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5"/>
  </p:notesMasterIdLst>
  <p:sldIdLst>
    <p:sldId id="258" r:id="rId3"/>
    <p:sldId id="262" r:id="rId4"/>
    <p:sldId id="3207" r:id="rId5"/>
    <p:sldId id="3197" r:id="rId6"/>
    <p:sldId id="269" r:id="rId7"/>
    <p:sldId id="282" r:id="rId8"/>
    <p:sldId id="268" r:id="rId9"/>
    <p:sldId id="3198" r:id="rId10"/>
    <p:sldId id="277" r:id="rId11"/>
    <p:sldId id="279" r:id="rId12"/>
    <p:sldId id="275" r:id="rId13"/>
    <p:sldId id="3234" r:id="rId14"/>
    <p:sldId id="280" r:id="rId15"/>
    <p:sldId id="3200" r:id="rId16"/>
    <p:sldId id="3201" r:id="rId17"/>
    <p:sldId id="3202" r:id="rId18"/>
    <p:sldId id="3203" r:id="rId19"/>
    <p:sldId id="3206" r:id="rId20"/>
    <p:sldId id="3204" r:id="rId21"/>
    <p:sldId id="288" r:id="rId22"/>
    <p:sldId id="3237" r:id="rId23"/>
    <p:sldId id="323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Pattaya" pitchFamily="2" charset="-34"/>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66"/>
    <a:srgbClr val="00CC00"/>
    <a:srgbClr val="75E0FF"/>
    <a:srgbClr val="53C2E8"/>
    <a:srgbClr val="66D0EF"/>
    <a:srgbClr val="72D3EF"/>
    <a:srgbClr val="77D0F6"/>
    <a:srgbClr val="A16535"/>
    <a:srgbClr val="AB7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2857" autoAdjust="0"/>
  </p:normalViewPr>
  <p:slideViewPr>
    <p:cSldViewPr snapToGrid="0">
      <p:cViewPr varScale="1">
        <p:scale>
          <a:sx n="57" d="100"/>
          <a:sy n="57" d="100"/>
        </p:scale>
        <p:origin x="2696"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B40CA-86A6-4239-A5A2-527AC284977D}" type="datetimeFigureOut">
              <a:rPr lang="zh-CN" altLang="en-US" smtClean="0"/>
              <a:t>2022/3/12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48856-C0B6-4D71-80BF-27FACA148921}" type="slidenum">
              <a:rPr lang="zh-CN" altLang="en-US" smtClean="0"/>
              <a:t>‹#›</a:t>
            </a:fld>
            <a:endParaRPr lang="zh-CN" altLang="en-US"/>
          </a:p>
        </p:txBody>
      </p:sp>
    </p:spTree>
    <p:extLst>
      <p:ext uri="{BB962C8B-B14F-4D97-AF65-F5344CB8AC3E}">
        <p14:creationId xmlns:p14="http://schemas.microsoft.com/office/powerpoint/2010/main" val="54766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a:t>
            </a:fld>
            <a:endParaRPr lang="zh-CN" altLang="en-US"/>
          </a:p>
        </p:txBody>
      </p:sp>
    </p:spTree>
    <p:extLst>
      <p:ext uri="{BB962C8B-B14F-4D97-AF65-F5344CB8AC3E}">
        <p14:creationId xmlns:p14="http://schemas.microsoft.com/office/powerpoint/2010/main" val="403112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10</a:t>
            </a:fld>
            <a:endParaRPr lang="zh-CN" altLang="en-US"/>
          </a:p>
        </p:txBody>
      </p:sp>
    </p:spTree>
    <p:extLst>
      <p:ext uri="{BB962C8B-B14F-4D97-AF65-F5344CB8AC3E}">
        <p14:creationId xmlns:p14="http://schemas.microsoft.com/office/powerpoint/2010/main" val="352475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11</a:t>
            </a:fld>
            <a:endParaRPr lang="zh-CN" altLang="en-US"/>
          </a:p>
        </p:txBody>
      </p:sp>
    </p:spTree>
    <p:extLst>
      <p:ext uri="{BB962C8B-B14F-4D97-AF65-F5344CB8AC3E}">
        <p14:creationId xmlns:p14="http://schemas.microsoft.com/office/powerpoint/2010/main" val="167039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13</a:t>
            </a:fld>
            <a:endParaRPr lang="zh-CN" altLang="en-US"/>
          </a:p>
        </p:txBody>
      </p:sp>
    </p:spTree>
    <p:extLst>
      <p:ext uri="{BB962C8B-B14F-4D97-AF65-F5344CB8AC3E}">
        <p14:creationId xmlns:p14="http://schemas.microsoft.com/office/powerpoint/2010/main" val="84156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14</a:t>
            </a:fld>
            <a:endParaRPr lang="zh-CN" altLang="en-US"/>
          </a:p>
        </p:txBody>
      </p:sp>
    </p:spTree>
    <p:extLst>
      <p:ext uri="{BB962C8B-B14F-4D97-AF65-F5344CB8AC3E}">
        <p14:creationId xmlns:p14="http://schemas.microsoft.com/office/powerpoint/2010/main" val="189225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15</a:t>
            </a:fld>
            <a:endParaRPr lang="zh-CN" altLang="en-US"/>
          </a:p>
        </p:txBody>
      </p:sp>
    </p:spTree>
    <p:extLst>
      <p:ext uri="{BB962C8B-B14F-4D97-AF65-F5344CB8AC3E}">
        <p14:creationId xmlns:p14="http://schemas.microsoft.com/office/powerpoint/2010/main" val="3775079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16</a:t>
            </a:fld>
            <a:endParaRPr lang="zh-CN" altLang="en-US">
              <a:ea typeface="宋体" panose="02010600030101010101" pitchFamily="2" charset="-122"/>
            </a:endParaRPr>
          </a:p>
        </p:txBody>
      </p:sp>
    </p:spTree>
    <p:extLst>
      <p:ext uri="{BB962C8B-B14F-4D97-AF65-F5344CB8AC3E}">
        <p14:creationId xmlns:p14="http://schemas.microsoft.com/office/powerpoint/2010/main" val="4293612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17</a:t>
            </a:fld>
            <a:endParaRPr lang="zh-CN" altLang="en-US"/>
          </a:p>
        </p:txBody>
      </p:sp>
    </p:spTree>
    <p:extLst>
      <p:ext uri="{BB962C8B-B14F-4D97-AF65-F5344CB8AC3E}">
        <p14:creationId xmlns:p14="http://schemas.microsoft.com/office/powerpoint/2010/main" val="948369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18</a:t>
            </a:fld>
            <a:endParaRPr lang="zh-CN" altLang="en-US"/>
          </a:p>
        </p:txBody>
      </p:sp>
    </p:spTree>
    <p:extLst>
      <p:ext uri="{BB962C8B-B14F-4D97-AF65-F5344CB8AC3E}">
        <p14:creationId xmlns:p14="http://schemas.microsoft.com/office/powerpoint/2010/main" val="1722572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19</a:t>
            </a:fld>
            <a:endParaRPr lang="zh-CN" altLang="en-US"/>
          </a:p>
        </p:txBody>
      </p:sp>
    </p:spTree>
    <p:extLst>
      <p:ext uri="{BB962C8B-B14F-4D97-AF65-F5344CB8AC3E}">
        <p14:creationId xmlns:p14="http://schemas.microsoft.com/office/powerpoint/2010/main" val="1384924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20</a:t>
            </a:fld>
            <a:endParaRPr lang="zh-CN" altLang="en-US"/>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a:t>
            </a:fld>
            <a:endParaRPr lang="zh-CN" altLang="en-US"/>
          </a:p>
        </p:txBody>
      </p:sp>
    </p:spTree>
    <p:extLst>
      <p:ext uri="{BB962C8B-B14F-4D97-AF65-F5344CB8AC3E}">
        <p14:creationId xmlns:p14="http://schemas.microsoft.com/office/powerpoint/2010/main" val="353613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3</a:t>
            </a:fld>
            <a:endParaRPr lang="zh-CN" altLang="en-US"/>
          </a:p>
        </p:txBody>
      </p:sp>
    </p:spTree>
    <p:extLst>
      <p:ext uri="{BB962C8B-B14F-4D97-AF65-F5344CB8AC3E}">
        <p14:creationId xmlns:p14="http://schemas.microsoft.com/office/powerpoint/2010/main" val="963198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kích vào rác thải theo thứ tự (chai thủy tinh, chai nhựa, lon nước) để giúp HS tìm hiểu bài</a:t>
            </a:r>
            <a:br>
              <a:rPr lang="vi-VN" dirty="0"/>
            </a:br>
            <a:r>
              <a:rPr lang="vi-VN" dirty="0"/>
              <a:t>- Thầy cô lưu ý mỗi rác thải ẩn chứa 1 câu hỏi trong SGK, thầy cô giảng và ấn slide đến khi nào hiện lên đồ vật thì kích vào đồ vật để quay trở về</a:t>
            </a:r>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4</a:t>
            </a:fld>
            <a:endParaRPr lang="zh-CN" altLang="en-US"/>
          </a:p>
        </p:txBody>
      </p:sp>
    </p:spTree>
    <p:extLst>
      <p:ext uri="{BB962C8B-B14F-4D97-AF65-F5344CB8AC3E}">
        <p14:creationId xmlns:p14="http://schemas.microsoft.com/office/powerpoint/2010/main" val="2986371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GV chốt: “Cửa sông cũng là một cái cửa nhưng khác mọi cái cửa bình thường – không có then, có khóa. Bằng cách sử dụng biện pháp chơi chữ, tác giả làm người đọc hiểu ngay thế nào là cửa sông, cảm thấy cửa sông rất thân quen.” để trả lời ý số 2 của câu hỏi. </a:t>
            </a:r>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5</a:t>
            </a:fld>
            <a:endParaRPr lang="zh-CN" altLang="en-US"/>
          </a:p>
        </p:txBody>
      </p:sp>
    </p:spTree>
    <p:extLst>
      <p:ext uri="{BB962C8B-B14F-4D97-AF65-F5344CB8AC3E}">
        <p14:creationId xmlns:p14="http://schemas.microsoft.com/office/powerpoint/2010/main" val="213932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6</a:t>
            </a:fld>
            <a:endParaRPr lang="zh-CN" altLang="en-US"/>
          </a:p>
        </p:txBody>
      </p:sp>
    </p:spTree>
    <p:extLst>
      <p:ext uri="{BB962C8B-B14F-4D97-AF65-F5344CB8AC3E}">
        <p14:creationId xmlns:p14="http://schemas.microsoft.com/office/powerpoint/2010/main" val="146772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7</a:t>
            </a:fld>
            <a:endParaRPr lang="zh-CN" altLang="en-US"/>
          </a:p>
        </p:txBody>
      </p:sp>
    </p:spTree>
    <p:extLst>
      <p:ext uri="{BB962C8B-B14F-4D97-AF65-F5344CB8AC3E}">
        <p14:creationId xmlns:p14="http://schemas.microsoft.com/office/powerpoint/2010/main" val="2078901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8</a:t>
            </a:fld>
            <a:endParaRPr lang="zh-CN" altLang="en-US"/>
          </a:p>
        </p:txBody>
      </p:sp>
    </p:spTree>
    <p:extLst>
      <p:ext uri="{BB962C8B-B14F-4D97-AF65-F5344CB8AC3E}">
        <p14:creationId xmlns:p14="http://schemas.microsoft.com/office/powerpoint/2010/main" val="15899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484272-38F6-4097-9C1E-12227217EF33}" type="slidenum">
              <a:rPr lang="zh-CN" altLang="en-US" smtClean="0"/>
              <a:t>9</a:t>
            </a:fld>
            <a:endParaRPr lang="zh-CN" altLang="en-US"/>
          </a:p>
        </p:txBody>
      </p:sp>
    </p:spTree>
    <p:extLst>
      <p:ext uri="{BB962C8B-B14F-4D97-AF65-F5344CB8AC3E}">
        <p14:creationId xmlns:p14="http://schemas.microsoft.com/office/powerpoint/2010/main" val="2480670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8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7314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385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82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77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823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313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196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934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522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0062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98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51365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975589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63829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85285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9032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04789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57390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03257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2022/3/12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88452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84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2022/3/12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38279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2022/3/12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8324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3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6297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9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076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07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22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61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04179468"/>
      </p:ext>
    </p:extLst>
  </p:cSld>
  <p:clrMap bg1="lt1" tx1="dk1" bg2="lt2" tx2="dk2" accent1="accent1" accent2="accent2" accent3="accent3" accent4="accent4" accent5="accent5" accent6="accent6" hlink="hlink" folHlink="folHlink"/>
  <p:sldLayoutIdLst>
    <p:sldLayoutId id="2147483649" r:id="rId1"/>
    <p:sldLayoutId id="2147483873" r:id="rId2"/>
    <p:sldLayoutId id="2147483865" r:id="rId3"/>
    <p:sldLayoutId id="2147483808" r:id="rId4"/>
    <p:sldLayoutId id="2147483661" r:id="rId5"/>
    <p:sldLayoutId id="2147483899" r:id="rId6"/>
    <p:sldLayoutId id="2147483887" r:id="rId7"/>
    <p:sldLayoutId id="2147483885" r:id="rId8"/>
    <p:sldLayoutId id="2147483872" r:id="rId9"/>
    <p:sldLayoutId id="2147483871" r:id="rId10"/>
    <p:sldLayoutId id="2147483870" r:id="rId11"/>
    <p:sldLayoutId id="2147483869" r:id="rId12"/>
    <p:sldLayoutId id="2147483868" r:id="rId13"/>
    <p:sldLayoutId id="2147483867" r:id="rId14"/>
    <p:sldLayoutId id="2147483864" r:id="rId15"/>
    <p:sldLayoutId id="2147483816" r:id="rId16"/>
    <p:sldLayoutId id="2147483668" r:id="rId17"/>
    <p:sldLayoutId id="2147483652" r:id="rId18"/>
    <p:sldLayoutId id="2147483653" r:id="rId19"/>
    <p:sldLayoutId id="2147483726" r:id="rId20"/>
    <p:sldLayoutId id="2147483654" r:id="rId21"/>
    <p:sldLayoutId id="2147483655" r:id="rId22"/>
    <p:sldLayoutId id="2147483656" r:id="rId23"/>
    <p:sldLayoutId id="2147483662" r:id="rId24"/>
    <p:sldLayoutId id="2147483657" r:id="rId25"/>
    <p:sldLayoutId id="2147483658" r:id="rId26"/>
    <p:sldLayoutId id="2147483659" r:id="rId27"/>
    <p:sldLayoutId id="2147483660" r:id="rId28"/>
    <p:sldLayoutId id="2147483731"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255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8.png"/><Relationship Id="rId9" Type="http://schemas.microsoft.com/office/2007/relationships/hdphoto" Target="../media/hdphoto11.wdp"/></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22.png"/><Relationship Id="rId12"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8.svg"/><Relationship Id="rId11"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slide" Target="slide4.xml"/><Relationship Id="rId4" Type="http://schemas.openxmlformats.org/officeDocument/2006/relationships/image" Target="../media/image56.svg"/><Relationship Id="rId9"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2.png"/><Relationship Id="rId18" Type="http://schemas.openxmlformats.org/officeDocument/2006/relationships/image" Target="../media/image34.png"/><Relationship Id="rId3" Type="http://schemas.openxmlformats.org/officeDocument/2006/relationships/image" Target="../media/image26.png"/><Relationship Id="rId21" Type="http://schemas.openxmlformats.org/officeDocument/2006/relationships/image" Target="../media/image36.png"/><Relationship Id="rId7" Type="http://schemas.openxmlformats.org/officeDocument/2006/relationships/image" Target="../media/image28.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38.png"/><Relationship Id="rId2" Type="http://schemas.openxmlformats.org/officeDocument/2006/relationships/image" Target="../media/image25.gif"/><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5.xml"/><Relationship Id="rId6" Type="http://schemas.microsoft.com/office/2007/relationships/hdphoto" Target="../media/hdphoto4.wdp"/><Relationship Id="rId11" Type="http://schemas.openxmlformats.org/officeDocument/2006/relationships/image" Target="../media/image31.png"/><Relationship Id="rId24" Type="http://schemas.openxmlformats.org/officeDocument/2006/relationships/slide" Target="slide6.xml"/><Relationship Id="rId5" Type="http://schemas.openxmlformats.org/officeDocument/2006/relationships/image" Target="../media/image27.png"/><Relationship Id="rId15" Type="http://schemas.openxmlformats.org/officeDocument/2006/relationships/slide" Target="slide10.xml"/><Relationship Id="rId23" Type="http://schemas.openxmlformats.org/officeDocument/2006/relationships/image" Target="../media/image37.png"/><Relationship Id="rId10" Type="http://schemas.microsoft.com/office/2007/relationships/hdphoto" Target="../media/hdphoto2.wdp"/><Relationship Id="rId19" Type="http://schemas.microsoft.com/office/2007/relationships/hdphoto" Target="../media/hdphoto8.wdp"/><Relationship Id="rId4" Type="http://schemas.microsoft.com/office/2007/relationships/hdphoto" Target="../media/hdphoto3.wdp"/><Relationship Id="rId9" Type="http://schemas.openxmlformats.org/officeDocument/2006/relationships/image" Target="../media/image30.png"/><Relationship Id="rId14" Type="http://schemas.microsoft.com/office/2007/relationships/hdphoto" Target="../media/hdphoto6.wdp"/><Relationship Id="rId22"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1.jpe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0.jpeg"/><Relationship Id="rId11" Type="http://schemas.openxmlformats.org/officeDocument/2006/relationships/image" Target="../media/image24.png"/><Relationship Id="rId5" Type="http://schemas.openxmlformats.org/officeDocument/2006/relationships/image" Target="../media/image19.jpeg"/><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22.png"/><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2.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9.sv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0.jpeg"/><Relationship Id="rId11" Type="http://schemas.openxmlformats.org/officeDocument/2006/relationships/image" Target="../media/image28.png"/><Relationship Id="rId5" Type="http://schemas.openxmlformats.org/officeDocument/2006/relationships/image" Target="../media/image19.jpeg"/><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22.pn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65.png"/><Relationship Id="rId5" Type="http://schemas.microsoft.com/office/2007/relationships/hdphoto" Target="../media/hdphoto12.wdp"/><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8.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microsoft.com/office/2007/relationships/hdphoto" Target="../media/hdphoto13.wdp"/><Relationship Id="rId5" Type="http://schemas.openxmlformats.org/officeDocument/2006/relationships/image" Target="../media/image6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5.wdp"/><Relationship Id="rId3" Type="http://schemas.openxmlformats.org/officeDocument/2006/relationships/image" Target="../media/image25.gif"/><Relationship Id="rId7" Type="http://schemas.microsoft.com/office/2007/relationships/hdphoto" Target="../media/hdphoto4.wdp"/><Relationship Id="rId12" Type="http://schemas.openxmlformats.org/officeDocument/2006/relationships/image" Target="../media/image69.png"/><Relationship Id="rId2" Type="http://schemas.openxmlformats.org/officeDocument/2006/relationships/notesSlide" Target="../notesSlides/notesSlide17.xml"/><Relationship Id="rId16" Type="http://schemas.openxmlformats.org/officeDocument/2006/relationships/image" Target="../media/image70.gif"/><Relationship Id="rId1" Type="http://schemas.openxmlformats.org/officeDocument/2006/relationships/slideLayout" Target="../slideLayouts/slideLayout5.xml"/><Relationship Id="rId6" Type="http://schemas.openxmlformats.org/officeDocument/2006/relationships/image" Target="../media/image27.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68.png"/><Relationship Id="rId9" Type="http://schemas.openxmlformats.org/officeDocument/2006/relationships/image" Target="../media/image29.sv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microsoft.com/office/2007/relationships/hdphoto" Target="../media/hdphoto1.wdp"/><Relationship Id="rId9" Type="http://schemas.openxmlformats.org/officeDocument/2006/relationships/image" Target="../media/image15.gi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microsoft.com/office/2007/relationships/hdphoto" Target="../media/hdphoto1.wdp"/><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9.xml"/><Relationship Id="rId7" Type="http://schemas.openxmlformats.org/officeDocument/2006/relationships/image" Target="../media/image44.png"/><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8.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8.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21.jpe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0.jpeg"/><Relationship Id="rId11" Type="http://schemas.openxmlformats.org/officeDocument/2006/relationships/image" Target="../media/image24.png"/><Relationship Id="rId5" Type="http://schemas.openxmlformats.org/officeDocument/2006/relationships/image" Target="../media/image19.jpeg"/><Relationship Id="rId10" Type="http://schemas.openxmlformats.org/officeDocument/2006/relationships/image" Target="../media/image23.png"/><Relationship Id="rId4" Type="http://schemas.openxmlformats.org/officeDocument/2006/relationships/image" Target="../media/image18.jp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38.png"/><Relationship Id="rId3" Type="http://schemas.openxmlformats.org/officeDocument/2006/relationships/image" Target="../media/image25.gif"/><Relationship Id="rId21" Type="http://schemas.openxmlformats.org/officeDocument/2006/relationships/image" Target="../media/image35.png"/><Relationship Id="rId7" Type="http://schemas.microsoft.com/office/2007/relationships/hdphoto" Target="../media/hdphoto4.wdp"/><Relationship Id="rId12" Type="http://schemas.openxmlformats.org/officeDocument/2006/relationships/image" Target="../media/image31.png"/><Relationship Id="rId17" Type="http://schemas.openxmlformats.org/officeDocument/2006/relationships/image" Target="../media/image33.png"/><Relationship Id="rId25" Type="http://schemas.openxmlformats.org/officeDocument/2006/relationships/slide" Target="slide6.xml"/><Relationship Id="rId2" Type="http://schemas.openxmlformats.org/officeDocument/2006/relationships/notesSlide" Target="../notesSlides/notesSlide4.xml"/><Relationship Id="rId16" Type="http://schemas.openxmlformats.org/officeDocument/2006/relationships/slide" Target="slide10.xml"/><Relationship Id="rId20" Type="http://schemas.microsoft.com/office/2007/relationships/hdphoto" Target="../media/hdphoto8.wdp"/><Relationship Id="rId1" Type="http://schemas.openxmlformats.org/officeDocument/2006/relationships/slideLayout" Target="../slideLayouts/slideLayout5.xml"/><Relationship Id="rId6" Type="http://schemas.openxmlformats.org/officeDocument/2006/relationships/image" Target="../media/image27.png"/><Relationship Id="rId11" Type="http://schemas.microsoft.com/office/2007/relationships/hdphoto" Target="../media/hdphoto2.wdp"/><Relationship Id="rId24" Type="http://schemas.openxmlformats.org/officeDocument/2006/relationships/image" Target="../media/image37.png"/><Relationship Id="rId5" Type="http://schemas.microsoft.com/office/2007/relationships/hdphoto" Target="../media/hdphoto3.wdp"/><Relationship Id="rId15" Type="http://schemas.microsoft.com/office/2007/relationships/hdphoto" Target="../media/hdphoto6.wdp"/><Relationship Id="rId23" Type="http://schemas.openxmlformats.org/officeDocument/2006/relationships/slide" Target="slide5.xml"/><Relationship Id="rId10" Type="http://schemas.openxmlformats.org/officeDocument/2006/relationships/image" Target="../media/image30.png"/><Relationship Id="rId19"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32.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notesSlide" Target="../notesSlides/notesSlide5.xml"/><Relationship Id="rId21"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1.jpeg"/><Relationship Id="rId17" Type="http://schemas.microsoft.com/office/2007/relationships/hdphoto" Target="../media/hdphoto9.wdp"/><Relationship Id="rId2" Type="http://schemas.openxmlformats.org/officeDocument/2006/relationships/slideLayout" Target="../slideLayouts/slideLayout19.xml"/><Relationship Id="rId16" Type="http://schemas.openxmlformats.org/officeDocument/2006/relationships/image" Target="../media/image44.png"/><Relationship Id="rId20" Type="http://schemas.openxmlformats.org/officeDocument/2006/relationships/slide" Target="slide4.xml"/><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0.jpeg"/><Relationship Id="rId5" Type="http://schemas.openxmlformats.org/officeDocument/2006/relationships/image" Target="../media/image40.svg"/><Relationship Id="rId15" Type="http://schemas.openxmlformats.org/officeDocument/2006/relationships/image" Target="../media/image43.jpeg"/><Relationship Id="rId10" Type="http://schemas.openxmlformats.org/officeDocument/2006/relationships/image" Target="../media/image19.jpeg"/><Relationship Id="rId19" Type="http://schemas.microsoft.com/office/2007/relationships/hdphoto" Target="../media/hdphoto10.wdp"/><Relationship Id="rId4" Type="http://schemas.openxmlformats.org/officeDocument/2006/relationships/image" Target="../media/image39.png"/><Relationship Id="rId9" Type="http://schemas.openxmlformats.org/officeDocument/2006/relationships/image" Target="../media/image18.jpg"/><Relationship Id="rId14" Type="http://schemas.openxmlformats.org/officeDocument/2006/relationships/image" Target="../media/image23.png"/><Relationship Id="rId22"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48.pn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4.xml"/><Relationship Id="rId3" Type="http://schemas.openxmlformats.org/officeDocument/2006/relationships/notesSlide" Target="../notesSlides/notesSlide9.xml"/><Relationship Id="rId7" Type="http://schemas.openxmlformats.org/officeDocument/2006/relationships/image" Target="../media/image51.png"/><Relationship Id="rId12" Type="http://schemas.openxmlformats.org/officeDocument/2006/relationships/image" Target="../media/image21.jpe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20.jpeg"/><Relationship Id="rId5" Type="http://schemas.openxmlformats.org/officeDocument/2006/relationships/image" Target="../media/image50.png"/><Relationship Id="rId15" Type="http://schemas.microsoft.com/office/2007/relationships/hdphoto" Target="../media/hdphoto7.wdp"/><Relationship Id="rId10" Type="http://schemas.openxmlformats.org/officeDocument/2006/relationships/image" Target="../media/image19.jpeg"/><Relationship Id="rId4" Type="http://schemas.openxmlformats.org/officeDocument/2006/relationships/image" Target="../media/image49.png"/><Relationship Id="rId9" Type="http://schemas.openxmlformats.org/officeDocument/2006/relationships/image" Target="../media/image18.jp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526A15F-66E9-48FD-8995-FF698DF6D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pic>
        <p:nvPicPr>
          <p:cNvPr id="22" name="图片 21">
            <a:extLst>
              <a:ext uri="{FF2B5EF4-FFF2-40B4-BE49-F238E27FC236}">
                <a16:creationId xmlns:a16="http://schemas.microsoft.com/office/drawing/2014/main" id="{1DDA05AF-7B33-4415-B834-BA5A0866DD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994" y="3489369"/>
            <a:ext cx="5557520" cy="2193758"/>
          </a:xfrm>
          <a:prstGeom prst="rect">
            <a:avLst/>
          </a:prstGeom>
        </p:spPr>
      </p:pic>
      <p:sp>
        <p:nvSpPr>
          <p:cNvPr id="24" name="文本框 23">
            <a:extLst>
              <a:ext uri="{FF2B5EF4-FFF2-40B4-BE49-F238E27FC236}">
                <a16:creationId xmlns:a16="http://schemas.microsoft.com/office/drawing/2014/main" id="{020A0DE9-6222-4466-A973-DFDFE9A63718}"/>
              </a:ext>
            </a:extLst>
          </p:cNvPr>
          <p:cNvSpPr txBox="1"/>
          <p:nvPr/>
        </p:nvSpPr>
        <p:spPr>
          <a:xfrm rot="350861">
            <a:off x="4905299" y="4469341"/>
            <a:ext cx="3031599" cy="707886"/>
          </a:xfrm>
          <a:prstGeom prst="rect">
            <a:avLst/>
          </a:prstGeom>
          <a:noFill/>
        </p:spPr>
        <p:txBody>
          <a:bodyPr vert="horz" wrap="none" rtlCol="0">
            <a:prstTxWarp prst="textCircle">
              <a:avLst/>
            </a:prstTxWarp>
            <a:spAutoFit/>
          </a:bodyPr>
          <a:lstStyle/>
          <a:p>
            <a:r>
              <a:rPr lang="vi-VN" altLang="zh-CN" sz="4000" dirty="0">
                <a:solidFill>
                  <a:srgbClr val="002060"/>
                </a:solidFill>
                <a:latin typeface="Pattaya" panose="00000500000000000000" pitchFamily="2" charset="-34"/>
                <a:cs typeface="Pattaya" panose="00000500000000000000" pitchFamily="2" charset="-34"/>
                <a:sym typeface="+mn-lt"/>
              </a:rPr>
              <a:t>Quang Huy</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pic>
        <p:nvPicPr>
          <p:cNvPr id="6" name="Picture 5">
            <a:extLst>
              <a:ext uri="{FF2B5EF4-FFF2-40B4-BE49-F238E27FC236}">
                <a16:creationId xmlns:a16="http://schemas.microsoft.com/office/drawing/2014/main" id="{72769D7B-0B09-4EF8-840F-67D8EC5BC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2" y="1183116"/>
            <a:ext cx="9315495" cy="3682303"/>
          </a:xfrm>
          <a:prstGeom prst="rect">
            <a:avLst/>
          </a:prstGeom>
        </p:spPr>
      </p:pic>
    </p:spTree>
    <p:extLst>
      <p:ext uri="{BB962C8B-B14F-4D97-AF65-F5344CB8AC3E}">
        <p14:creationId xmlns:p14="http://schemas.microsoft.com/office/powerpoint/2010/main" val="3806075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1E39A585-6BF0-42ED-8202-440E5A7E3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4475" r="-5115"/>
          <a:stretch/>
        </p:blipFill>
        <p:spPr>
          <a:xfrm>
            <a:off x="-11499" y="3741219"/>
            <a:ext cx="7208840" cy="3807889"/>
          </a:xfrm>
          <a:prstGeom prst="rect">
            <a:avLst/>
          </a:prstGeom>
        </p:spPr>
      </p:pic>
      <p:sp>
        <p:nvSpPr>
          <p:cNvPr id="48" name="文本框 12">
            <a:extLst>
              <a:ext uri="{FF2B5EF4-FFF2-40B4-BE49-F238E27FC236}">
                <a16:creationId xmlns:a16="http://schemas.microsoft.com/office/drawing/2014/main" id="{45E164DF-F512-4E2B-838A-75F38E35566F}"/>
              </a:ext>
            </a:extLst>
          </p:cNvPr>
          <p:cNvSpPr txBox="1"/>
          <p:nvPr/>
        </p:nvSpPr>
        <p:spPr>
          <a:xfrm>
            <a:off x="5776418" y="5221477"/>
            <a:ext cx="94216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nhớ</a:t>
            </a:r>
          </a:p>
        </p:txBody>
      </p:sp>
      <p:sp>
        <p:nvSpPr>
          <p:cNvPr id="47" name="文本框 12">
            <a:extLst>
              <a:ext uri="{FF2B5EF4-FFF2-40B4-BE49-F238E27FC236}">
                <a16:creationId xmlns:a16="http://schemas.microsoft.com/office/drawing/2014/main" id="{0D2E7EEE-A2DA-4641-B75C-92D33D276765}"/>
              </a:ext>
            </a:extLst>
          </p:cNvPr>
          <p:cNvSpPr txBox="1"/>
          <p:nvPr/>
        </p:nvSpPr>
        <p:spPr>
          <a:xfrm>
            <a:off x="4423230" y="5221478"/>
            <a:ext cx="1417994"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Bỗng...</a:t>
            </a:r>
          </a:p>
        </p:txBody>
      </p:sp>
      <p:grpSp>
        <p:nvGrpSpPr>
          <p:cNvPr id="28" name="组合 37">
            <a:extLst>
              <a:ext uri="{FF2B5EF4-FFF2-40B4-BE49-F238E27FC236}">
                <a16:creationId xmlns:a16="http://schemas.microsoft.com/office/drawing/2014/main" id="{37D0EFB5-F80D-4ACE-81E1-2F7BD3771351}"/>
              </a:ext>
            </a:extLst>
          </p:cNvPr>
          <p:cNvGrpSpPr/>
          <p:nvPr/>
        </p:nvGrpSpPr>
        <p:grpSpPr>
          <a:xfrm>
            <a:off x="-524656" y="-187534"/>
            <a:ext cx="13206335" cy="2193758"/>
            <a:chOff x="569626" y="-193188"/>
            <a:chExt cx="12044814" cy="2193758"/>
          </a:xfrm>
        </p:grpSpPr>
        <p:pic>
          <p:nvPicPr>
            <p:cNvPr id="29" name="图片 38">
              <a:extLst>
                <a:ext uri="{FF2B5EF4-FFF2-40B4-BE49-F238E27FC236}">
                  <a16:creationId xmlns:a16="http://schemas.microsoft.com/office/drawing/2014/main" id="{FDA09209-8079-4FD3-B648-B72551E71B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626" y="-193188"/>
              <a:ext cx="12044814" cy="2193758"/>
            </a:xfrm>
            <a:prstGeom prst="rect">
              <a:avLst/>
            </a:prstGeom>
          </p:spPr>
        </p:pic>
        <p:sp>
          <p:nvSpPr>
            <p:cNvPr id="30" name="文本框 39">
              <a:extLst>
                <a:ext uri="{FF2B5EF4-FFF2-40B4-BE49-F238E27FC236}">
                  <a16:creationId xmlns:a16="http://schemas.microsoft.com/office/drawing/2014/main" id="{21956A98-7794-4A31-BC78-19568275F924}"/>
                </a:ext>
              </a:extLst>
            </p:cNvPr>
            <p:cNvSpPr txBox="1"/>
            <p:nvPr/>
          </p:nvSpPr>
          <p:spPr>
            <a:xfrm>
              <a:off x="2700740" y="483817"/>
              <a:ext cx="7782603" cy="584775"/>
            </a:xfrm>
            <a:prstGeom prst="rect">
              <a:avLst/>
            </a:prstGeom>
            <a:noFill/>
          </p:spPr>
          <p:txBody>
            <a:bodyPr vert="horz" wrap="none" rtlCol="0">
              <a:spAutoFit/>
            </a:bodyPr>
            <a:lstStyle/>
            <a:p>
              <a:pPr algn="ctr"/>
              <a:r>
                <a:rPr lang="vi-VN" altLang="zh-CN" sz="3200" dirty="0">
                  <a:solidFill>
                    <a:srgbClr val="002060"/>
                  </a:solidFill>
                  <a:latin typeface="Pattaya" panose="00000500000000000000" pitchFamily="2" charset="-34"/>
                  <a:cs typeface="Pattaya" panose="00000500000000000000" pitchFamily="2" charset="-34"/>
                  <a:sym typeface="+mn-lt"/>
                </a:rPr>
                <a:t>Biện pháp nghệ thuật nào được sử dụng ở khổ cuối?</a:t>
              </a:r>
              <a:endParaRPr lang="zh-CN" altLang="en-US" sz="3200" dirty="0">
                <a:solidFill>
                  <a:srgbClr val="002060"/>
                </a:solidFill>
                <a:latin typeface="Pattaya" panose="00000500000000000000" pitchFamily="2" charset="-34"/>
                <a:cs typeface="Pattaya" panose="00000500000000000000" pitchFamily="2" charset="-34"/>
                <a:sym typeface="+mn-lt"/>
              </a:endParaRPr>
            </a:p>
          </p:txBody>
        </p:sp>
      </p:grpSp>
      <p:grpSp>
        <p:nvGrpSpPr>
          <p:cNvPr id="4" name="Group 3">
            <a:extLst>
              <a:ext uri="{FF2B5EF4-FFF2-40B4-BE49-F238E27FC236}">
                <a16:creationId xmlns:a16="http://schemas.microsoft.com/office/drawing/2014/main" id="{5E807C3D-0E6A-4957-A726-D23102A761E2}"/>
              </a:ext>
            </a:extLst>
          </p:cNvPr>
          <p:cNvGrpSpPr/>
          <p:nvPr/>
        </p:nvGrpSpPr>
        <p:grpSpPr>
          <a:xfrm>
            <a:off x="1161052" y="62727"/>
            <a:ext cx="10341288" cy="2937548"/>
            <a:chOff x="1161052" y="62727"/>
            <a:chExt cx="10341288" cy="2937548"/>
          </a:xfrm>
        </p:grpSpPr>
        <p:pic>
          <p:nvPicPr>
            <p:cNvPr id="34" name="Picture 25">
              <a:extLst>
                <a:ext uri="{FF2B5EF4-FFF2-40B4-BE49-F238E27FC236}">
                  <a16:creationId xmlns:a16="http://schemas.microsoft.com/office/drawing/2014/main" id="{AED65557-E3D2-4C54-8A4C-4464C358A1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1052" y="62727"/>
              <a:ext cx="10341288" cy="2937548"/>
            </a:xfrm>
            <a:prstGeom prst="rect">
              <a:avLst/>
            </a:prstGeom>
          </p:spPr>
        </p:pic>
        <p:sp>
          <p:nvSpPr>
            <p:cNvPr id="35" name="TextBox 34">
              <a:extLst>
                <a:ext uri="{FF2B5EF4-FFF2-40B4-BE49-F238E27FC236}">
                  <a16:creationId xmlns:a16="http://schemas.microsoft.com/office/drawing/2014/main" id="{CE768EBD-4A57-4488-BB04-2358D16689A8}"/>
                </a:ext>
              </a:extLst>
            </p:cNvPr>
            <p:cNvSpPr txBox="1"/>
            <p:nvPr/>
          </p:nvSpPr>
          <p:spPr>
            <a:xfrm>
              <a:off x="1682591" y="421970"/>
              <a:ext cx="9348358" cy="1077218"/>
            </a:xfrm>
            <a:prstGeom prst="rect">
              <a:avLst/>
            </a:prstGeom>
            <a:noFill/>
          </p:spPr>
          <p:txBody>
            <a:bodyPr wrap="square" rtlCol="0">
              <a:spAutoFit/>
            </a:bodyPr>
            <a:lstStyle/>
            <a:p>
              <a:pPr algn="just"/>
              <a:r>
                <a:rPr lang="vi-VN" sz="3200" dirty="0">
                  <a:solidFill>
                    <a:schemeClr val="bg1"/>
                  </a:solidFill>
                  <a:latin typeface="Pattaya" panose="00000500000000000000" pitchFamily="2" charset="-34"/>
                  <a:cs typeface="Pattaya" panose="00000500000000000000" pitchFamily="2" charset="-34"/>
                </a:rPr>
                <a:t>Phép nhân hóa giúp tác giả nói lên điều gì về “tấm lòng” của cửa sông đối với cội nguồn?</a:t>
              </a:r>
              <a:endParaRPr lang="en-US" sz="3200" dirty="0">
                <a:solidFill>
                  <a:schemeClr val="bg1"/>
                </a:solidFill>
                <a:latin typeface="Pattaya" panose="00000500000000000000" pitchFamily="2" charset="-34"/>
                <a:cs typeface="Pattaya" panose="00000500000000000000" pitchFamily="2" charset="-34"/>
              </a:endParaRPr>
            </a:p>
          </p:txBody>
        </p:sp>
      </p:grpSp>
      <p:sp>
        <p:nvSpPr>
          <p:cNvPr id="36" name="文本框 12">
            <a:extLst>
              <a:ext uri="{FF2B5EF4-FFF2-40B4-BE49-F238E27FC236}">
                <a16:creationId xmlns:a16="http://schemas.microsoft.com/office/drawing/2014/main" id="{8619A6D1-108E-4802-903D-6F1BBB6E9A58}"/>
              </a:ext>
            </a:extLst>
          </p:cNvPr>
          <p:cNvSpPr txBox="1"/>
          <p:nvPr/>
        </p:nvSpPr>
        <p:spPr>
          <a:xfrm>
            <a:off x="4917241"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giáp mặt</a:t>
            </a:r>
          </a:p>
        </p:txBody>
      </p:sp>
      <p:pic>
        <p:nvPicPr>
          <p:cNvPr id="61" name="图片 60">
            <a:extLst>
              <a:ext uri="{FF2B5EF4-FFF2-40B4-BE49-F238E27FC236}">
                <a16:creationId xmlns:a16="http://schemas.microsoft.com/office/drawing/2014/main" id="{C33C61DF-1C69-42B6-8B9D-65C1812C0F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677" y="1547462"/>
            <a:ext cx="1609724" cy="1320799"/>
          </a:xfrm>
          <a:prstGeom prst="rect">
            <a:avLst/>
          </a:prstGeom>
        </p:spPr>
      </p:pic>
      <p:pic>
        <p:nvPicPr>
          <p:cNvPr id="63" name="Picture 2">
            <a:extLst>
              <a:ext uri="{FF2B5EF4-FFF2-40B4-BE49-F238E27FC236}">
                <a16:creationId xmlns:a16="http://schemas.microsoft.com/office/drawing/2014/main" id="{F79A62F5-ED80-47DA-9A51-CFE501D48E9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GlowDiffused/>
                    </a14:imgEffect>
                  </a14:imgLayer>
                </a14:imgProps>
              </a:ext>
              <a:ext uri="{28A0092B-C50C-407E-A947-70E740481C1C}">
                <a14:useLocalDpi xmlns:a14="http://schemas.microsoft.com/office/drawing/2010/main"/>
              </a:ext>
            </a:extLst>
          </a:blip>
          <a:stretch>
            <a:fillRect/>
          </a:stretch>
        </p:blipFill>
        <p:spPr bwMode="auto">
          <a:xfrm rot="20089245" flipH="1">
            <a:off x="903818" y="2477237"/>
            <a:ext cx="1034732" cy="109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文本框 12">
            <a:extLst>
              <a:ext uri="{FF2B5EF4-FFF2-40B4-BE49-F238E27FC236}">
                <a16:creationId xmlns:a16="http://schemas.microsoft.com/office/drawing/2014/main" id="{0FCE1B21-C43A-46E3-95B9-C506AA1EEC26}"/>
              </a:ext>
            </a:extLst>
          </p:cNvPr>
          <p:cNvSpPr txBox="1"/>
          <p:nvPr/>
        </p:nvSpPr>
        <p:spPr>
          <a:xfrm>
            <a:off x="4327573" y="3269071"/>
            <a:ext cx="84702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Dù</a:t>
            </a:r>
          </a:p>
        </p:txBody>
      </p:sp>
      <p:sp>
        <p:nvSpPr>
          <p:cNvPr id="43" name="文本框 12">
            <a:extLst>
              <a:ext uri="{FF2B5EF4-FFF2-40B4-BE49-F238E27FC236}">
                <a16:creationId xmlns:a16="http://schemas.microsoft.com/office/drawing/2014/main" id="{EC9590B7-C70F-4CFF-8933-EBE45BADFC3F}"/>
              </a:ext>
            </a:extLst>
          </p:cNvPr>
          <p:cNvSpPr txBox="1"/>
          <p:nvPr/>
        </p:nvSpPr>
        <p:spPr>
          <a:xfrm>
            <a:off x="6073982" y="3960252"/>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chẳng dứt</a:t>
            </a:r>
          </a:p>
        </p:txBody>
      </p:sp>
      <p:cxnSp>
        <p:nvCxnSpPr>
          <p:cNvPr id="31" name="Straight Connector 30">
            <a:extLst>
              <a:ext uri="{FF2B5EF4-FFF2-40B4-BE49-F238E27FC236}">
                <a16:creationId xmlns:a16="http://schemas.microsoft.com/office/drawing/2014/main" id="{72F2BF44-5282-4347-B00F-FDCFBC838CF3}"/>
              </a:ext>
            </a:extLst>
          </p:cNvPr>
          <p:cNvCxnSpPr>
            <a:cxnSpLocks/>
          </p:cNvCxnSpPr>
          <p:nvPr/>
        </p:nvCxnSpPr>
        <p:spPr>
          <a:xfrm>
            <a:off x="5066121" y="3825680"/>
            <a:ext cx="146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C10F7D-FC33-4E1F-8CBB-C5C30B099C1F}"/>
              </a:ext>
            </a:extLst>
          </p:cNvPr>
          <p:cNvCxnSpPr>
            <a:cxnSpLocks/>
          </p:cNvCxnSpPr>
          <p:nvPr/>
        </p:nvCxnSpPr>
        <p:spPr>
          <a:xfrm>
            <a:off x="6218856" y="4496044"/>
            <a:ext cx="1664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FFA32E-9101-4E8B-9B74-5305AD2ADFB7}"/>
              </a:ext>
            </a:extLst>
          </p:cNvPr>
          <p:cNvCxnSpPr>
            <a:cxnSpLocks/>
          </p:cNvCxnSpPr>
          <p:nvPr/>
        </p:nvCxnSpPr>
        <p:spPr>
          <a:xfrm>
            <a:off x="5877847" y="5756242"/>
            <a:ext cx="743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文本框 12">
            <a:extLst>
              <a:ext uri="{FF2B5EF4-FFF2-40B4-BE49-F238E27FC236}">
                <a16:creationId xmlns:a16="http://schemas.microsoft.com/office/drawing/2014/main" id="{83FC925B-1D58-4567-8387-6E5F4E717816}"/>
              </a:ext>
            </a:extLst>
          </p:cNvPr>
          <p:cNvSpPr txBox="1"/>
          <p:nvPr/>
        </p:nvSpPr>
        <p:spPr>
          <a:xfrm>
            <a:off x="6599465"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5" name="Double Wave 4">
            <a:extLst>
              <a:ext uri="{FF2B5EF4-FFF2-40B4-BE49-F238E27FC236}">
                <a16:creationId xmlns:a16="http://schemas.microsoft.com/office/drawing/2014/main" id="{3443473D-66E3-47DA-9963-B2E392EAE7B3}"/>
              </a:ext>
            </a:extLst>
          </p:cNvPr>
          <p:cNvSpPr/>
          <p:nvPr/>
        </p:nvSpPr>
        <p:spPr>
          <a:xfrm>
            <a:off x="7500136" y="3200410"/>
            <a:ext cx="1800680" cy="759839"/>
          </a:xfrm>
          <a:prstGeom prst="doubleWave">
            <a:avLst/>
          </a:prstGeom>
          <a:solidFill>
            <a:srgbClr val="75E0FF"/>
          </a:solidFill>
          <a:ln>
            <a:solidFill>
              <a:srgbClr val="75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CC231771-8C99-4F2E-A5CA-FF1B126DC49A}"/>
              </a:ext>
            </a:extLst>
          </p:cNvPr>
          <p:cNvSpPr/>
          <p:nvPr/>
        </p:nvSpPr>
        <p:spPr>
          <a:xfrm>
            <a:off x="4095918" y="3899683"/>
            <a:ext cx="2114629" cy="759828"/>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本框 12">
            <a:extLst>
              <a:ext uri="{FF2B5EF4-FFF2-40B4-BE49-F238E27FC236}">
                <a16:creationId xmlns:a16="http://schemas.microsoft.com/office/drawing/2014/main" id="{F3B6CAED-A431-43EC-A233-69A4CC72CF28}"/>
              </a:ext>
            </a:extLst>
          </p:cNvPr>
          <p:cNvSpPr txBox="1"/>
          <p:nvPr/>
        </p:nvSpPr>
        <p:spPr>
          <a:xfrm>
            <a:off x="7500136"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biển rộng</a:t>
            </a:r>
          </a:p>
        </p:txBody>
      </p:sp>
      <p:sp>
        <p:nvSpPr>
          <p:cNvPr id="7" name="Rectangle: Rounded Corners 6">
            <a:extLst>
              <a:ext uri="{FF2B5EF4-FFF2-40B4-BE49-F238E27FC236}">
                <a16:creationId xmlns:a16="http://schemas.microsoft.com/office/drawing/2014/main" id="{AC566EC4-1ABB-41E2-A5A5-9BC1CB3E3A6D}"/>
              </a:ext>
            </a:extLst>
          </p:cNvPr>
          <p:cNvSpPr/>
          <p:nvPr/>
        </p:nvSpPr>
        <p:spPr>
          <a:xfrm>
            <a:off x="7911093" y="3960249"/>
            <a:ext cx="1878149" cy="584771"/>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文本框 12">
            <a:extLst>
              <a:ext uri="{FF2B5EF4-FFF2-40B4-BE49-F238E27FC236}">
                <a16:creationId xmlns:a16="http://schemas.microsoft.com/office/drawing/2014/main" id="{DC99BC1F-0399-4BE6-BE19-23F22DC057AD}"/>
              </a:ext>
            </a:extLst>
          </p:cNvPr>
          <p:cNvSpPr txBox="1"/>
          <p:nvPr/>
        </p:nvSpPr>
        <p:spPr>
          <a:xfrm>
            <a:off x="4417513" y="3960253"/>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Cửa sông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8" name="Teardrop 7">
            <a:extLst>
              <a:ext uri="{FF2B5EF4-FFF2-40B4-BE49-F238E27FC236}">
                <a16:creationId xmlns:a16="http://schemas.microsoft.com/office/drawing/2014/main" id="{9ACEEEB3-8D63-4DC2-A213-5E2C1CAA05B0}"/>
              </a:ext>
            </a:extLst>
          </p:cNvPr>
          <p:cNvSpPr/>
          <p:nvPr/>
        </p:nvSpPr>
        <p:spPr>
          <a:xfrm>
            <a:off x="4270830" y="4697426"/>
            <a:ext cx="1570394" cy="561970"/>
          </a:xfrm>
          <a:prstGeom prst="teardrop">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文本框 12">
            <a:extLst>
              <a:ext uri="{FF2B5EF4-FFF2-40B4-BE49-F238E27FC236}">
                <a16:creationId xmlns:a16="http://schemas.microsoft.com/office/drawing/2014/main" id="{F6D48191-7452-4D68-ADCE-3EDEC57F57DD}"/>
              </a:ext>
            </a:extLst>
          </p:cNvPr>
          <p:cNvSpPr txBox="1"/>
          <p:nvPr/>
        </p:nvSpPr>
        <p:spPr>
          <a:xfrm>
            <a:off x="7911093" y="3960251"/>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cội nguồn</a:t>
            </a:r>
          </a:p>
        </p:txBody>
      </p:sp>
      <p:sp>
        <p:nvSpPr>
          <p:cNvPr id="45" name="文本框 12">
            <a:extLst>
              <a:ext uri="{FF2B5EF4-FFF2-40B4-BE49-F238E27FC236}">
                <a16:creationId xmlns:a16="http://schemas.microsoft.com/office/drawing/2014/main" id="{EE9458E8-86B6-436C-B3FF-EC27168AD9CC}"/>
              </a:ext>
            </a:extLst>
          </p:cNvPr>
          <p:cNvSpPr txBox="1"/>
          <p:nvPr/>
        </p:nvSpPr>
        <p:spPr>
          <a:xfrm>
            <a:off x="4423230" y="4590866"/>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Lá xanh</a:t>
            </a:r>
          </a:p>
        </p:txBody>
      </p:sp>
      <p:sp>
        <p:nvSpPr>
          <p:cNvPr id="46" name="文本框 12">
            <a:extLst>
              <a:ext uri="{FF2B5EF4-FFF2-40B4-BE49-F238E27FC236}">
                <a16:creationId xmlns:a16="http://schemas.microsoft.com/office/drawing/2014/main" id="{BBF7BF96-1F92-4207-8205-F4C998A5FBE0}"/>
              </a:ext>
            </a:extLst>
          </p:cNvPr>
          <p:cNvSpPr txBox="1"/>
          <p:nvPr/>
        </p:nvSpPr>
        <p:spPr>
          <a:xfrm>
            <a:off x="5841224" y="4590865"/>
            <a:ext cx="3430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mỗi lần trôi xuống</a:t>
            </a:r>
          </a:p>
        </p:txBody>
      </p:sp>
      <p:sp>
        <p:nvSpPr>
          <p:cNvPr id="49" name="文本框 12">
            <a:extLst>
              <a:ext uri="{FF2B5EF4-FFF2-40B4-BE49-F238E27FC236}">
                <a16:creationId xmlns:a16="http://schemas.microsoft.com/office/drawing/2014/main" id="{F9444857-D896-4794-9869-F166D9EC5220}"/>
              </a:ext>
            </a:extLst>
          </p:cNvPr>
          <p:cNvSpPr txBox="1"/>
          <p:nvPr/>
        </p:nvSpPr>
        <p:spPr>
          <a:xfrm>
            <a:off x="6585432" y="5221476"/>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một vùng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9" name="Rectangle: Diagonal Corners Rounded 8">
            <a:extLst>
              <a:ext uri="{FF2B5EF4-FFF2-40B4-BE49-F238E27FC236}">
                <a16:creationId xmlns:a16="http://schemas.microsoft.com/office/drawing/2014/main" id="{4F9BA596-1D54-4B1E-9AB0-39EC971DA533}"/>
              </a:ext>
            </a:extLst>
          </p:cNvPr>
          <p:cNvSpPr/>
          <p:nvPr/>
        </p:nvSpPr>
        <p:spPr>
          <a:xfrm>
            <a:off x="8400807" y="5259396"/>
            <a:ext cx="1388435" cy="546853"/>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12">
            <a:extLst>
              <a:ext uri="{FF2B5EF4-FFF2-40B4-BE49-F238E27FC236}">
                <a16:creationId xmlns:a16="http://schemas.microsoft.com/office/drawing/2014/main" id="{D12F770E-721F-45A4-A5C5-F5FBCF84447E}"/>
              </a:ext>
            </a:extLst>
          </p:cNvPr>
          <p:cNvSpPr txBox="1"/>
          <p:nvPr/>
        </p:nvSpPr>
        <p:spPr>
          <a:xfrm>
            <a:off x="8310341" y="5221474"/>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núi non</a:t>
            </a:r>
          </a:p>
        </p:txBody>
      </p:sp>
      <p:sp>
        <p:nvSpPr>
          <p:cNvPr id="51" name="文本框 12">
            <a:extLst>
              <a:ext uri="{FF2B5EF4-FFF2-40B4-BE49-F238E27FC236}">
                <a16:creationId xmlns:a16="http://schemas.microsoft.com/office/drawing/2014/main" id="{C22990D2-89C2-44A3-AD4B-9302CD3207BA}"/>
              </a:ext>
            </a:extLst>
          </p:cNvPr>
          <p:cNvSpPr txBox="1"/>
          <p:nvPr/>
        </p:nvSpPr>
        <p:spPr>
          <a:xfrm>
            <a:off x="7504861" y="327295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biển rộng</a:t>
            </a:r>
          </a:p>
        </p:txBody>
      </p:sp>
      <p:sp>
        <p:nvSpPr>
          <p:cNvPr id="52" name="文本框 12">
            <a:extLst>
              <a:ext uri="{FF2B5EF4-FFF2-40B4-BE49-F238E27FC236}">
                <a16:creationId xmlns:a16="http://schemas.microsoft.com/office/drawing/2014/main" id="{F771295B-6388-474A-BC13-1E72BA55219B}"/>
              </a:ext>
            </a:extLst>
          </p:cNvPr>
          <p:cNvSpPr txBox="1"/>
          <p:nvPr/>
        </p:nvSpPr>
        <p:spPr>
          <a:xfrm>
            <a:off x="4428330" y="3960249"/>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Cửa sông</a:t>
            </a:r>
          </a:p>
        </p:txBody>
      </p:sp>
      <p:sp>
        <p:nvSpPr>
          <p:cNvPr id="54" name="文本框 12">
            <a:extLst>
              <a:ext uri="{FF2B5EF4-FFF2-40B4-BE49-F238E27FC236}">
                <a16:creationId xmlns:a16="http://schemas.microsoft.com/office/drawing/2014/main" id="{90D9FE4A-3360-4421-AA45-277234DB1D97}"/>
              </a:ext>
            </a:extLst>
          </p:cNvPr>
          <p:cNvSpPr txBox="1"/>
          <p:nvPr/>
        </p:nvSpPr>
        <p:spPr>
          <a:xfrm>
            <a:off x="7911093" y="3964129"/>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cội nguồn</a:t>
            </a:r>
          </a:p>
        </p:txBody>
      </p:sp>
      <p:sp>
        <p:nvSpPr>
          <p:cNvPr id="55" name="文本框 12">
            <a:extLst>
              <a:ext uri="{FF2B5EF4-FFF2-40B4-BE49-F238E27FC236}">
                <a16:creationId xmlns:a16="http://schemas.microsoft.com/office/drawing/2014/main" id="{1B79F7C1-1523-4293-8CBC-F9AD514D2B9F}"/>
              </a:ext>
            </a:extLst>
          </p:cNvPr>
          <p:cNvSpPr txBox="1"/>
          <p:nvPr/>
        </p:nvSpPr>
        <p:spPr>
          <a:xfrm>
            <a:off x="4426550" y="4592698"/>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Lá xanh</a:t>
            </a:r>
          </a:p>
        </p:txBody>
      </p:sp>
      <p:sp>
        <p:nvSpPr>
          <p:cNvPr id="56" name="文本框 12">
            <a:extLst>
              <a:ext uri="{FF2B5EF4-FFF2-40B4-BE49-F238E27FC236}">
                <a16:creationId xmlns:a16="http://schemas.microsoft.com/office/drawing/2014/main" id="{E5A3DE6C-1C3E-4207-ADC7-E261037D6D0B}"/>
              </a:ext>
            </a:extLst>
          </p:cNvPr>
          <p:cNvSpPr txBox="1"/>
          <p:nvPr/>
        </p:nvSpPr>
        <p:spPr>
          <a:xfrm>
            <a:off x="8309678" y="5226413"/>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núi non</a:t>
            </a:r>
          </a:p>
        </p:txBody>
      </p:sp>
    </p:spTree>
    <p:extLst>
      <p:ext uri="{BB962C8B-B14F-4D97-AF65-F5344CB8AC3E}">
        <p14:creationId xmlns:p14="http://schemas.microsoft.com/office/powerpoint/2010/main" val="4243634965"/>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55"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strVal val="#ppt_w*0.70"/>
                                          </p:val>
                                        </p:tav>
                                        <p:tav tm="100000">
                                          <p:val>
                                            <p:strVal val="#ppt_w"/>
                                          </p:val>
                                        </p:tav>
                                      </p:tavLst>
                                    </p:anim>
                                    <p:anim calcmode="lin" valueType="num">
                                      <p:cBhvr>
                                        <p:cTn id="23" dur="1000" fill="hold"/>
                                        <p:tgtEl>
                                          <p:spTgt spid="28"/>
                                        </p:tgtEl>
                                        <p:attrNameLst>
                                          <p:attrName>ppt_h</p:attrName>
                                        </p:attrNameLst>
                                      </p:cBhvr>
                                      <p:tavLst>
                                        <p:tav tm="0">
                                          <p:val>
                                            <p:strVal val="#ppt_h"/>
                                          </p:val>
                                        </p:tav>
                                        <p:tav tm="100000">
                                          <p:val>
                                            <p:strVal val="#ppt_h"/>
                                          </p:val>
                                        </p:tav>
                                      </p:tavLst>
                                    </p:anim>
                                    <p:animEffect transition="in" filter="fade">
                                      <p:cBhvr>
                                        <p:cTn id="24" dur="1000"/>
                                        <p:tgtEl>
                                          <p:spTgt spid="28"/>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left)">
                                      <p:cBhvr>
                                        <p:cTn id="60" dur="500"/>
                                        <p:tgtEl>
                                          <p:spTgt spid="47"/>
                                        </p:tgtEl>
                                      </p:cBhvr>
                                    </p:animEffect>
                                  </p:childTnLst>
                                </p:cTn>
                              </p:par>
                            </p:childTnLst>
                          </p:cTn>
                        </p:par>
                        <p:par>
                          <p:cTn id="61" fill="hold">
                            <p:stCondLst>
                              <p:cond delay="7500"/>
                            </p:stCondLst>
                            <p:childTnLst>
                              <p:par>
                                <p:cTn id="62" presetID="22" presetClass="entr" presetSubtype="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p:stCondLst>
                              <p:cond delay="8000"/>
                            </p:stCondLst>
                            <p:childTnLst>
                              <p:par>
                                <p:cTn id="66" presetID="22" presetClass="entr" presetSubtype="8"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8500"/>
                            </p:stCondLst>
                            <p:childTnLst>
                              <p:par>
                                <p:cTn id="70" presetID="22" presetClass="entr" presetSubtype="8"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par>
                                <p:cTn id="93" presetID="1" presetClass="exit" presetSubtype="0" fill="hold" nodeType="withEffect">
                                  <p:stCondLst>
                                    <p:cond delay="0"/>
                                  </p:stCondLst>
                                  <p:childTnLst>
                                    <p:set>
                                      <p:cBhvr>
                                        <p:cTn id="94" dur="1" fill="hold">
                                          <p:stCondLst>
                                            <p:cond delay="0"/>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ipe(left)">
                                      <p:cBhvr>
                                        <p:cTn id="99" dur="500"/>
                                        <p:tgtEl>
                                          <p:spTgt spid="5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wipe(left)">
                                      <p:cBhvr>
                                        <p:cTn id="104" dur="500"/>
                                        <p:tgtEl>
                                          <p:spTgt spid="5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wipe(left)">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left)">
                                      <p:cBhvr>
                                        <p:cTn id="114" dur="500"/>
                                        <p:tgtEl>
                                          <p:spTgt spid="55"/>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left)">
                                      <p:cBhvr>
                                        <p:cTn id="117" dur="500"/>
                                        <p:tgtEl>
                                          <p:spTgt spid="56"/>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childTnLst>
                                    <p:set>
                                      <p:cBhvr>
                                        <p:cTn id="121" dur="1" fill="hold">
                                          <p:stCondLst>
                                            <p:cond delay="0"/>
                                          </p:stCondLst>
                                        </p:cTn>
                                        <p:tgtEl>
                                          <p:spTgt spid="1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37"/>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42"/>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44"/>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45"/>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46"/>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47"/>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49"/>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50"/>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31"/>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32"/>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3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5"/>
                                        </p:tgtEl>
                                        <p:attrNameLst>
                                          <p:attrName>style.visibility</p:attrName>
                                        </p:attrNameLst>
                                      </p:cBhvr>
                                      <p:to>
                                        <p:strVal val="visible"/>
                                      </p:to>
                                    </p:set>
                                    <p:animEffect transition="in" filter="wipe(left)">
                                      <p:cBhvr>
                                        <p:cTn id="148" dur="500"/>
                                        <p:tgtEl>
                                          <p:spTgt spid="5"/>
                                        </p:tgtEl>
                                      </p:cBhvr>
                                    </p:animEffect>
                                  </p:childTnLst>
                                </p:cTn>
                              </p:par>
                            </p:childTnLst>
                          </p:cTn>
                        </p:par>
                      </p:childTnLst>
                    </p:cTn>
                  </p:par>
                  <p:par>
                    <p:cTn id="149" fill="hold">
                      <p:stCondLst>
                        <p:cond delay="indefinite"/>
                      </p:stCondLst>
                      <p:childTnLst>
                        <p:par>
                          <p:cTn id="150" fill="hold">
                            <p:stCondLst>
                              <p:cond delay="0"/>
                            </p:stCondLst>
                            <p:childTnLst>
                              <p:par>
                                <p:cTn id="151" presetID="63" presetClass="path" presetSubtype="0" accel="50000" decel="50000" fill="hold" grpId="2" nodeType="clickEffect">
                                  <p:stCondLst>
                                    <p:cond delay="0"/>
                                  </p:stCondLst>
                                  <p:childTnLst>
                                    <p:animMotion origin="layout" path="M -3.33333E-6 -2.96296E-6 L 0.0737 -0.0044 " pathEditMode="relative" rAng="0" ptsTypes="AA">
                                      <p:cBhvr>
                                        <p:cTn id="152" dur="2000" fill="hold"/>
                                        <p:tgtEl>
                                          <p:spTgt spid="36"/>
                                        </p:tgtEl>
                                        <p:attrNameLst>
                                          <p:attrName>ppt_x</p:attrName>
                                          <p:attrName>ppt_y</p:attrName>
                                        </p:attrNameLst>
                                      </p:cBhvr>
                                      <p:rCtr x="3685" y="-231"/>
                                    </p:animMotion>
                                  </p:childTnLst>
                                </p:cTn>
                              </p:par>
                              <p:par>
                                <p:cTn id="153" presetID="26" presetClass="emph" presetSubtype="0" fill="hold" grpId="1" nodeType="withEffect">
                                  <p:stCondLst>
                                    <p:cond delay="0"/>
                                  </p:stCondLst>
                                  <p:childTnLst>
                                    <p:animEffect transition="out" filter="fade">
                                      <p:cBhvr>
                                        <p:cTn id="154" dur="2000" tmFilter="0, 0; .2, .5; .8, .5; 1, 0"/>
                                        <p:tgtEl>
                                          <p:spTgt spid="36"/>
                                        </p:tgtEl>
                                      </p:cBhvr>
                                    </p:animEffect>
                                    <p:animScale>
                                      <p:cBhvr>
                                        <p:cTn id="155" dur="1000" autoRev="1" fill="hold"/>
                                        <p:tgtEl>
                                          <p:spTgt spid="36"/>
                                        </p:tgtEl>
                                      </p:cBhvr>
                                      <p:by x="105000" y="105000"/>
                                    </p:animScale>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6"/>
                                        </p:tgtEl>
                                        <p:attrNameLst>
                                          <p:attrName>style.visibility</p:attrName>
                                        </p:attrNameLst>
                                      </p:cBhvr>
                                      <p:to>
                                        <p:strVal val="visible"/>
                                      </p:to>
                                    </p:set>
                                    <p:animEffect transition="in" filter="fade">
                                      <p:cBhvr>
                                        <p:cTn id="160" dur="500"/>
                                        <p:tgtEl>
                                          <p:spTgt spid="6"/>
                                        </p:tgtEl>
                                      </p:cBhvr>
                                    </p:animEffect>
                                  </p:childTnLst>
                                </p:cTn>
                              </p:par>
                              <p:par>
                                <p:cTn id="161" presetID="32" presetClass="emph" presetSubtype="0" fill="hold" grpId="1" nodeType="withEffect">
                                  <p:stCondLst>
                                    <p:cond delay="500"/>
                                  </p:stCondLst>
                                  <p:childTnLst>
                                    <p:animRot by="120000">
                                      <p:cBhvr>
                                        <p:cTn id="162" dur="100" fill="hold">
                                          <p:stCondLst>
                                            <p:cond delay="0"/>
                                          </p:stCondLst>
                                        </p:cTn>
                                        <p:tgtEl>
                                          <p:spTgt spid="43"/>
                                        </p:tgtEl>
                                        <p:attrNameLst>
                                          <p:attrName>r</p:attrName>
                                        </p:attrNameLst>
                                      </p:cBhvr>
                                    </p:animRot>
                                    <p:animRot by="-240000">
                                      <p:cBhvr>
                                        <p:cTn id="163" dur="200" fill="hold">
                                          <p:stCondLst>
                                            <p:cond delay="200"/>
                                          </p:stCondLst>
                                        </p:cTn>
                                        <p:tgtEl>
                                          <p:spTgt spid="43"/>
                                        </p:tgtEl>
                                        <p:attrNameLst>
                                          <p:attrName>r</p:attrName>
                                        </p:attrNameLst>
                                      </p:cBhvr>
                                    </p:animRot>
                                    <p:animRot by="240000">
                                      <p:cBhvr>
                                        <p:cTn id="164" dur="200" fill="hold">
                                          <p:stCondLst>
                                            <p:cond delay="400"/>
                                          </p:stCondLst>
                                        </p:cTn>
                                        <p:tgtEl>
                                          <p:spTgt spid="43"/>
                                        </p:tgtEl>
                                        <p:attrNameLst>
                                          <p:attrName>r</p:attrName>
                                        </p:attrNameLst>
                                      </p:cBhvr>
                                    </p:animRot>
                                    <p:animRot by="-240000">
                                      <p:cBhvr>
                                        <p:cTn id="165" dur="200" fill="hold">
                                          <p:stCondLst>
                                            <p:cond delay="600"/>
                                          </p:stCondLst>
                                        </p:cTn>
                                        <p:tgtEl>
                                          <p:spTgt spid="43"/>
                                        </p:tgtEl>
                                        <p:attrNameLst>
                                          <p:attrName>r</p:attrName>
                                        </p:attrNameLst>
                                      </p:cBhvr>
                                    </p:animRot>
                                    <p:animRot by="120000">
                                      <p:cBhvr>
                                        <p:cTn id="166" dur="200" fill="hold">
                                          <p:stCondLst>
                                            <p:cond delay="800"/>
                                          </p:stCondLst>
                                        </p:cTn>
                                        <p:tgtEl>
                                          <p:spTgt spid="43"/>
                                        </p:tgtEl>
                                        <p:attrNameLst>
                                          <p:attrName>r</p:attrName>
                                        </p:attrNameLst>
                                      </p:cBhvr>
                                    </p:animRot>
                                  </p:childTnLst>
                                </p:cTn>
                              </p:par>
                              <p:par>
                                <p:cTn id="167" presetID="10" presetClass="entr" presetSubtype="0" fill="hold" grpId="0" nodeType="withEffect">
                                  <p:stCondLst>
                                    <p:cond delay="1500"/>
                                  </p:stCondLst>
                                  <p:childTnLst>
                                    <p:set>
                                      <p:cBhvr>
                                        <p:cTn id="168" dur="1" fill="hold">
                                          <p:stCondLst>
                                            <p:cond delay="0"/>
                                          </p:stCondLst>
                                        </p:cTn>
                                        <p:tgtEl>
                                          <p:spTgt spid="7"/>
                                        </p:tgtEl>
                                        <p:attrNameLst>
                                          <p:attrName>style.visibility</p:attrName>
                                        </p:attrNameLst>
                                      </p:cBhvr>
                                      <p:to>
                                        <p:strVal val="visible"/>
                                      </p:to>
                                    </p:set>
                                    <p:animEffect transition="in" filter="fade">
                                      <p:cBhvr>
                                        <p:cTn id="169" dur="500"/>
                                        <p:tgtEl>
                                          <p:spTgt spid="7"/>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8"/>
                                        </p:tgtEl>
                                        <p:attrNameLst>
                                          <p:attrName>style.visibility</p:attrName>
                                        </p:attrNameLst>
                                      </p:cBhvr>
                                      <p:to>
                                        <p:strVal val="visible"/>
                                      </p:to>
                                    </p:set>
                                    <p:animEffect transition="in" filter="fade">
                                      <p:cBhvr>
                                        <p:cTn id="174" dur="500"/>
                                        <p:tgtEl>
                                          <p:spTgt spid="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fade">
                                      <p:cBhvr>
                                        <p:cTn id="179" dur="500"/>
                                        <p:tgtEl>
                                          <p:spTgt spid="9"/>
                                        </p:tgtEl>
                                      </p:cBhvr>
                                    </p:animEffect>
                                  </p:childTnLst>
                                </p:cTn>
                              </p:par>
                            </p:childTnLst>
                          </p:cTn>
                        </p:par>
                      </p:childTnLst>
                    </p:cTn>
                  </p:par>
                  <p:par>
                    <p:cTn id="180" fill="hold">
                      <p:stCondLst>
                        <p:cond delay="indefinite"/>
                      </p:stCondLst>
                      <p:childTnLst>
                        <p:par>
                          <p:cTn id="181" fill="hold">
                            <p:stCondLst>
                              <p:cond delay="0"/>
                            </p:stCondLst>
                            <p:childTnLst>
                              <p:par>
                                <p:cTn id="182" presetID="63" presetClass="path" presetSubtype="0" accel="50000" decel="50000" fill="hold" grpId="1" nodeType="clickEffect">
                                  <p:stCondLst>
                                    <p:cond delay="0"/>
                                  </p:stCondLst>
                                  <p:childTnLst>
                                    <p:animMotion origin="layout" path="M 2.08333E-7 4.81481E-6 L 0.13659 4.81481E-6 " pathEditMode="relative" rAng="0" ptsTypes="AA">
                                      <p:cBhvr>
                                        <p:cTn id="183" dur="2000" fill="hold"/>
                                        <p:tgtEl>
                                          <p:spTgt spid="48"/>
                                        </p:tgtEl>
                                        <p:attrNameLst>
                                          <p:attrName>ppt_x</p:attrName>
                                          <p:attrName>ppt_y</p:attrName>
                                        </p:attrNameLst>
                                      </p:cBhvr>
                                      <p:rCtr x="6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7" grpId="0"/>
      <p:bldP spid="47" grpId="1"/>
      <p:bldP spid="36" grpId="0"/>
      <p:bldP spid="36" grpId="1"/>
      <p:bldP spid="36" grpId="2"/>
      <p:bldP spid="13" grpId="0"/>
      <p:bldP spid="13" grpId="1"/>
      <p:bldP spid="43" grpId="0"/>
      <p:bldP spid="43" grpId="1"/>
      <p:bldP spid="37" grpId="0"/>
      <p:bldP spid="37" grpId="1"/>
      <p:bldP spid="5" grpId="0" animBg="1"/>
      <p:bldP spid="6" grpId="0" animBg="1"/>
      <p:bldP spid="41" grpId="0"/>
      <p:bldP spid="7" grpId="0" animBg="1"/>
      <p:bldP spid="42" grpId="0"/>
      <p:bldP spid="42" grpId="1"/>
      <p:bldP spid="8" grpId="0" animBg="1"/>
      <p:bldP spid="44" grpId="0"/>
      <p:bldP spid="44" grpId="1"/>
      <p:bldP spid="45" grpId="0"/>
      <p:bldP spid="45" grpId="1"/>
      <p:bldP spid="46" grpId="0"/>
      <p:bldP spid="46" grpId="1"/>
      <p:bldP spid="49" grpId="0"/>
      <p:bldP spid="49" grpId="1"/>
      <p:bldP spid="9" grpId="0" animBg="1"/>
      <p:bldP spid="50" grpId="0"/>
      <p:bldP spid="50" grpId="1"/>
      <p:bldP spid="51" grpId="0"/>
      <p:bldP spid="52" grpId="0"/>
      <p:bldP spid="54"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0" name="图形 29">
            <a:extLst>
              <a:ext uri="{FF2B5EF4-FFF2-40B4-BE49-F238E27FC236}">
                <a16:creationId xmlns:a16="http://schemas.microsoft.com/office/drawing/2014/main" id="{4380BD0E-40AE-4A67-8DB6-C4AA1FCBB7A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797269">
            <a:off x="10500965" y="5943158"/>
            <a:ext cx="2281552" cy="1829685"/>
          </a:xfrm>
          <a:prstGeom prst="rect">
            <a:avLst/>
          </a:prstGeom>
        </p:spPr>
      </p:pic>
      <p:pic>
        <p:nvPicPr>
          <p:cNvPr id="31" name="图形 30">
            <a:extLst>
              <a:ext uri="{FF2B5EF4-FFF2-40B4-BE49-F238E27FC236}">
                <a16:creationId xmlns:a16="http://schemas.microsoft.com/office/drawing/2014/main" id="{B3137540-41A9-4BC4-98CA-8E030CAEE65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796234">
            <a:off x="10771820" y="5378006"/>
            <a:ext cx="2281552" cy="1829685"/>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733" y="852935"/>
            <a:ext cx="1727788" cy="1727788"/>
          </a:xfrm>
          <a:prstGeom prst="rect">
            <a:avLst/>
          </a:prstGeom>
        </p:spPr>
      </p:pic>
      <p:sp>
        <p:nvSpPr>
          <p:cNvPr id="34" name="TextBox 33"/>
          <p:cNvSpPr txBox="1"/>
          <p:nvPr/>
        </p:nvSpPr>
        <p:spPr>
          <a:xfrm>
            <a:off x="2314105" y="6662239"/>
            <a:ext cx="1800200"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pic>
        <p:nvPicPr>
          <p:cNvPr id="2" name="Picture 1">
            <a:extLst>
              <a:ext uri="{FF2B5EF4-FFF2-40B4-BE49-F238E27FC236}">
                <a16:creationId xmlns:a16="http://schemas.microsoft.com/office/drawing/2014/main" id="{E273D628-EF3A-46CD-8677-B08556B28E8B}"/>
              </a:ext>
            </a:extLst>
          </p:cNvPr>
          <p:cNvPicPr>
            <a:picLocks noChangeAspect="1"/>
          </p:cNvPicPr>
          <p:nvPr/>
        </p:nvPicPr>
        <p:blipFill rotWithShape="1">
          <a:blip r:embed="rId8"/>
          <a:srcRect l="5236" t="5306" r="14846" b="2254"/>
          <a:stretch/>
        </p:blipFill>
        <p:spPr>
          <a:xfrm>
            <a:off x="368733" y="2545732"/>
            <a:ext cx="5284642" cy="3436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506" name="Picture 2" descr="Top 4 con suối đẹp mê khi du lịch Phú Quốc - Địa điểm du lịch vòng quanh  thế giới">
            <a:extLst>
              <a:ext uri="{FF2B5EF4-FFF2-40B4-BE49-F238E27FC236}">
                <a16:creationId xmlns:a16="http://schemas.microsoft.com/office/drawing/2014/main" id="{BA4679FA-C466-4142-B69C-B6B0BB00B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32972">
            <a:off x="6394156" y="2562486"/>
            <a:ext cx="5467082" cy="34031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loud 2">
            <a:extLst>
              <a:ext uri="{FF2B5EF4-FFF2-40B4-BE49-F238E27FC236}">
                <a16:creationId xmlns:a16="http://schemas.microsoft.com/office/drawing/2014/main" id="{34AAE01B-888D-4161-9BCD-A8290C1A8EE5}"/>
              </a:ext>
            </a:extLst>
          </p:cNvPr>
          <p:cNvSpPr/>
          <p:nvPr/>
        </p:nvSpPr>
        <p:spPr>
          <a:xfrm>
            <a:off x="2096521" y="1191097"/>
            <a:ext cx="2797776" cy="868352"/>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Pattaya" panose="00000500000000000000" pitchFamily="2" charset="-34"/>
                <a:cs typeface="Pattaya" panose="00000500000000000000" pitchFamily="2" charset="-34"/>
              </a:rPr>
              <a:t>Cửa sông</a:t>
            </a:r>
            <a:endParaRPr lang="en-US" sz="3200" b="1" dirty="0">
              <a:solidFill>
                <a:srgbClr val="002060"/>
              </a:solidFill>
              <a:latin typeface="Pattaya" panose="00000500000000000000" pitchFamily="2" charset="-34"/>
              <a:cs typeface="Pattaya" panose="00000500000000000000" pitchFamily="2" charset="-34"/>
            </a:endParaRPr>
          </a:p>
        </p:txBody>
      </p:sp>
      <p:sp>
        <p:nvSpPr>
          <p:cNvPr id="4" name="Rectangle: Rounded Corners 3">
            <a:extLst>
              <a:ext uri="{FF2B5EF4-FFF2-40B4-BE49-F238E27FC236}">
                <a16:creationId xmlns:a16="http://schemas.microsoft.com/office/drawing/2014/main" id="{9724E554-7FBF-471B-B8DE-10341B5E76F5}"/>
              </a:ext>
            </a:extLst>
          </p:cNvPr>
          <p:cNvSpPr/>
          <p:nvPr/>
        </p:nvSpPr>
        <p:spPr>
          <a:xfrm>
            <a:off x="8094689" y="1265158"/>
            <a:ext cx="2225550" cy="75743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Pattaya" panose="00000500000000000000" pitchFamily="2" charset="-34"/>
                <a:cs typeface="Pattaya" panose="00000500000000000000" pitchFamily="2" charset="-34"/>
              </a:rPr>
              <a:t>Cội nguồn</a:t>
            </a:r>
            <a:endParaRPr lang="en-US" sz="3200" b="1" dirty="0">
              <a:solidFill>
                <a:srgbClr val="002060"/>
              </a:solidFill>
              <a:latin typeface="Pattaya" panose="00000500000000000000" pitchFamily="2" charset="-34"/>
              <a:cs typeface="Pattaya" panose="00000500000000000000" pitchFamily="2" charset="-34"/>
            </a:endParaRPr>
          </a:p>
        </p:txBody>
      </p:sp>
      <p:sp>
        <p:nvSpPr>
          <p:cNvPr id="5" name="Rectangle 4">
            <a:extLst>
              <a:ext uri="{FF2B5EF4-FFF2-40B4-BE49-F238E27FC236}">
                <a16:creationId xmlns:a16="http://schemas.microsoft.com/office/drawing/2014/main" id="{C1DEACD5-4764-4301-AA1A-F7BA5F5E0278}"/>
              </a:ext>
            </a:extLst>
          </p:cNvPr>
          <p:cNvSpPr/>
          <p:nvPr/>
        </p:nvSpPr>
        <p:spPr>
          <a:xfrm>
            <a:off x="5145055" y="454653"/>
            <a:ext cx="2188420" cy="646331"/>
          </a:xfrm>
          <a:prstGeom prst="rect">
            <a:avLst/>
          </a:prstGeom>
        </p:spPr>
        <p:txBody>
          <a:bodyPr wrap="none">
            <a:spAutoFit/>
          </a:bodyPr>
          <a:lstStyle/>
          <a:p>
            <a:pPr algn="ctr"/>
            <a:r>
              <a:rPr lang="vi-VN" sz="3600" b="1" dirty="0">
                <a:solidFill>
                  <a:schemeClr val="bg1"/>
                </a:solidFill>
                <a:latin typeface="Pattaya" panose="00000500000000000000" pitchFamily="2" charset="-34"/>
                <a:cs typeface="Pattaya" panose="00000500000000000000" pitchFamily="2" charset="-34"/>
              </a:rPr>
              <a:t>“tấm lòng”</a:t>
            </a:r>
            <a:endParaRPr lang="en-US" sz="3600" b="1" dirty="0">
              <a:solidFill>
                <a:schemeClr val="bg1"/>
              </a:solidFill>
              <a:latin typeface="Pattaya" panose="00000500000000000000" pitchFamily="2" charset="-34"/>
              <a:cs typeface="Pattaya" panose="00000500000000000000" pitchFamily="2" charset="-34"/>
            </a:endParaRPr>
          </a:p>
        </p:txBody>
      </p:sp>
      <p:sp>
        <p:nvSpPr>
          <p:cNvPr id="41" name="Rectangle: Rounded Corners 40">
            <a:extLst>
              <a:ext uri="{FF2B5EF4-FFF2-40B4-BE49-F238E27FC236}">
                <a16:creationId xmlns:a16="http://schemas.microsoft.com/office/drawing/2014/main" id="{92D7A763-4ED2-485B-BFFF-216C54568C64}"/>
              </a:ext>
            </a:extLst>
          </p:cNvPr>
          <p:cNvSpPr/>
          <p:nvPr/>
        </p:nvSpPr>
        <p:spPr>
          <a:xfrm>
            <a:off x="5296913" y="1191097"/>
            <a:ext cx="2225550" cy="757437"/>
          </a:xfrm>
          <a:prstGeom prst="roundRect">
            <a:avLst/>
          </a:prstGeom>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a:solidFill>
                  <a:srgbClr val="FF0000"/>
                </a:solidFill>
                <a:latin typeface="Pattaya" panose="00000500000000000000" pitchFamily="2" charset="-34"/>
                <a:cs typeface="Pattaya" panose="00000500000000000000" pitchFamily="2" charset="-34"/>
              </a:rPr>
              <a:t>thủy chung</a:t>
            </a:r>
            <a:endParaRPr lang="en-US" sz="3200" b="1" dirty="0">
              <a:solidFill>
                <a:srgbClr val="FF0000"/>
              </a:solidFill>
              <a:latin typeface="Pattaya" panose="00000500000000000000" pitchFamily="2" charset="-34"/>
              <a:cs typeface="Pattaya" panose="00000500000000000000" pitchFamily="2" charset="-34"/>
            </a:endParaRPr>
          </a:p>
        </p:txBody>
      </p:sp>
      <p:pic>
        <p:nvPicPr>
          <p:cNvPr id="47" name="Picture 6" descr="Hình ảnh Mọi Thứ Rác Rưởi, Rác, Vỏ Chuối, Vỏ Trứng miễn phí tải tập tin PNG  PSDComment và Vector">
            <a:hlinkClick r:id="rId10" action="ppaction://hlinksldjump"/>
            <a:extLst>
              <a:ext uri="{FF2B5EF4-FFF2-40B4-BE49-F238E27FC236}">
                <a16:creationId xmlns:a16="http://schemas.microsoft.com/office/drawing/2014/main" id="{50357136-BB28-4895-BC35-CCBA3EA5638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137004" y="67639"/>
            <a:ext cx="1607504" cy="139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1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506"/>
                                        </p:tgtEl>
                                        <p:attrNameLst>
                                          <p:attrName>style.visibility</p:attrName>
                                        </p:attrNameLst>
                                      </p:cBhvr>
                                      <p:to>
                                        <p:strVal val="visible"/>
                                      </p:to>
                                    </p:set>
                                    <p:animEffect transition="in" filter="fade">
                                      <p:cBhvr>
                                        <p:cTn id="18" dur="1000"/>
                                        <p:tgtEl>
                                          <p:spTgt spid="21506"/>
                                        </p:tgtEl>
                                      </p:cBhvr>
                                    </p:animEffect>
                                    <p:anim calcmode="lin" valueType="num">
                                      <p:cBhvr>
                                        <p:cTn id="19" dur="1000" fill="hold"/>
                                        <p:tgtEl>
                                          <p:spTgt spid="21506"/>
                                        </p:tgtEl>
                                        <p:attrNameLst>
                                          <p:attrName>ppt_x</p:attrName>
                                        </p:attrNameLst>
                                      </p:cBhvr>
                                      <p:tavLst>
                                        <p:tav tm="0">
                                          <p:val>
                                            <p:strVal val="#ppt_x"/>
                                          </p:val>
                                        </p:tav>
                                        <p:tav tm="100000">
                                          <p:val>
                                            <p:strVal val="#ppt_x"/>
                                          </p:val>
                                        </p:tav>
                                      </p:tavLst>
                                    </p:anim>
                                    <p:anim calcmode="lin" valueType="num">
                                      <p:cBhvr>
                                        <p:cTn id="20"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Các bạn hãy giúp mình </a:t>
              </a:r>
            </a:p>
            <a:p>
              <a:pPr algn="ctr"/>
              <a:r>
                <a:rPr lang="vi-VN" sz="2800" dirty="0">
                  <a:latin typeface="Pattaya" panose="00000500000000000000" pitchFamily="2" charset="-34"/>
                  <a:cs typeface="Pattaya" panose="00000500000000000000" pitchFamily="2" charset="-34"/>
                </a:rPr>
                <a:t>dọn dẹp rác thải nhé!</a:t>
              </a:r>
              <a:endParaRPr lang="en-US" sz="2800" dirty="0">
                <a:latin typeface="Pattaya" panose="00000500000000000000" pitchFamily="2" charset="-34"/>
                <a:cs typeface="Pattaya" panose="00000500000000000000" pitchFamily="2" charset="-34"/>
              </a:endParaRPr>
            </a:p>
          </p:txBody>
        </p:sp>
      </p:grpSp>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ọi Thứ Rác Rưởi, Rác, Vỏ Chuối, Vỏ Trứng miễn phí tải tập tin PNG  PSDComment và Vector">
            <a:hlinkClick r:id="rId15" action="ppaction://hlinksldjump"/>
            <a:extLst>
              <a:ext uri="{FF2B5EF4-FFF2-40B4-BE49-F238E27FC236}">
                <a16:creationId xmlns:a16="http://schemas.microsoft.com/office/drawing/2014/main" id="{55CF46A3-5C48-43C4-B24A-ED22FA2CAC6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6969747" y="-3047581"/>
            <a:ext cx="2084909" cy="18075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te angry goldfish funny fish cartoon character Vector Image">
            <a:extLst>
              <a:ext uri="{FF2B5EF4-FFF2-40B4-BE49-F238E27FC236}">
                <a16:creationId xmlns:a16="http://schemas.microsoft.com/office/drawing/2014/main" id="{176EDEA9-B382-4BE9-A9DC-56FA84D81787}"/>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9550" y="2220983"/>
            <a:ext cx="4698896" cy="5079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rab vectors free download graphic art designs">
            <a:extLst>
              <a:ext uri="{FF2B5EF4-FFF2-40B4-BE49-F238E27FC236}">
                <a16:creationId xmlns:a16="http://schemas.microsoft.com/office/drawing/2014/main" id="{7D8498AC-4808-401F-9743-3E6E48F302E8}"/>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4">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90909" y="2929590"/>
            <a:ext cx="3986951" cy="26448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E895A38-634F-4936-AD79-CF5D600DD062}"/>
              </a:ext>
            </a:extLst>
          </p:cNvPr>
          <p:cNvPicPr>
            <a:picLocks noChangeAspect="1"/>
          </p:cNvPicPr>
          <p:nvPr/>
        </p:nvPicPr>
        <p:blipFill rotWithShape="1">
          <a:blip r:embed="rId21">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1977886" y="277391"/>
            <a:ext cx="3077357" cy="3857941"/>
          </a:xfrm>
          <a:prstGeom prst="rect">
            <a:avLst/>
          </a:prstGeom>
        </p:spPr>
      </p:pic>
      <p:pic>
        <p:nvPicPr>
          <p:cNvPr id="7170" name="Picture 2" descr="Hình ảnh Mọi Thứ Rác Rưởi, Rác, Vỏ Chuối, Vỏ Trứng miễn phí tải tập tin PNG  PSDComment và Vector">
            <a:hlinkClick r:id="rId22" action="ppaction://hlinksldjump"/>
            <a:extLst>
              <a:ext uri="{FF2B5EF4-FFF2-40B4-BE49-F238E27FC236}">
                <a16:creationId xmlns:a16="http://schemas.microsoft.com/office/drawing/2014/main" id="{34DFB76A-2B12-42A0-96EE-93D506156AAE}"/>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7">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524124" y="-4419392"/>
            <a:ext cx="2084910" cy="2027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ình ảnh Mọi Thứ Rác Rưởi, Rác, Vỏ Chuối, Vỏ Trứng miễn phí tải tập tin PNG  PSDComment và Vector">
            <a:hlinkClick r:id="rId24" action="ppaction://hlinksldjump"/>
            <a:extLst>
              <a:ext uri="{FF2B5EF4-FFF2-40B4-BE49-F238E27FC236}">
                <a16:creationId xmlns:a16="http://schemas.microsoft.com/office/drawing/2014/main" id="{60D1260D-A2E5-40E3-A6AF-FDFE4638406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7">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3418389" y="-1828806"/>
            <a:ext cx="1770736" cy="10057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0F6038B-AEB7-4CDF-995E-C47B913EF45D}"/>
              </a:ext>
            </a:extLst>
          </p:cNvPr>
          <p:cNvGrpSpPr/>
          <p:nvPr/>
        </p:nvGrpSpPr>
        <p:grpSpPr>
          <a:xfrm flipH="1">
            <a:off x="5551928" y="155123"/>
            <a:ext cx="5891955" cy="1495964"/>
            <a:chOff x="829458" y="-480045"/>
            <a:chExt cx="5891955" cy="1495964"/>
          </a:xfrm>
        </p:grpSpPr>
        <p:pic>
          <p:nvPicPr>
            <p:cNvPr id="31" name="Picture 31">
              <a:extLst>
                <a:ext uri="{FF2B5EF4-FFF2-40B4-BE49-F238E27FC236}">
                  <a16:creationId xmlns:a16="http://schemas.microsoft.com/office/drawing/2014/main" id="{C2D1F2E2-87CC-4CE9-8131-744A220C1E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458" y="-480045"/>
              <a:ext cx="5891955" cy="1495964"/>
            </a:xfrm>
            <a:prstGeom prst="rect">
              <a:avLst/>
            </a:prstGeom>
          </p:spPr>
        </p:pic>
        <p:sp>
          <p:nvSpPr>
            <p:cNvPr id="33" name="TextBox 32">
              <a:extLst>
                <a:ext uri="{FF2B5EF4-FFF2-40B4-BE49-F238E27FC236}">
                  <a16:creationId xmlns:a16="http://schemas.microsoft.com/office/drawing/2014/main" id="{29C4C12C-6239-474B-93C1-9653F4F09CF6}"/>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nhé!</a:t>
              </a:r>
            </a:p>
            <a:p>
              <a:pPr algn="ctr"/>
              <a:r>
                <a:rPr lang="vi-VN" sz="2800" dirty="0">
                  <a:latin typeface="Pattaya" panose="00000500000000000000" pitchFamily="2" charset="-34"/>
                  <a:cs typeface="Pattaya" panose="00000500000000000000" pitchFamily="2" charset="-34"/>
                </a:rPr>
                <a:t>Chúng mình sắp đến nơi rồi.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005785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5.55112E-17 L 0.03581 1.19375 " pathEditMode="relative" rAng="0" ptsTypes="AA">
                                      <p:cBhvr>
                                        <p:cTn id="6" dur="2000" fill="hold"/>
                                        <p:tgtEl>
                                          <p:spTgt spid="7174"/>
                                        </p:tgtEl>
                                        <p:attrNameLst>
                                          <p:attrName>ppt_x</p:attrName>
                                          <p:attrName>ppt_y</p:attrName>
                                        </p:attrNameLst>
                                      </p:cBhvr>
                                      <p:rCtr x="1784" y="59676"/>
                                    </p:animMotion>
                                  </p:childTnLst>
                                </p:cTn>
                              </p:par>
                              <p:par>
                                <p:cTn id="7" presetID="42" presetClass="path" presetSubtype="0" accel="50000" decel="50000" fill="hold" nodeType="withEffect">
                                  <p:stCondLst>
                                    <p:cond delay="0"/>
                                  </p:stCondLst>
                                  <p:childTnLst>
                                    <p:animMotion origin="layout" path="M -4.79167E-6 -2.96296E-6 L -0.02721 0.96273 " pathEditMode="relative" rAng="0" ptsTypes="AA">
                                      <p:cBhvr>
                                        <p:cTn id="8" dur="2000" fill="hold"/>
                                        <p:tgtEl>
                                          <p:spTgt spid="7178"/>
                                        </p:tgtEl>
                                        <p:attrNameLst>
                                          <p:attrName>ppt_x</p:attrName>
                                          <p:attrName>ppt_y</p:attrName>
                                        </p:attrNameLst>
                                      </p:cBhvr>
                                      <p:rCtr x="-1367" y="48125"/>
                                    </p:animMotion>
                                  </p:childTnLst>
                                </p:cTn>
                              </p:par>
                              <p:par>
                                <p:cTn id="9" presetID="42" presetClass="path" presetSubtype="0" accel="50000" decel="50000" fill="hold" nodeType="withEffect">
                                  <p:stCondLst>
                                    <p:cond delay="0"/>
                                  </p:stCondLst>
                                  <p:childTnLst>
                                    <p:animMotion origin="layout" path="M 4.58333E-6 -2.22222E-6 L -0.0586 1.00301 " pathEditMode="relative" rAng="0" ptsTypes="AA">
                                      <p:cBhvr>
                                        <p:cTn id="10" dur="2000" fill="hold"/>
                                        <p:tgtEl>
                                          <p:spTgt spid="7170"/>
                                        </p:tgtEl>
                                        <p:attrNameLst>
                                          <p:attrName>ppt_x</p:attrName>
                                          <p:attrName>ppt_y</p:attrName>
                                        </p:attrNameLst>
                                      </p:cBhvr>
                                      <p:rCtr x="-2930" y="50139"/>
                                    </p:animMotion>
                                  </p:childTnLst>
                                </p:cTn>
                              </p:par>
                              <p:par>
                                <p:cTn id="11" presetID="1" presetClass="entr" presetSubtype="0"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7180"/>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nodeType="withEffect">
                                  <p:stCondLst>
                                    <p:cond delay="20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9"/>
                                        </p:tgtEl>
                                        <p:attrNameLst>
                                          <p:attrName>style.visibility</p:attrName>
                                        </p:attrNameLst>
                                      </p:cBhvr>
                                      <p:to>
                                        <p:strVal val="hidden"/>
                                      </p:to>
                                    </p:set>
                                  </p:childTnLst>
                                </p:cTn>
                              </p:par>
                              <p:par>
                                <p:cTn id="23" presetID="10" presetClass="entr" presetSubtype="0"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8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7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178"/>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48" restart="whenNotActive" fill="hold" evtFilter="cancelBubble" nodeType="interactiveSeq">
                <p:stCondLst>
                  <p:cond evt="onClick" delay="0">
                    <p:tgtEl>
                      <p:spTgt spid="717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53" restart="whenNotActive" fill="hold" evtFilter="cancelBubble" nodeType="interactiveSeq">
                <p:stCondLst>
                  <p:cond evt="onClick" delay="0">
                    <p:tgtEl>
                      <p:spTgt spid="717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717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90505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5299" y="4111133"/>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2893302"/>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53669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5260425" y="3093001"/>
            <a:ext cx="6071097" cy="1361911"/>
          </a:xfrm>
          <a:prstGeom prst="rect">
            <a:avLst/>
          </a:prstGeom>
          <a:noFill/>
        </p:spPr>
        <p:txBody>
          <a:bodyPr wrap="square" rtlCol="0">
            <a:spAutoFit/>
          </a:bodyPr>
          <a:lstStyle/>
          <a:p>
            <a:pPr>
              <a:lnSpc>
                <a:spcPct val="150000"/>
              </a:lnSpc>
            </a:pPr>
            <a:r>
              <a:rPr lang="vi-VN" altLang="zh-CN" sz="6000" b="1" dirty="0">
                <a:solidFill>
                  <a:srgbClr val="53C2E8"/>
                </a:solidFill>
                <a:latin typeface="Pattaya" panose="00000500000000000000" pitchFamily="2" charset="-34"/>
                <a:cs typeface="Pattaya" panose="00000500000000000000" pitchFamily="2" charset="-34"/>
                <a:sym typeface="+mn-lt"/>
              </a:rPr>
              <a:t>Luyện đọc diễn cảm</a:t>
            </a:r>
            <a:endParaRPr lang="zh-CN" altLang="en-US" sz="60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72382" y="87849"/>
              <a:ext cx="6542621"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Hãy đọc thật hay để giúp chúng tớ đến được nhà chị Cá Đối nhé!</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620157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5059700"/>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4998835" y="3338126"/>
            <a:ext cx="6332687" cy="2062103"/>
          </a:xfrm>
          <a:prstGeom prst="rect">
            <a:avLst/>
          </a:prstGeom>
          <a:noFill/>
        </p:spPr>
        <p:txBody>
          <a:bodyPr wrap="square" rtlCol="0">
            <a:spAutoFit/>
          </a:bodyPr>
          <a:lstStyle/>
          <a:p>
            <a:pPr marL="571500" indent="-571500" algn="just" fontAlgn="auto">
              <a:buFontTx/>
              <a:buChar char="-"/>
              <a:defRPr/>
            </a:pPr>
            <a:r>
              <a:rPr lang="vi-VN" altLang="zh-CN"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Đọc toàn bài với giọng nhẹ nhàng, trìu mến.</a:t>
            </a:r>
          </a:p>
          <a:p>
            <a:pPr marL="571500" indent="-571500" algn="just" fontAlgn="auto">
              <a:buFontTx/>
              <a:buChar char="-"/>
              <a:defRPr/>
            </a:pPr>
            <a:r>
              <a:rPr lang="vi-VN" altLang="zh-CN"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Nhấn giọng từ ngữ gợi cảm, gợi tả.</a:t>
            </a:r>
          </a:p>
          <a:p>
            <a:pPr algn="just" fontAlgn="auto">
              <a:defRPr/>
            </a:pPr>
            <a:endParaRPr lang="zh-CN" altLang="en-US"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22721" y="284895"/>
              <a:ext cx="6542621" cy="1077218"/>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Các bạn hãy lưu ý giọng đọc nhé!</a:t>
              </a:r>
              <a:endParaRPr lang="en-US" sz="3200" dirty="0">
                <a:latin typeface="Pattaya" panose="00000500000000000000" pitchFamily="2" charset="-34"/>
                <a:cs typeface="Pattaya" panose="00000500000000000000" pitchFamily="2" charset="-34"/>
              </a:endParaRPr>
            </a:p>
          </p:txBody>
        </p:sp>
      </p:grpSp>
      <p:pic>
        <p:nvPicPr>
          <p:cNvPr id="15" name="Picture 4" descr="Set of Cute Snail Cartoon Character. 3098757 Vector Art at Vecteezy">
            <a:extLst>
              <a:ext uri="{FF2B5EF4-FFF2-40B4-BE49-F238E27FC236}">
                <a16:creationId xmlns:a16="http://schemas.microsoft.com/office/drawing/2014/main" id="{DA8C3D4A-3ED8-4B21-B78B-464DF0CDE5A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a:off x="-173839" y="4602989"/>
            <a:ext cx="3173263" cy="177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50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0999"/>
            <a:ext cx="11332210" cy="6319603"/>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02030" y="640504"/>
            <a:ext cx="9933940" cy="838200"/>
            <a:chOff x="1365" y="1525"/>
            <a:chExt cx="15644" cy="1320"/>
          </a:xfrm>
        </p:grpSpPr>
        <p:sp>
          <p:nvSpPr>
            <p:cNvPr id="8" name="圆角矩形 7"/>
            <p:cNvSpPr/>
            <p:nvPr/>
          </p:nvSpPr>
          <p:spPr>
            <a:xfrm>
              <a:off x="1473" y="1633"/>
              <a:ext cx="15536"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5536" cy="1212"/>
            </a:xfrm>
            <a:prstGeom prst="roundRect">
              <a:avLst>
                <a:gd name="adj" fmla="val 50000"/>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pic>
        <p:nvPicPr>
          <p:cNvPr id="15" name="Picture 14">
            <a:extLst>
              <a:ext uri="{FF2B5EF4-FFF2-40B4-BE49-F238E27FC236}">
                <a16:creationId xmlns:a16="http://schemas.microsoft.com/office/drawing/2014/main" id="{8738D291-D3A0-49B0-ACA4-E71BF73335A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29024" y="571939"/>
            <a:ext cx="8689585" cy="1178662"/>
          </a:xfrm>
          <a:prstGeom prst="rect">
            <a:avLst/>
          </a:prstGeom>
        </p:spPr>
      </p:pic>
      <p:sp>
        <p:nvSpPr>
          <p:cNvPr id="16" name="Rectangle 15">
            <a:extLst>
              <a:ext uri="{FF2B5EF4-FFF2-40B4-BE49-F238E27FC236}">
                <a16:creationId xmlns:a16="http://schemas.microsoft.com/office/drawing/2014/main" id="{69EA1C44-5FF6-4DAD-AE10-96E949D60997}"/>
              </a:ext>
            </a:extLst>
          </p:cNvPr>
          <p:cNvSpPr/>
          <p:nvPr/>
        </p:nvSpPr>
        <p:spPr>
          <a:xfrm>
            <a:off x="2725548" y="1570874"/>
            <a:ext cx="1669047" cy="646331"/>
          </a:xfrm>
          <a:prstGeom prst="rect">
            <a:avLst/>
          </a:prstGeom>
        </p:spPr>
        <p:txBody>
          <a:bodyPr wrap="none">
            <a:spAutoFit/>
          </a:bodyPr>
          <a:lstStyle/>
          <a:p>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3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66CDC17-9B50-42FA-8725-DC15AE9649CB}"/>
              </a:ext>
            </a:extLst>
          </p:cNvPr>
          <p:cNvSpPr/>
          <p:nvPr/>
        </p:nvSpPr>
        <p:spPr>
          <a:xfrm>
            <a:off x="6094544" y="1665120"/>
            <a:ext cx="1810111"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A38BA91-76BD-480C-9432-00B4CBB939C3}"/>
              </a:ext>
            </a:extLst>
          </p:cNvPr>
          <p:cNvSpPr/>
          <p:nvPr/>
        </p:nvSpPr>
        <p:spPr>
          <a:xfrm>
            <a:off x="8459816" y="1673276"/>
            <a:ext cx="651781"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9D1F2040-195D-4FEA-A517-BBF6F85EEBB2}"/>
              </a:ext>
            </a:extLst>
          </p:cNvPr>
          <p:cNvSpPr/>
          <p:nvPr/>
        </p:nvSpPr>
        <p:spPr>
          <a:xfrm>
            <a:off x="10285785" y="1673276"/>
            <a:ext cx="1129348"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Rất tốt </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23A73DA-57CF-49A3-A6BF-15E8776F2330}"/>
              </a:ext>
            </a:extLst>
          </p:cNvPr>
          <p:cNvGrpSpPr/>
          <p:nvPr/>
        </p:nvGrpSpPr>
        <p:grpSpPr>
          <a:xfrm>
            <a:off x="795723" y="2106681"/>
            <a:ext cx="5128827" cy="1563998"/>
            <a:chOff x="795723" y="2196621"/>
            <a:chExt cx="5128827" cy="1563998"/>
          </a:xfrm>
        </p:grpSpPr>
        <p:sp>
          <p:nvSpPr>
            <p:cNvPr id="21" name="TextBox 5">
              <a:extLst>
                <a:ext uri="{FF2B5EF4-FFF2-40B4-BE49-F238E27FC236}">
                  <a16:creationId xmlns:a16="http://schemas.microsoft.com/office/drawing/2014/main" id="{91F9E4FC-295B-4A5C-8E34-29907B8113E5}"/>
                </a:ext>
              </a:extLst>
            </p:cNvPr>
            <p:cNvSpPr txBox="1"/>
            <p:nvPr/>
          </p:nvSpPr>
          <p:spPr>
            <a:xfrm>
              <a:off x="1640473" y="2413000"/>
              <a:ext cx="4284077"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lưu loát, mạch lạc.</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2052" name="Picture 4" descr="House Cartoon">
              <a:extLst>
                <a:ext uri="{FF2B5EF4-FFF2-40B4-BE49-F238E27FC236}">
                  <a16:creationId xmlns:a16="http://schemas.microsoft.com/office/drawing/2014/main" id="{F14F218E-32D3-4A48-B3AC-E511CFB74A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95723" y="2196621"/>
              <a:ext cx="1563998" cy="15639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576E28C-D5CE-4C0C-838E-FC9E733B13B2}"/>
                </a:ext>
              </a:extLst>
            </p:cNvPr>
            <p:cNvSpPr/>
            <p:nvPr/>
          </p:nvSpPr>
          <p:spPr>
            <a:xfrm>
              <a:off x="1256522" y="2760648"/>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B057E347-0BE7-4BE6-9548-FE47C65709A9}"/>
              </a:ext>
            </a:extLst>
          </p:cNvPr>
          <p:cNvGrpSpPr/>
          <p:nvPr/>
        </p:nvGrpSpPr>
        <p:grpSpPr>
          <a:xfrm>
            <a:off x="640769" y="3267318"/>
            <a:ext cx="5296251" cy="1657968"/>
            <a:chOff x="640769" y="3522148"/>
            <a:chExt cx="5296251" cy="1657968"/>
          </a:xfrm>
        </p:grpSpPr>
        <p:sp>
          <p:nvSpPr>
            <p:cNvPr id="28" name="TextBox 5">
              <a:extLst>
                <a:ext uri="{FF2B5EF4-FFF2-40B4-BE49-F238E27FC236}">
                  <a16:creationId xmlns:a16="http://schemas.microsoft.com/office/drawing/2014/main" id="{F4F7538A-2BD3-4417-8220-A99C96CAC9EE}"/>
                </a:ext>
              </a:extLst>
            </p:cNvPr>
            <p:cNvSpPr txBox="1"/>
            <p:nvPr/>
          </p:nvSpPr>
          <p:spPr>
            <a:xfrm>
              <a:off x="165294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a:t>
              </a:r>
            </a:p>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72" name="Picture 4" descr="House Cartoon">
              <a:extLst>
                <a:ext uri="{FF2B5EF4-FFF2-40B4-BE49-F238E27FC236}">
                  <a16:creationId xmlns:a16="http://schemas.microsoft.com/office/drawing/2014/main" id="{5C967A24-E3D5-406A-916D-5E324AB511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40769" y="3522148"/>
              <a:ext cx="1657968" cy="165796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524EA4A-DE83-4727-972A-DF8D54B41F16}"/>
                </a:ext>
              </a:extLst>
            </p:cNvPr>
            <p:cNvSpPr/>
            <p:nvPr/>
          </p:nvSpPr>
          <p:spPr>
            <a:xfrm>
              <a:off x="1094142" y="4134467"/>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5CCA0A38-90BC-42EC-ACA5-9EB705884C31}"/>
              </a:ext>
            </a:extLst>
          </p:cNvPr>
          <p:cNvGrpSpPr/>
          <p:nvPr/>
        </p:nvGrpSpPr>
        <p:grpSpPr>
          <a:xfrm>
            <a:off x="679259" y="4456215"/>
            <a:ext cx="5194311" cy="1629272"/>
            <a:chOff x="740399" y="4735561"/>
            <a:chExt cx="5194311" cy="1629272"/>
          </a:xfrm>
        </p:grpSpPr>
        <p:sp>
          <p:nvSpPr>
            <p:cNvPr id="32" name="TextBox 5">
              <a:extLst>
                <a:ext uri="{FF2B5EF4-FFF2-40B4-BE49-F238E27FC236}">
                  <a16:creationId xmlns:a16="http://schemas.microsoft.com/office/drawing/2014/main" id="{12B7F53A-A066-4DB9-8D04-E13739EE43EF}"/>
                </a:ext>
              </a:extLst>
            </p:cNvPr>
            <p:cNvSpPr txBox="1"/>
            <p:nvPr/>
          </p:nvSpPr>
          <p:spPr>
            <a:xfrm>
              <a:off x="1650634" y="5040789"/>
              <a:ext cx="4284076"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đạt yêu cầu.</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73" name="Picture 4" descr="House Cartoon">
              <a:extLst>
                <a:ext uri="{FF2B5EF4-FFF2-40B4-BE49-F238E27FC236}">
                  <a16:creationId xmlns:a16="http://schemas.microsoft.com/office/drawing/2014/main" id="{41D03FD7-E9C0-4F26-AEF0-6F5498A7E8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40399" y="4735561"/>
              <a:ext cx="1629272" cy="162927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C710B2C-B060-413F-8D3F-3835E06AA3A6}"/>
                </a:ext>
              </a:extLst>
            </p:cNvPr>
            <p:cNvSpPr/>
            <p:nvPr/>
          </p:nvSpPr>
          <p:spPr>
            <a:xfrm>
              <a:off x="1191381" y="533246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88A194D5-1EAC-4A5B-89D3-FFCAE0D3D85D}"/>
              </a:ext>
            </a:extLst>
          </p:cNvPr>
          <p:cNvGrpSpPr/>
          <p:nvPr/>
        </p:nvGrpSpPr>
        <p:grpSpPr>
          <a:xfrm>
            <a:off x="6488261" y="2239041"/>
            <a:ext cx="1125629" cy="1119926"/>
            <a:chOff x="6488261" y="2433911"/>
            <a:chExt cx="1125629" cy="1119926"/>
          </a:xfrm>
        </p:grpSpPr>
        <p:pic>
          <p:nvPicPr>
            <p:cNvPr id="27650" name="Picture 2" descr="Cartoon star clipart transparent - Clipart World">
              <a:extLst>
                <a:ext uri="{FF2B5EF4-FFF2-40B4-BE49-F238E27FC236}">
                  <a16:creationId xmlns:a16="http://schemas.microsoft.com/office/drawing/2014/main" id="{F3E0AF8B-D883-4E21-9054-6F5BE11AC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3478064B-6268-4D45-96E4-D1F4580058F5}"/>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id="{FDB74356-379A-434E-81C2-F9F4D3BF4C97}"/>
              </a:ext>
            </a:extLst>
          </p:cNvPr>
          <p:cNvGrpSpPr/>
          <p:nvPr/>
        </p:nvGrpSpPr>
        <p:grpSpPr>
          <a:xfrm>
            <a:off x="8144769" y="2258126"/>
            <a:ext cx="1125629" cy="1119926"/>
            <a:chOff x="6488261" y="2433911"/>
            <a:chExt cx="1125629" cy="1119926"/>
          </a:xfrm>
        </p:grpSpPr>
        <p:pic>
          <p:nvPicPr>
            <p:cNvPr id="51" name="Picture 2" descr="Cartoon star clipart transparent - Clipart World">
              <a:extLst>
                <a:ext uri="{FF2B5EF4-FFF2-40B4-BE49-F238E27FC236}">
                  <a16:creationId xmlns:a16="http://schemas.microsoft.com/office/drawing/2014/main" id="{796E7A02-38A2-4562-B276-807F305EF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32DD37B9-C4A1-4B52-AC66-F8801F19094C}"/>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3" name="Group 52">
            <a:extLst>
              <a:ext uri="{FF2B5EF4-FFF2-40B4-BE49-F238E27FC236}">
                <a16:creationId xmlns:a16="http://schemas.microsoft.com/office/drawing/2014/main" id="{4ED2882A-0976-4516-80EA-703572496D18}"/>
              </a:ext>
            </a:extLst>
          </p:cNvPr>
          <p:cNvGrpSpPr/>
          <p:nvPr/>
        </p:nvGrpSpPr>
        <p:grpSpPr>
          <a:xfrm>
            <a:off x="10140331" y="2294867"/>
            <a:ext cx="1125629" cy="1119926"/>
            <a:chOff x="6488261" y="2433911"/>
            <a:chExt cx="1125629" cy="1119926"/>
          </a:xfrm>
        </p:grpSpPr>
        <p:pic>
          <p:nvPicPr>
            <p:cNvPr id="54" name="Picture 2" descr="Cartoon star clipart transparent - Clipart World">
              <a:extLst>
                <a:ext uri="{FF2B5EF4-FFF2-40B4-BE49-F238E27FC236}">
                  <a16:creationId xmlns:a16="http://schemas.microsoft.com/office/drawing/2014/main" id="{2CD923FC-9E00-4582-B193-A18EEAB6E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9A671079-6B13-46B3-90FB-3EC6B9FA5689}"/>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6" name="Group 55">
            <a:extLst>
              <a:ext uri="{FF2B5EF4-FFF2-40B4-BE49-F238E27FC236}">
                <a16:creationId xmlns:a16="http://schemas.microsoft.com/office/drawing/2014/main" id="{28DCE077-FCC9-49F5-B87E-712032773755}"/>
              </a:ext>
            </a:extLst>
          </p:cNvPr>
          <p:cNvGrpSpPr/>
          <p:nvPr/>
        </p:nvGrpSpPr>
        <p:grpSpPr>
          <a:xfrm>
            <a:off x="6460713" y="3499034"/>
            <a:ext cx="1125629" cy="1119926"/>
            <a:chOff x="6488261" y="2433911"/>
            <a:chExt cx="1125629" cy="1119926"/>
          </a:xfrm>
        </p:grpSpPr>
        <p:pic>
          <p:nvPicPr>
            <p:cNvPr id="57" name="Picture 2" descr="Cartoon star clipart transparent - Clipart World">
              <a:extLst>
                <a:ext uri="{FF2B5EF4-FFF2-40B4-BE49-F238E27FC236}">
                  <a16:creationId xmlns:a16="http://schemas.microsoft.com/office/drawing/2014/main" id="{807B7576-1DB8-4C1C-A350-B0F0BE995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974310B5-44EC-4B4A-B875-74E59CD23F9D}"/>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F9CC06F4-AAB9-48D0-8D9B-FC408286DF0D}"/>
              </a:ext>
            </a:extLst>
          </p:cNvPr>
          <p:cNvGrpSpPr/>
          <p:nvPr/>
        </p:nvGrpSpPr>
        <p:grpSpPr>
          <a:xfrm>
            <a:off x="8117221" y="3518119"/>
            <a:ext cx="1125629" cy="1119926"/>
            <a:chOff x="6488261" y="2433911"/>
            <a:chExt cx="1125629" cy="1119926"/>
          </a:xfrm>
        </p:grpSpPr>
        <p:pic>
          <p:nvPicPr>
            <p:cNvPr id="60" name="Picture 2" descr="Cartoon star clipart transparent - Clipart World">
              <a:extLst>
                <a:ext uri="{FF2B5EF4-FFF2-40B4-BE49-F238E27FC236}">
                  <a16:creationId xmlns:a16="http://schemas.microsoft.com/office/drawing/2014/main" id="{2BDB0F1F-A96E-42CF-9A08-5DB967F53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59F2937D-47DA-4140-A9E7-5D7975E3EAFC}"/>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2" name="Group 61">
            <a:extLst>
              <a:ext uri="{FF2B5EF4-FFF2-40B4-BE49-F238E27FC236}">
                <a16:creationId xmlns:a16="http://schemas.microsoft.com/office/drawing/2014/main" id="{AE2D551B-D201-4690-8B27-56EA3A4D7831}"/>
              </a:ext>
            </a:extLst>
          </p:cNvPr>
          <p:cNvGrpSpPr/>
          <p:nvPr/>
        </p:nvGrpSpPr>
        <p:grpSpPr>
          <a:xfrm>
            <a:off x="10112783" y="3554860"/>
            <a:ext cx="1125629" cy="1119926"/>
            <a:chOff x="6488261" y="2433911"/>
            <a:chExt cx="1125629" cy="1119926"/>
          </a:xfrm>
        </p:grpSpPr>
        <p:pic>
          <p:nvPicPr>
            <p:cNvPr id="63" name="Picture 2" descr="Cartoon star clipart transparent - Clipart World">
              <a:extLst>
                <a:ext uri="{FF2B5EF4-FFF2-40B4-BE49-F238E27FC236}">
                  <a16:creationId xmlns:a16="http://schemas.microsoft.com/office/drawing/2014/main" id="{0761469F-7387-43C9-AE43-9143E225B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8A80573A-A04D-4FB3-B26E-03F24313ECB2}"/>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5" name="Group 64">
            <a:extLst>
              <a:ext uri="{FF2B5EF4-FFF2-40B4-BE49-F238E27FC236}">
                <a16:creationId xmlns:a16="http://schemas.microsoft.com/office/drawing/2014/main" id="{6A962C15-23B3-4C44-A3C6-CCDA8AE725E2}"/>
              </a:ext>
            </a:extLst>
          </p:cNvPr>
          <p:cNvGrpSpPr/>
          <p:nvPr/>
        </p:nvGrpSpPr>
        <p:grpSpPr>
          <a:xfrm>
            <a:off x="6522701" y="4713044"/>
            <a:ext cx="1125629" cy="1119926"/>
            <a:chOff x="6488261" y="2433911"/>
            <a:chExt cx="1125629" cy="1119926"/>
          </a:xfrm>
        </p:grpSpPr>
        <p:pic>
          <p:nvPicPr>
            <p:cNvPr id="66" name="Picture 2" descr="Cartoon star clipart transparent - Clipart World">
              <a:extLst>
                <a:ext uri="{FF2B5EF4-FFF2-40B4-BE49-F238E27FC236}">
                  <a16:creationId xmlns:a16="http://schemas.microsoft.com/office/drawing/2014/main" id="{12C1E295-C8DE-4BBF-8443-8DA7FF0F7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099A1B-6AC2-427F-BC70-E833CDA42689}"/>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F3448EDF-6D01-4CED-8ABA-25C3B6C3444F}"/>
              </a:ext>
            </a:extLst>
          </p:cNvPr>
          <p:cNvGrpSpPr/>
          <p:nvPr/>
        </p:nvGrpSpPr>
        <p:grpSpPr>
          <a:xfrm>
            <a:off x="8179209" y="4732129"/>
            <a:ext cx="1125629" cy="1119926"/>
            <a:chOff x="6488261" y="2433911"/>
            <a:chExt cx="1125629" cy="1119926"/>
          </a:xfrm>
        </p:grpSpPr>
        <p:pic>
          <p:nvPicPr>
            <p:cNvPr id="80" name="Picture 2" descr="Cartoon star clipart transparent - Clipart World">
              <a:extLst>
                <a:ext uri="{FF2B5EF4-FFF2-40B4-BE49-F238E27FC236}">
                  <a16:creationId xmlns:a16="http://schemas.microsoft.com/office/drawing/2014/main" id="{F049D67D-BCD3-455D-B3BA-7E87F7F39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FEBDE88-C8A2-4245-B455-4370DED5ADD0}"/>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9D784234-A9FB-45E6-AF4B-717E93C8A403}"/>
              </a:ext>
            </a:extLst>
          </p:cNvPr>
          <p:cNvGrpSpPr/>
          <p:nvPr/>
        </p:nvGrpSpPr>
        <p:grpSpPr>
          <a:xfrm>
            <a:off x="10174771" y="4768870"/>
            <a:ext cx="1125629" cy="1119926"/>
            <a:chOff x="6488261" y="2433911"/>
            <a:chExt cx="1125629" cy="1119926"/>
          </a:xfrm>
        </p:grpSpPr>
        <p:pic>
          <p:nvPicPr>
            <p:cNvPr id="83" name="Picture 2" descr="Cartoon star clipart transparent - Clipart World">
              <a:extLst>
                <a:ext uri="{FF2B5EF4-FFF2-40B4-BE49-F238E27FC236}">
                  <a16:creationId xmlns:a16="http://schemas.microsoft.com/office/drawing/2014/main" id="{D040A987-5D61-4A98-8044-C97252EA3B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B6EE69E8-62BD-4ACA-A7B0-6F57229B172A}"/>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7" name="Group 66">
            <a:extLst>
              <a:ext uri="{FF2B5EF4-FFF2-40B4-BE49-F238E27FC236}">
                <a16:creationId xmlns:a16="http://schemas.microsoft.com/office/drawing/2014/main" id="{669FCBF0-8B82-49A1-A2B8-B06D1B5D23EE}"/>
              </a:ext>
            </a:extLst>
          </p:cNvPr>
          <p:cNvGrpSpPr/>
          <p:nvPr/>
        </p:nvGrpSpPr>
        <p:grpSpPr>
          <a:xfrm>
            <a:off x="719561" y="5517904"/>
            <a:ext cx="5179947" cy="1561336"/>
            <a:chOff x="780701" y="4648918"/>
            <a:chExt cx="5179947" cy="1561336"/>
          </a:xfrm>
        </p:grpSpPr>
        <p:sp>
          <p:nvSpPr>
            <p:cNvPr id="68" name="TextBox 5">
              <a:extLst>
                <a:ext uri="{FF2B5EF4-FFF2-40B4-BE49-F238E27FC236}">
                  <a16:creationId xmlns:a16="http://schemas.microsoft.com/office/drawing/2014/main" id="{F63924B8-F0DB-4C51-85F1-2E4E477AA0E6}"/>
                </a:ext>
              </a:extLst>
            </p:cNvPr>
            <p:cNvSpPr txBox="1"/>
            <p:nvPr/>
          </p:nvSpPr>
          <p:spPr>
            <a:xfrm>
              <a:off x="1676572" y="5157399"/>
              <a:ext cx="4284076"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Giọng</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phù</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hợp</a:t>
              </a:r>
              <a:r>
                <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pic>
          <p:nvPicPr>
            <p:cNvPr id="69" name="Picture 4" descr="House Cartoon">
              <a:extLst>
                <a:ext uri="{FF2B5EF4-FFF2-40B4-BE49-F238E27FC236}">
                  <a16:creationId xmlns:a16="http://schemas.microsoft.com/office/drawing/2014/main" id="{93841CF1-9F28-4CBB-9CAF-30E4BF2D1E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80701" y="4648918"/>
              <a:ext cx="1561336" cy="1561336"/>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B45386D1-C6A6-4842-B7B3-82ADF998A0FA}"/>
                </a:ext>
              </a:extLst>
            </p:cNvPr>
            <p:cNvSpPr/>
            <p:nvPr/>
          </p:nvSpPr>
          <p:spPr>
            <a:xfrm>
              <a:off x="1235426" y="5181682"/>
              <a:ext cx="470000"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4</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1" name="Group 70">
            <a:extLst>
              <a:ext uri="{FF2B5EF4-FFF2-40B4-BE49-F238E27FC236}">
                <a16:creationId xmlns:a16="http://schemas.microsoft.com/office/drawing/2014/main" id="{0847046C-B848-4566-83BB-0FDA48D0BDAA}"/>
              </a:ext>
            </a:extLst>
          </p:cNvPr>
          <p:cNvGrpSpPr/>
          <p:nvPr/>
        </p:nvGrpSpPr>
        <p:grpSpPr>
          <a:xfrm>
            <a:off x="6522701" y="5722652"/>
            <a:ext cx="1125629" cy="1119926"/>
            <a:chOff x="6488261" y="2433911"/>
            <a:chExt cx="1125629" cy="1119926"/>
          </a:xfrm>
        </p:grpSpPr>
        <p:pic>
          <p:nvPicPr>
            <p:cNvPr id="74" name="Picture 2" descr="Cartoon star clipart transparent - Clipart World">
              <a:extLst>
                <a:ext uri="{FF2B5EF4-FFF2-40B4-BE49-F238E27FC236}">
                  <a16:creationId xmlns:a16="http://schemas.microsoft.com/office/drawing/2014/main" id="{7C95C21B-7C18-4161-B2C9-94EC4F208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97E6982-8A41-4726-B7F9-A81EF3070C45}"/>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6" name="Group 75">
            <a:extLst>
              <a:ext uri="{FF2B5EF4-FFF2-40B4-BE49-F238E27FC236}">
                <a16:creationId xmlns:a16="http://schemas.microsoft.com/office/drawing/2014/main" id="{CCE301E5-297D-4144-8FD4-778440146F2D}"/>
              </a:ext>
            </a:extLst>
          </p:cNvPr>
          <p:cNvGrpSpPr/>
          <p:nvPr/>
        </p:nvGrpSpPr>
        <p:grpSpPr>
          <a:xfrm>
            <a:off x="8179209" y="5741737"/>
            <a:ext cx="1125629" cy="1119926"/>
            <a:chOff x="6488261" y="2433911"/>
            <a:chExt cx="1125629" cy="1119926"/>
          </a:xfrm>
        </p:grpSpPr>
        <p:pic>
          <p:nvPicPr>
            <p:cNvPr id="77" name="Picture 2" descr="Cartoon star clipart transparent - Clipart World">
              <a:extLst>
                <a:ext uri="{FF2B5EF4-FFF2-40B4-BE49-F238E27FC236}">
                  <a16:creationId xmlns:a16="http://schemas.microsoft.com/office/drawing/2014/main" id="{05C14A9E-33A9-4DA9-A257-6B6FCBD0D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126C6821-C178-4BDF-B703-1F2C73610C72}"/>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6" name="Group 85">
            <a:extLst>
              <a:ext uri="{FF2B5EF4-FFF2-40B4-BE49-F238E27FC236}">
                <a16:creationId xmlns:a16="http://schemas.microsoft.com/office/drawing/2014/main" id="{51E994D4-436F-4D6A-B1EC-B296D6AF84D8}"/>
              </a:ext>
            </a:extLst>
          </p:cNvPr>
          <p:cNvGrpSpPr/>
          <p:nvPr/>
        </p:nvGrpSpPr>
        <p:grpSpPr>
          <a:xfrm>
            <a:off x="10174771" y="5778478"/>
            <a:ext cx="1125629" cy="1119926"/>
            <a:chOff x="6488261" y="2433911"/>
            <a:chExt cx="1125629" cy="1119926"/>
          </a:xfrm>
        </p:grpSpPr>
        <p:pic>
          <p:nvPicPr>
            <p:cNvPr id="87" name="Picture 2" descr="Cartoon star clipart transparent - Clipart World">
              <a:extLst>
                <a:ext uri="{FF2B5EF4-FFF2-40B4-BE49-F238E27FC236}">
                  <a16:creationId xmlns:a16="http://schemas.microsoft.com/office/drawing/2014/main" id="{BF225FA3-0090-449D-B3BF-5E19A9F48B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62176DA7-4007-4D96-9E9E-1B490E1CA1F6}"/>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07190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1000"/>
                                        <p:tgtEl>
                                          <p:spTgt spid="67"/>
                                        </p:tgtEl>
                                      </p:cBhvr>
                                    </p:animEffect>
                                    <p:anim calcmode="lin" valueType="num">
                                      <p:cBhvr>
                                        <p:cTn id="34" dur="1000" fill="hold"/>
                                        <p:tgtEl>
                                          <p:spTgt spid="67"/>
                                        </p:tgtEl>
                                        <p:attrNameLst>
                                          <p:attrName>ppt_x</p:attrName>
                                        </p:attrNameLst>
                                      </p:cBhvr>
                                      <p:tavLst>
                                        <p:tav tm="0">
                                          <p:val>
                                            <p:strVal val="#ppt_x"/>
                                          </p:val>
                                        </p:tav>
                                        <p:tav tm="100000">
                                          <p:val>
                                            <p:strVal val="#ppt_x"/>
                                          </p:val>
                                        </p:tav>
                                      </p:tavLst>
                                    </p:anim>
                                    <p:anim calcmode="lin" valueType="num">
                                      <p:cBhvr>
                                        <p:cTn id="3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par>
                                <p:cTn id="67" presetID="10"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500"/>
                                        <p:tgtEl>
                                          <p:spTgt spid="59"/>
                                        </p:tgtEl>
                                      </p:cBhvr>
                                    </p:animEffect>
                                  </p:childTnLst>
                                </p:cTn>
                              </p:par>
                              <p:par>
                                <p:cTn id="70" presetID="10" presetClass="entr" presetSubtype="0"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500"/>
                                        <p:tgtEl>
                                          <p:spTgt spid="71"/>
                                        </p:tgtEl>
                                      </p:cBhvr>
                                    </p:animEffect>
                                  </p:childTnLst>
                                </p:cTn>
                              </p:par>
                              <p:par>
                                <p:cTn id="85" presetID="10"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cTn>
                              </p:par>
                              <p:par>
                                <p:cTn id="88" presetID="10" presetClass="entr" presetSubtype="0" fill="hold" nodeType="withEffect">
                                  <p:stCondLst>
                                    <p:cond delay="0"/>
                                  </p:stCondLst>
                                  <p:childTnLst>
                                    <p:set>
                                      <p:cBhvr>
                                        <p:cTn id="89" dur="1" fill="hold">
                                          <p:stCondLst>
                                            <p:cond delay="0"/>
                                          </p:stCondLst>
                                        </p:cTn>
                                        <p:tgtEl>
                                          <p:spTgt spid="86"/>
                                        </p:tgtEl>
                                        <p:attrNameLst>
                                          <p:attrName>style.visibility</p:attrName>
                                        </p:attrNameLst>
                                      </p:cBhvr>
                                      <p:to>
                                        <p:strVal val="visible"/>
                                      </p:to>
                                    </p:set>
                                    <p:animEffect transition="in" filter="fade">
                                      <p:cBhvr>
                                        <p:cTn id="9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346164" y="-309163"/>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4440819" y="338032"/>
              <a:ext cx="3510898" cy="954107"/>
            </a:xfrm>
            <a:prstGeom prst="rect">
              <a:avLst/>
            </a:prstGeom>
            <a:noFill/>
          </p:spPr>
          <p:txBody>
            <a:bodyPr vert="horz" wrap="none" rtlCol="0">
              <a:spAutoFit/>
            </a:bodyPr>
            <a:lstStyle/>
            <a:p>
              <a:pPr algn="ctr"/>
              <a:r>
                <a:rPr lang="vi-VN" altLang="zh-CN" sz="4000" dirty="0">
                  <a:solidFill>
                    <a:schemeClr val="accent5">
                      <a:lumMod val="50000"/>
                    </a:schemeClr>
                  </a:solidFill>
                  <a:latin typeface="Pattaya" panose="00000500000000000000" pitchFamily="2" charset="-34"/>
                  <a:cs typeface="Pattaya" panose="00000500000000000000" pitchFamily="2" charset="-34"/>
                  <a:sym typeface="+mn-lt"/>
                </a:rPr>
                <a:t>Cửa sông</a:t>
              </a:r>
            </a:p>
            <a:p>
              <a:pPr algn="ctr"/>
              <a:r>
                <a:rPr lang="vi-VN" altLang="zh-CN" sz="1600" dirty="0">
                  <a:solidFill>
                    <a:schemeClr val="accent5">
                      <a:lumMod val="50000"/>
                    </a:schemeClr>
                  </a:solidFill>
                  <a:latin typeface="Pattaya" panose="00000500000000000000" pitchFamily="2" charset="-34"/>
                  <a:cs typeface="Pattaya" panose="00000500000000000000" pitchFamily="2" charset="-34"/>
                  <a:sym typeface="+mn-lt"/>
                </a:rPr>
                <a:t>                                                              (trích)</a:t>
              </a:r>
              <a:endParaRPr lang="zh-CN" altLang="en-US" sz="1400" dirty="0">
                <a:solidFill>
                  <a:schemeClr val="accent5">
                    <a:lumMod val="50000"/>
                  </a:schemeClr>
                </a:solidFill>
                <a:latin typeface="Pattaya" panose="00000500000000000000" pitchFamily="2" charset="-34"/>
                <a:cs typeface="Pattaya" panose="00000500000000000000" pitchFamily="2" charset="-34"/>
                <a:sym typeface="+mn-lt"/>
              </a:endParaRPr>
            </a:p>
          </p:txBody>
        </p:sp>
      </p:grpSp>
      <p:pic>
        <p:nvPicPr>
          <p:cNvPr id="66" name="图片 65">
            <a:extLst>
              <a:ext uri="{FF2B5EF4-FFF2-40B4-BE49-F238E27FC236}">
                <a16:creationId xmlns:a16="http://schemas.microsoft.com/office/drawing/2014/main" id="{21ADDA66-51E0-4928-8AF7-0A3102623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3217" y="0"/>
            <a:ext cx="1727788" cy="1727788"/>
          </a:xfrm>
          <a:prstGeom prst="rect">
            <a:avLst/>
          </a:prstGeom>
        </p:spPr>
      </p:pic>
      <p:sp>
        <p:nvSpPr>
          <p:cNvPr id="6" name="Rectangle 5">
            <a:extLst>
              <a:ext uri="{FF2B5EF4-FFF2-40B4-BE49-F238E27FC236}">
                <a16:creationId xmlns:a16="http://schemas.microsoft.com/office/drawing/2014/main" id="{7B7ED048-86D3-4734-AB42-6294A3C85B67}"/>
              </a:ext>
            </a:extLst>
          </p:cNvPr>
          <p:cNvSpPr/>
          <p:nvPr/>
        </p:nvSpPr>
        <p:spPr>
          <a:xfrm>
            <a:off x="4066857" y="1937875"/>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cá đối vào đẻ trứng</a:t>
            </a:r>
          </a:p>
          <a:p>
            <a:r>
              <a:rPr lang="vi-VN" sz="3200" dirty="0">
                <a:solidFill>
                  <a:srgbClr val="000000"/>
                </a:solidFill>
                <a:latin typeface="Calibri" panose="020F0502020204030204" pitchFamily="34" charset="0"/>
                <a:cs typeface="Calibri" panose="020F0502020204030204" pitchFamily="34" charset="0"/>
              </a:rPr>
              <a:t>Nơi tôm rảo đến búng càng</a:t>
            </a:r>
          </a:p>
          <a:p>
            <a:r>
              <a:rPr lang="vi-VN" sz="3200" dirty="0">
                <a:solidFill>
                  <a:srgbClr val="000000"/>
                </a:solidFill>
                <a:latin typeface="Calibri" panose="020F0502020204030204" pitchFamily="34" charset="0"/>
                <a:cs typeface="Calibri" panose="020F0502020204030204" pitchFamily="34" charset="0"/>
              </a:rPr>
              <a:t>Cần câu uốn cong lưỡi sóng</a:t>
            </a:r>
          </a:p>
          <a:p>
            <a:r>
              <a:rPr lang="vi-VN" sz="3200" dirty="0">
                <a:solidFill>
                  <a:srgbClr val="000000"/>
                </a:solidFill>
                <a:latin typeface="Calibri" panose="020F0502020204030204" pitchFamily="34" charset="0"/>
                <a:cs typeface="Calibri" panose="020F0502020204030204" pitchFamily="34" charset="0"/>
              </a:rPr>
              <a:t>Thuyền ai lấp lóa đêm trăng.</a:t>
            </a:r>
          </a:p>
          <a:p>
            <a:r>
              <a:rPr lang="vi-VN" sz="3200" dirty="0">
                <a:solidFill>
                  <a:srgbClr val="000000"/>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231BA7B4-DF56-48D5-B0DD-D2555DA93C54}"/>
              </a:ext>
            </a:extLst>
          </p:cNvPr>
          <p:cNvSpPr/>
          <p:nvPr/>
        </p:nvSpPr>
        <p:spPr>
          <a:xfrm>
            <a:off x="4055224" y="4167444"/>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con tàu chào mặt đất</a:t>
            </a:r>
          </a:p>
          <a:p>
            <a:r>
              <a:rPr lang="vi-VN" sz="3200" dirty="0">
                <a:solidFill>
                  <a:srgbClr val="000000"/>
                </a:solidFill>
                <a:latin typeface="Calibri" panose="020F0502020204030204" pitchFamily="34" charset="0"/>
                <a:cs typeface="Calibri" panose="020F0502020204030204" pitchFamily="34" charset="0"/>
              </a:rPr>
              <a:t>Còi ngân lên khúc giã từ</a:t>
            </a:r>
          </a:p>
          <a:p>
            <a:r>
              <a:rPr lang="vi-VN" sz="3200" dirty="0">
                <a:solidFill>
                  <a:srgbClr val="000000"/>
                </a:solidFill>
                <a:latin typeface="Calibri" panose="020F0502020204030204" pitchFamily="34" charset="0"/>
                <a:cs typeface="Calibri" panose="020F0502020204030204" pitchFamily="34" charset="0"/>
              </a:rPr>
              <a:t>Cửa sông tiễn người ra biển</a:t>
            </a:r>
          </a:p>
          <a:p>
            <a:r>
              <a:rPr lang="vi-VN" sz="3200" dirty="0">
                <a:solidFill>
                  <a:srgbClr val="000000"/>
                </a:solidFill>
                <a:latin typeface="Calibri" panose="020F0502020204030204" pitchFamily="34" charset="0"/>
                <a:cs typeface="Calibri" panose="020F0502020204030204" pitchFamily="34" charset="0"/>
              </a:rPr>
              <a:t>Mây trắng lành như phong thư.</a:t>
            </a:r>
          </a:p>
          <a:p>
            <a:r>
              <a:rPr lang="vi-VN" sz="32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0E9077CC-C1B9-4FB9-8B33-5CE27B83B756}"/>
              </a:ext>
            </a:extLst>
          </p:cNvPr>
          <p:cNvSpPr/>
          <p:nvPr/>
        </p:nvSpPr>
        <p:spPr>
          <a:xfrm>
            <a:off x="9702091" y="1102937"/>
            <a:ext cx="2063386" cy="584775"/>
          </a:xfrm>
          <a:prstGeom prst="rect">
            <a:avLst/>
          </a:prstGeom>
        </p:spPr>
        <p:txBody>
          <a:bodyPr wrap="none">
            <a:spAutoFit/>
          </a:bodyPr>
          <a:lstStyle/>
          <a:p>
            <a:pPr algn="ctr"/>
            <a:r>
              <a:rPr lang="vi-VN" altLang="zh-CN" sz="3200" dirty="0">
                <a:solidFill>
                  <a:schemeClr val="accent5">
                    <a:lumMod val="50000"/>
                  </a:schemeClr>
                </a:solidFill>
                <a:latin typeface="Pattaya" panose="00000500000000000000" pitchFamily="2" charset="-34"/>
                <a:cs typeface="Pattaya" panose="00000500000000000000" pitchFamily="2" charset="-34"/>
                <a:sym typeface="+mn-lt"/>
              </a:rPr>
              <a:t>Quang Huy</a:t>
            </a:r>
          </a:p>
        </p:txBody>
      </p:sp>
      <p:pic>
        <p:nvPicPr>
          <p:cNvPr id="31"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3641223" y="1884595"/>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3641223" y="4130548"/>
            <a:ext cx="485582" cy="65214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051501CD-86DB-4528-80F3-0F0288F20A44}"/>
              </a:ext>
            </a:extLst>
          </p:cNvPr>
          <p:cNvCxnSpPr/>
          <p:nvPr/>
        </p:nvCxnSpPr>
        <p:spPr>
          <a:xfrm>
            <a:off x="6683814" y="2409225"/>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8DC50B-E06B-4624-8850-ED0AA4BFA0AF}"/>
              </a:ext>
            </a:extLst>
          </p:cNvPr>
          <p:cNvCxnSpPr>
            <a:cxnSpLocks/>
          </p:cNvCxnSpPr>
          <p:nvPr/>
        </p:nvCxnSpPr>
        <p:spPr>
          <a:xfrm>
            <a:off x="7031087" y="2906398"/>
            <a:ext cx="1633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0D0628-7281-457B-909A-3AAF6FE67C9A}"/>
              </a:ext>
            </a:extLst>
          </p:cNvPr>
          <p:cNvCxnSpPr>
            <a:cxnSpLocks/>
          </p:cNvCxnSpPr>
          <p:nvPr/>
        </p:nvCxnSpPr>
        <p:spPr>
          <a:xfrm>
            <a:off x="5501355" y="3382337"/>
            <a:ext cx="1589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2CD144-EC10-4541-96BD-D44F68BBE21B}"/>
              </a:ext>
            </a:extLst>
          </p:cNvPr>
          <p:cNvCxnSpPr>
            <a:cxnSpLocks/>
          </p:cNvCxnSpPr>
          <p:nvPr/>
        </p:nvCxnSpPr>
        <p:spPr>
          <a:xfrm>
            <a:off x="5891834" y="3910740"/>
            <a:ext cx="1109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3332ED-0C46-4AD8-81F4-8B1F967A0B72}"/>
              </a:ext>
            </a:extLst>
          </p:cNvPr>
          <p:cNvCxnSpPr>
            <a:cxnSpLocks/>
          </p:cNvCxnSpPr>
          <p:nvPr/>
        </p:nvCxnSpPr>
        <p:spPr>
          <a:xfrm>
            <a:off x="6125980" y="4675237"/>
            <a:ext cx="2178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F06117-1059-4A9C-AE0C-2F1313F3B70C}"/>
              </a:ext>
            </a:extLst>
          </p:cNvPr>
          <p:cNvCxnSpPr/>
          <p:nvPr/>
        </p:nvCxnSpPr>
        <p:spPr>
          <a:xfrm>
            <a:off x="4786791" y="5139933"/>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88A42CF-52F8-47E5-A921-6BB7DFC77C48}"/>
              </a:ext>
            </a:extLst>
          </p:cNvPr>
          <p:cNvCxnSpPr>
            <a:cxnSpLocks/>
          </p:cNvCxnSpPr>
          <p:nvPr/>
        </p:nvCxnSpPr>
        <p:spPr>
          <a:xfrm>
            <a:off x="5721878" y="5619618"/>
            <a:ext cx="663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91E99C-1269-4D22-A53D-DFEC9BF702D7}"/>
              </a:ext>
            </a:extLst>
          </p:cNvPr>
          <p:cNvCxnSpPr>
            <a:cxnSpLocks/>
          </p:cNvCxnSpPr>
          <p:nvPr/>
        </p:nvCxnSpPr>
        <p:spPr>
          <a:xfrm>
            <a:off x="5949229" y="6131782"/>
            <a:ext cx="734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1F6BD9-BF80-407A-A962-75A1EA14B6A7}"/>
              </a:ext>
            </a:extLst>
          </p:cNvPr>
          <p:cNvCxnSpPr/>
          <p:nvPr/>
        </p:nvCxnSpPr>
        <p:spPr>
          <a:xfrm flipH="1">
            <a:off x="5418909" y="297365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7E7369-3159-4936-8DBB-90D2A7561F91}"/>
              </a:ext>
            </a:extLst>
          </p:cNvPr>
          <p:cNvCxnSpPr/>
          <p:nvPr/>
        </p:nvCxnSpPr>
        <p:spPr>
          <a:xfrm flipH="1">
            <a:off x="5809388" y="1985656"/>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3A25F5-32CA-4B43-982F-DBCEAFFCFFCE}"/>
              </a:ext>
            </a:extLst>
          </p:cNvPr>
          <p:cNvCxnSpPr/>
          <p:nvPr/>
        </p:nvCxnSpPr>
        <p:spPr>
          <a:xfrm flipH="1">
            <a:off x="6106166" y="248467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0F4DDE-C361-45D3-81E7-3B0B0A1F5411}"/>
              </a:ext>
            </a:extLst>
          </p:cNvPr>
          <p:cNvCxnSpPr/>
          <p:nvPr/>
        </p:nvCxnSpPr>
        <p:spPr>
          <a:xfrm flipH="1">
            <a:off x="6029526" y="425550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254A45-6F6B-4CBE-8E06-EDB9F493A548}"/>
              </a:ext>
            </a:extLst>
          </p:cNvPr>
          <p:cNvCxnSpPr/>
          <p:nvPr/>
        </p:nvCxnSpPr>
        <p:spPr>
          <a:xfrm flipH="1">
            <a:off x="6131432" y="475148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3296F1-551C-4CC5-90AF-D3B72FCC77CD}"/>
              </a:ext>
            </a:extLst>
          </p:cNvPr>
          <p:cNvCxnSpPr/>
          <p:nvPr/>
        </p:nvCxnSpPr>
        <p:spPr>
          <a:xfrm flipH="1">
            <a:off x="5613781" y="5230781"/>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E3A659-962A-4295-BC05-F2B24775241E}"/>
              </a:ext>
            </a:extLst>
          </p:cNvPr>
          <p:cNvCxnSpPr/>
          <p:nvPr/>
        </p:nvCxnSpPr>
        <p:spPr>
          <a:xfrm flipH="1">
            <a:off x="5809388" y="570226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695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0-#ppt_w/2"/>
                                          </p:val>
                                        </p:tav>
                                        <p:tav tm="100000">
                                          <p:val>
                                            <p:strVal val="#ppt_x"/>
                                          </p:val>
                                        </p:tav>
                                      </p:tavLst>
                                    </p:anim>
                                    <p:anim calcmode="lin" valueType="num">
                                      <p:cBhvr additive="base">
                                        <p:cTn id="8"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A7DF86-2F2D-4DB8-A6D8-2EB35E2DDB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630" b="78056" l="7200" r="27500">
                        <a14:foregroundMark x1="19900" y1="44630" x2="19900" y2="44630"/>
                        <a14:foregroundMark x1="26000" y1="45926" x2="26000" y2="45926"/>
                        <a14:foregroundMark x1="26200" y1="46759" x2="26700" y2="48519"/>
                        <a14:foregroundMark x1="22500" y1="49167" x2="22500" y2="49167"/>
                        <a14:foregroundMark x1="18700" y1="58611" x2="23200" y2="58148"/>
                        <a14:foregroundMark x1="23200" y1="58148" x2="21500" y2="59907"/>
                        <a14:foregroundMark x1="15600" y1="78056" x2="15900" y2="76296"/>
                      </a14:backgroundRemoval>
                    </a14:imgEffect>
                  </a14:imgLayer>
                </a14:imgProps>
              </a:ext>
              <a:ext uri="{28A0092B-C50C-407E-A947-70E740481C1C}">
                <a14:useLocalDpi xmlns:a14="http://schemas.microsoft.com/office/drawing/2010/main" val="0"/>
              </a:ext>
            </a:extLst>
          </a:blip>
          <a:srcRect l="4755" t="41311" r="69917" b="20219"/>
          <a:stretch/>
        </p:blipFill>
        <p:spPr>
          <a:xfrm>
            <a:off x="265075" y="704537"/>
            <a:ext cx="2351669" cy="3857653"/>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1549" y="2258393"/>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2308328" y="101693"/>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đã giúp chúng mình vượt qua những thử thách!</a:t>
              </a:r>
              <a:endParaRPr lang="en-US" sz="2800" dirty="0">
                <a:latin typeface="Pattaya" panose="00000500000000000000" pitchFamily="2" charset="-34"/>
                <a:cs typeface="Pattaya" panose="00000500000000000000" pitchFamily="2" charset="-34"/>
              </a:endParaRPr>
            </a:p>
          </p:txBody>
        </p:sp>
      </p:grpSp>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3277360" y="4562190"/>
            <a:ext cx="3039002" cy="2617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98B89E2-C2C7-4D13-BB11-750E5EBF829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0833" b="94444" l="78299" r="98264">
                        <a14:foregroundMark x1="85243" y1="56389" x2="85243" y2="56389"/>
                        <a14:foregroundMark x1="84201" y1="57222" x2="84201" y2="57222"/>
                        <a14:foregroundMark x1="98264" y1="63056" x2="98264" y2="63056"/>
                        <a14:foregroundMark x1="90104" y1="54722" x2="90104" y2="54722"/>
                        <a14:foregroundMark x1="88889" y1="53056" x2="88889" y2="53056"/>
                        <a14:foregroundMark x1="90799" y1="55000" x2="90799" y2="55000"/>
                        <a14:foregroundMark x1="90104" y1="55833" x2="90104" y2="55833"/>
                        <a14:foregroundMark x1="78472" y1="71667" x2="78472" y2="71667"/>
                        <a14:foregroundMark x1="78472" y1="69167" x2="78472" y2="69167"/>
                        <a14:foregroundMark x1="90278" y1="62500" x2="88368" y2="65000"/>
                      </a14:backgroundRemoval>
                    </a14:imgEffect>
                  </a14:imgLayer>
                </a14:imgProps>
              </a:ext>
              <a:ext uri="{28A0092B-C50C-407E-A947-70E740481C1C}">
                <a14:useLocalDpi xmlns:a14="http://schemas.microsoft.com/office/drawing/2010/main" val="0"/>
              </a:ext>
            </a:extLst>
          </a:blip>
          <a:srcRect l="75966" t="45663"/>
          <a:stretch/>
        </p:blipFill>
        <p:spPr>
          <a:xfrm>
            <a:off x="3618102" y="2633363"/>
            <a:ext cx="1402169" cy="1981256"/>
          </a:xfrm>
          <a:prstGeom prst="rect">
            <a:avLst/>
          </a:prstGeom>
        </p:spPr>
      </p:pic>
      <p:pic>
        <p:nvPicPr>
          <p:cNvPr id="24" name="Picture 4" descr="Set of Cute Snail Cartoon Character. 3098757 Vector Art at Vecteezy">
            <a:extLst>
              <a:ext uri="{FF2B5EF4-FFF2-40B4-BE49-F238E27FC236}">
                <a16:creationId xmlns:a16="http://schemas.microsoft.com/office/drawing/2014/main" id="{8BA206A2-B74F-4707-8D2A-2B73D2C43508}"/>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rot="1486399">
            <a:off x="0" y="5648598"/>
            <a:ext cx="1642875" cy="92039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Blue Pantheon on Behance">
            <a:extLst>
              <a:ext uri="{FF2B5EF4-FFF2-40B4-BE49-F238E27FC236}">
                <a16:creationId xmlns:a16="http://schemas.microsoft.com/office/drawing/2014/main" id="{2D8E06EB-C4F5-4F38-9250-CC375CDA4ED6}"/>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065749" y="-12422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ue Pantheon on Behance">
            <a:extLst>
              <a:ext uri="{FF2B5EF4-FFF2-40B4-BE49-F238E27FC236}">
                <a16:creationId xmlns:a16="http://schemas.microsoft.com/office/drawing/2014/main" id="{AB7A3801-A065-4745-80FF-BC17A268446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063857" y="763098"/>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ue Pantheon on Behance">
            <a:extLst>
              <a:ext uri="{FF2B5EF4-FFF2-40B4-BE49-F238E27FC236}">
                <a16:creationId xmlns:a16="http://schemas.microsoft.com/office/drawing/2014/main" id="{FA18A6A4-E9AB-4804-BFB0-A189171AE6FC}"/>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80295" y="1319593"/>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ue Pantheon on Behance">
            <a:extLst>
              <a:ext uri="{FF2B5EF4-FFF2-40B4-BE49-F238E27FC236}">
                <a16:creationId xmlns:a16="http://schemas.microsoft.com/office/drawing/2014/main" id="{23D577FB-DC72-4D91-96A7-A0AAA9C1EBAF}"/>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24688" y="47592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ue Pantheon on Behance">
            <a:extLst>
              <a:ext uri="{FF2B5EF4-FFF2-40B4-BE49-F238E27FC236}">
                <a16:creationId xmlns:a16="http://schemas.microsoft.com/office/drawing/2014/main" id="{57F1BBF4-0E7E-4EB6-893E-C2FA49EA9C2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907324" y="4023979"/>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ue Pantheon on Behance">
            <a:extLst>
              <a:ext uri="{FF2B5EF4-FFF2-40B4-BE49-F238E27FC236}">
                <a16:creationId xmlns:a16="http://schemas.microsoft.com/office/drawing/2014/main" id="{188ED33F-23F9-436B-AE06-A6EB263CA655}"/>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71571" y="33767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ue Pantheon on Behance">
            <a:extLst>
              <a:ext uri="{FF2B5EF4-FFF2-40B4-BE49-F238E27FC236}">
                <a16:creationId xmlns:a16="http://schemas.microsoft.com/office/drawing/2014/main" id="{1B3DD36E-408B-4CD5-AB76-EC502801BBC1}"/>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235662" y="2419785"/>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lue Pantheon on Behance">
            <a:extLst>
              <a:ext uri="{FF2B5EF4-FFF2-40B4-BE49-F238E27FC236}">
                <a16:creationId xmlns:a16="http://schemas.microsoft.com/office/drawing/2014/main" id="{5DE8E57A-A377-4761-9949-27CCA401FA9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445383" y="808862"/>
            <a:ext cx="4493712" cy="449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43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Picture 4" descr="Cute smiling goldfish winking funny fish cartoon Vector Image">
            <a:extLst>
              <a:ext uri="{FF2B5EF4-FFF2-40B4-BE49-F238E27FC236}">
                <a16:creationId xmlns:a16="http://schemas.microsoft.com/office/drawing/2014/main" id="{B5189781-E1C1-4891-A744-47FE407ACC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94868" y="2363505"/>
            <a:ext cx="1972100" cy="213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95264" y="1008212"/>
            <a:ext cx="1971506" cy="2131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4088094"/>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6"/>
            <a:stretch>
              <a:fillRect/>
            </a:stretch>
          </p:blipFill>
          <p:spPr>
            <a:xfrm>
              <a:off x="-396" y="3420866"/>
              <a:ext cx="9144793" cy="957155"/>
            </a:xfrm>
            <a:prstGeom prst="rect">
              <a:avLst/>
            </a:prstGeom>
          </p:spPr>
        </p:pic>
      </p:grpSp>
      <p:grpSp>
        <p:nvGrpSpPr>
          <p:cNvPr id="19" name="组合 18">
            <a:extLst>
              <a:ext uri="{FF2B5EF4-FFF2-40B4-BE49-F238E27FC236}">
                <a16:creationId xmlns:a16="http://schemas.microsoft.com/office/drawing/2014/main" id="{F3A92BA5-F297-4320-9EC2-F31C1126BD2D}"/>
              </a:ext>
            </a:extLst>
          </p:cNvPr>
          <p:cNvGrpSpPr/>
          <p:nvPr/>
        </p:nvGrpSpPr>
        <p:grpSpPr>
          <a:xfrm rot="16200000">
            <a:off x="5485132" y="-1958999"/>
            <a:ext cx="1475295" cy="5512663"/>
            <a:chOff x="2567033" y="4208040"/>
            <a:chExt cx="1844552" cy="5512663"/>
          </a:xfrm>
        </p:grpSpPr>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7033" y="4208040"/>
              <a:ext cx="1844552" cy="5512663"/>
            </a:xfrm>
            <a:prstGeom prst="rect">
              <a:avLst/>
            </a:prstGeom>
          </p:spPr>
        </p:pic>
        <p:sp>
          <p:nvSpPr>
            <p:cNvPr id="21" name="矩形 20">
              <a:extLst>
                <a:ext uri="{FF2B5EF4-FFF2-40B4-BE49-F238E27FC236}">
                  <a16:creationId xmlns:a16="http://schemas.microsoft.com/office/drawing/2014/main" id="{5DF08A58-52B1-4C55-9833-204D9C8788AC}"/>
                </a:ext>
              </a:extLst>
            </p:cNvPr>
            <p:cNvSpPr/>
            <p:nvPr/>
          </p:nvSpPr>
          <p:spPr>
            <a:xfrm>
              <a:off x="2809774" y="4902913"/>
              <a:ext cx="1077471" cy="4160754"/>
            </a:xfrm>
            <a:prstGeom prst="rect">
              <a:avLst/>
            </a:prstGeom>
          </p:spPr>
          <p:txBody>
            <a:bodyPr vert="eaVert" wrap="none">
              <a:spAutoFit/>
            </a:bodyPr>
            <a:lstStyle/>
            <a:p>
              <a:r>
                <a:rPr lang="vi-VN" altLang="zh-CN" sz="4400" dirty="0">
                  <a:solidFill>
                    <a:srgbClr val="FF6600"/>
                  </a:solidFill>
                  <a:latin typeface="Pattaya" panose="00000500000000000000" pitchFamily="2" charset="-34"/>
                  <a:cs typeface="Pattaya" panose="00000500000000000000" pitchFamily="2" charset="-34"/>
                  <a:sym typeface="+mn-lt"/>
                </a:rPr>
                <a:t>Đánh giá mục tiêu</a:t>
              </a:r>
              <a:endParaRPr lang="zh-CN" altLang="en-US" sz="4400" dirty="0">
                <a:solidFill>
                  <a:srgbClr val="FF6600"/>
                </a:solidFill>
                <a:latin typeface="Pattaya" panose="00000500000000000000" pitchFamily="2" charset="-34"/>
                <a:cs typeface="Pattaya" panose="00000500000000000000" pitchFamily="2" charset="-34"/>
                <a:sym typeface="+mn-lt"/>
              </a:endParaRPr>
            </a:p>
          </p:txBody>
        </p:sp>
      </p:gr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圆角 5">
            <a:extLst>
              <a:ext uri="{FF2B5EF4-FFF2-40B4-BE49-F238E27FC236}">
                <a16:creationId xmlns:a16="http://schemas.microsoft.com/office/drawing/2014/main" id="{82237136-E57C-47BA-B6E5-030A48CF6A07}"/>
              </a:ext>
            </a:extLst>
          </p:cNvPr>
          <p:cNvSpPr/>
          <p:nvPr/>
        </p:nvSpPr>
        <p:spPr>
          <a:xfrm>
            <a:off x="2072363" y="1648484"/>
            <a:ext cx="8555663" cy="79682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70C0"/>
              </a:solidFill>
              <a:latin typeface="Pattaya" panose="00000500000000000000" pitchFamily="2" charset="-34"/>
              <a:cs typeface="Pattaya" panose="00000500000000000000" pitchFamily="2" charset="-34"/>
            </a:endParaRPr>
          </a:p>
        </p:txBody>
      </p:sp>
      <p:sp>
        <p:nvSpPr>
          <p:cNvPr id="38" name="矩形: 圆角 8">
            <a:extLst>
              <a:ext uri="{FF2B5EF4-FFF2-40B4-BE49-F238E27FC236}">
                <a16:creationId xmlns:a16="http://schemas.microsoft.com/office/drawing/2014/main" id="{2FE5CB2D-73D5-4B89-854D-84327E46D660}"/>
              </a:ext>
            </a:extLst>
          </p:cNvPr>
          <p:cNvSpPr/>
          <p:nvPr/>
        </p:nvSpPr>
        <p:spPr>
          <a:xfrm>
            <a:off x="2072363" y="2862236"/>
            <a:ext cx="8555663" cy="79682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76306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Picture 4" descr="Cute smiling goldfish winking funny fish cartoon Vector Image">
            <a:extLst>
              <a:ext uri="{FF2B5EF4-FFF2-40B4-BE49-F238E27FC236}">
                <a16:creationId xmlns:a16="http://schemas.microsoft.com/office/drawing/2014/main" id="{B5189781-E1C1-4891-A744-47FE407ACC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59399" y="4147782"/>
            <a:ext cx="1819107" cy="19666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07000" y="3995382"/>
            <a:ext cx="1971506" cy="2131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4136872"/>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6"/>
            <a:stretch>
              <a:fillRect/>
            </a:stretch>
          </p:blipFill>
          <p:spPr>
            <a:xfrm>
              <a:off x="-396" y="3420866"/>
              <a:ext cx="9144793" cy="957155"/>
            </a:xfrm>
            <a:prstGeom prst="rect">
              <a:avLst/>
            </a:prstGeom>
          </p:spPr>
        </p:pic>
      </p:grpSp>
      <p:grpSp>
        <p:nvGrpSpPr>
          <p:cNvPr id="19" name="组合 18">
            <a:extLst>
              <a:ext uri="{FF2B5EF4-FFF2-40B4-BE49-F238E27FC236}">
                <a16:creationId xmlns:a16="http://schemas.microsoft.com/office/drawing/2014/main" id="{F3A92BA5-F297-4320-9EC2-F31C1126BD2D}"/>
              </a:ext>
            </a:extLst>
          </p:cNvPr>
          <p:cNvGrpSpPr/>
          <p:nvPr/>
        </p:nvGrpSpPr>
        <p:grpSpPr>
          <a:xfrm rot="16200000">
            <a:off x="5177833" y="-1651700"/>
            <a:ext cx="1475295" cy="4898066"/>
            <a:chOff x="2567032" y="4208040"/>
            <a:chExt cx="1844552" cy="4898066"/>
          </a:xfrm>
        </p:grpSpPr>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7032" y="4208040"/>
              <a:ext cx="1844552" cy="4898066"/>
            </a:xfrm>
            <a:prstGeom prst="rect">
              <a:avLst/>
            </a:prstGeom>
          </p:spPr>
        </p:pic>
        <p:sp>
          <p:nvSpPr>
            <p:cNvPr id="21" name="矩形 20">
              <a:extLst>
                <a:ext uri="{FF2B5EF4-FFF2-40B4-BE49-F238E27FC236}">
                  <a16:creationId xmlns:a16="http://schemas.microsoft.com/office/drawing/2014/main" id="{5DF08A58-52B1-4C55-9833-204D9C8788AC}"/>
                </a:ext>
              </a:extLst>
            </p:cNvPr>
            <p:cNvSpPr/>
            <p:nvPr/>
          </p:nvSpPr>
          <p:spPr>
            <a:xfrm>
              <a:off x="2809772" y="6001771"/>
              <a:ext cx="1077471" cy="1963038"/>
            </a:xfrm>
            <a:prstGeom prst="rect">
              <a:avLst/>
            </a:prstGeom>
          </p:spPr>
          <p:txBody>
            <a:bodyPr vert="eaVert" wrap="none">
              <a:spAutoFit/>
            </a:bodyPr>
            <a:lstStyle/>
            <a:p>
              <a:r>
                <a:rPr lang="vi-VN" altLang="zh-CN" sz="4400" dirty="0">
                  <a:solidFill>
                    <a:srgbClr val="FF6600"/>
                  </a:solidFill>
                  <a:latin typeface="Pattaya" panose="00000500000000000000" pitchFamily="2" charset="-34"/>
                  <a:cs typeface="Pattaya" panose="00000500000000000000" pitchFamily="2" charset="-34"/>
                  <a:sym typeface="+mn-lt"/>
                </a:rPr>
                <a:t>Mục tiêu</a:t>
              </a:r>
              <a:endParaRPr lang="zh-CN" altLang="en-US" sz="4400" dirty="0">
                <a:solidFill>
                  <a:srgbClr val="FF6600"/>
                </a:solidFill>
                <a:latin typeface="Pattaya" panose="00000500000000000000" pitchFamily="2" charset="-34"/>
                <a:cs typeface="Pattaya" panose="00000500000000000000" pitchFamily="2" charset="-34"/>
                <a:sym typeface="+mn-lt"/>
              </a:endParaRPr>
            </a:p>
          </p:txBody>
        </p:sp>
      </p:gr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圆角 5">
            <a:extLst>
              <a:ext uri="{FF2B5EF4-FFF2-40B4-BE49-F238E27FC236}">
                <a16:creationId xmlns:a16="http://schemas.microsoft.com/office/drawing/2014/main" id="{82237136-E57C-47BA-B6E5-030A48CF6A07}"/>
              </a:ext>
            </a:extLst>
          </p:cNvPr>
          <p:cNvSpPr/>
          <p:nvPr/>
        </p:nvSpPr>
        <p:spPr>
          <a:xfrm>
            <a:off x="2072363" y="1648484"/>
            <a:ext cx="8555663" cy="79682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70C0"/>
              </a:solidFill>
              <a:latin typeface="Pattaya" panose="00000500000000000000" pitchFamily="2" charset="-34"/>
              <a:cs typeface="Pattaya" panose="00000500000000000000" pitchFamily="2" charset="-34"/>
            </a:endParaRPr>
          </a:p>
        </p:txBody>
      </p:sp>
      <p:sp>
        <p:nvSpPr>
          <p:cNvPr id="38" name="矩形: 圆角 8">
            <a:extLst>
              <a:ext uri="{FF2B5EF4-FFF2-40B4-BE49-F238E27FC236}">
                <a16:creationId xmlns:a16="http://schemas.microsoft.com/office/drawing/2014/main" id="{2FE5CB2D-73D5-4B89-854D-84327E46D660}"/>
              </a:ext>
            </a:extLst>
          </p:cNvPr>
          <p:cNvSpPr/>
          <p:nvPr/>
        </p:nvSpPr>
        <p:spPr>
          <a:xfrm>
            <a:off x="2072363" y="2862236"/>
            <a:ext cx="8555663" cy="79682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8.33333E-7 -2.96296E-6 L -0.04401 -0.11273 C -0.05378 -0.13796 -0.05912 -0.17129 -0.05912 -0.20949 C -0.05912 -0.25023 -0.05378 -0.28402 -0.04401 -0.30879 L 8.33333E-7 -0.41852 " pathEditMode="relative" rAng="0" ptsTypes="AAAAA">
                                      <p:cBhvr>
                                        <p:cTn id="6" dur="2000" fill="hold"/>
                                        <p:tgtEl>
                                          <p:spTgt spid="34"/>
                                        </p:tgtEl>
                                        <p:attrNameLst>
                                          <p:attrName>ppt_x</p:attrName>
                                          <p:attrName>ppt_y</p:attrName>
                                        </p:attrNameLst>
                                      </p:cBhvr>
                                      <p:rCtr x="-2956" y="-20926"/>
                                    </p:animMotion>
                                  </p:childTnLst>
                                </p:cTn>
                              </p:par>
                              <p:par>
                                <p:cTn id="7" presetID="22" presetClass="entr" presetSubtype="8" fill="hold" grpId="0" nodeType="withEffect">
                                  <p:stCondLst>
                                    <p:cond delay="2000"/>
                                  </p:stCondLst>
                                  <p:childTnLst>
                                    <p:set>
                                      <p:cBhvr>
                                        <p:cTn id="8" dur="1" fill="hold">
                                          <p:stCondLst>
                                            <p:cond delay="0"/>
                                          </p:stCondLst>
                                        </p:cTn>
                                        <p:tgtEl>
                                          <p:spTgt spid="35"/>
                                        </p:tgtEl>
                                        <p:attrNameLst>
                                          <p:attrName>style.visibility</p:attrName>
                                        </p:attrNameLst>
                                      </p:cBhvr>
                                      <p:to>
                                        <p:strVal val="visible"/>
                                      </p:to>
                                    </p:set>
                                    <p:animEffect transition="in" filter="wipe(left)">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path" presetSubtype="0" accel="50000" decel="50000" fill="hold" nodeType="clickEffect">
                                  <p:stCondLst>
                                    <p:cond delay="0"/>
                                  </p:stCondLst>
                                  <p:childTnLst>
                                    <p:animMotion origin="layout" path="M 8.33333E-7 1.85185E-6 L -0.05052 -0.06783 C -0.06172 -0.08241 -0.06784 -0.10255 -0.06784 -0.12546 C -0.06784 -0.14954 -0.06172 -0.16991 -0.05052 -0.18449 L 8.33333E-7 -0.25 " pathEditMode="relative" rAng="0" ptsTypes="AAAAA">
                                      <p:cBhvr>
                                        <p:cTn id="13" dur="2000" fill="hold"/>
                                        <p:tgtEl>
                                          <p:spTgt spid="36"/>
                                        </p:tgtEl>
                                        <p:attrNameLst>
                                          <p:attrName>ppt_x</p:attrName>
                                          <p:attrName>ppt_y</p:attrName>
                                        </p:attrNameLst>
                                      </p:cBhvr>
                                      <p:rCtr x="-3398" y="-12500"/>
                                    </p:animMotion>
                                  </p:childTnLst>
                                </p:cTn>
                              </p:par>
                              <p:par>
                                <p:cTn id="14" presetID="22" presetClass="entr" presetSubtype="8" fill="hold" grpId="0" nodeType="withEffect">
                                  <p:stCondLst>
                                    <p:cond delay="20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68152" y="338032"/>
              <a:ext cx="1656223" cy="707886"/>
            </a:xfrm>
            <a:prstGeom prst="rect">
              <a:avLst/>
            </a:prstGeom>
            <a:noFill/>
          </p:spPr>
          <p:txBody>
            <a:bodyPr vert="horz" wrap="none" rtlCol="0">
              <a:spAutoFit/>
            </a:bodyPr>
            <a:lstStyle/>
            <a:p>
              <a:pPr algn="ctr"/>
              <a:r>
                <a:rPr lang="vi-VN" altLang="zh-CN" sz="4000" dirty="0">
                  <a:solidFill>
                    <a:srgbClr val="002060"/>
                  </a:solidFill>
                  <a:latin typeface="Pattaya" panose="00000500000000000000" pitchFamily="2" charset="-34"/>
                  <a:cs typeface="Pattaya" panose="00000500000000000000" pitchFamily="2" charset="-34"/>
                  <a:sym typeface="+mn-lt"/>
                </a:rPr>
                <a:t>Dặn dò</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3831498" cy="584775"/>
            </a:xfrm>
            <a:prstGeom prst="rect">
              <a:avLst/>
            </a:prstGeom>
          </p:spPr>
          <p:txBody>
            <a:bodyPr wrap="none">
              <a:spAutoFit/>
            </a:bodyPr>
            <a:lstStyle/>
            <a:p>
              <a:r>
                <a:rPr lang="vi-VN" sz="3200" b="1" dirty="0">
                  <a:solidFill>
                    <a:srgbClr val="0070C0"/>
                  </a:solidFill>
                  <a:latin typeface="Pattaya" panose="00000500000000000000" pitchFamily="2" charset="-34"/>
                  <a:cs typeface="Pattaya" panose="00000500000000000000" pitchFamily="2" charset="-34"/>
                </a:rPr>
                <a:t>Học thuộc lòng bài thơ.</a:t>
              </a:r>
              <a:endParaRPr lang="en-US" sz="3200" dirty="0"/>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627969" y="3829736"/>
              <a:ext cx="3017173" cy="1077218"/>
            </a:xfrm>
            <a:prstGeom prst="rect">
              <a:avLst/>
            </a:prstGeom>
          </p:spPr>
          <p:txBody>
            <a:bodyPr wrap="none">
              <a:spAutoFit/>
            </a:bodyPr>
            <a:lstStyle/>
            <a:p>
              <a:pPr algn="ctr"/>
              <a:r>
                <a:rPr lang="vi-VN" sz="3200" b="1" dirty="0">
                  <a:solidFill>
                    <a:srgbClr val="0070C0"/>
                  </a:solidFill>
                  <a:latin typeface="Pattaya" panose="00000500000000000000" pitchFamily="2" charset="-34"/>
                  <a:cs typeface="Pattaya" panose="00000500000000000000" pitchFamily="2" charset="-34"/>
                </a:rPr>
                <a:t>Soạn bài </a:t>
              </a:r>
            </a:p>
            <a:p>
              <a:pPr algn="ctr"/>
              <a:r>
                <a:rPr lang="vi-VN" sz="3200" b="1" dirty="0">
                  <a:solidFill>
                    <a:srgbClr val="0070C0"/>
                  </a:solidFill>
                  <a:latin typeface="Pattaya" panose="00000500000000000000" pitchFamily="2" charset="-34"/>
                  <a:cs typeface="Pattaya" panose="00000500000000000000" pitchFamily="2" charset="-34"/>
                </a:rPr>
                <a:t>“Nghĩa thầy trò”.</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9985" y="13716000"/>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13716000"/>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299" y="13716000"/>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13716000"/>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168070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90505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299" y="4111133"/>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2893302"/>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234901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9314" y="1536096"/>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3760662" y="2883139"/>
            <a:ext cx="6071097" cy="1615827"/>
          </a:xfrm>
          <a:prstGeom prst="rect">
            <a:avLst/>
          </a:prstGeom>
          <a:noFill/>
        </p:spPr>
        <p:txBody>
          <a:bodyPr wrap="square" rtlCol="0">
            <a:spAutoFit/>
          </a:bodyPr>
          <a:lstStyle/>
          <a:p>
            <a:pPr algn="ctr">
              <a:lnSpc>
                <a:spcPct val="150000"/>
              </a:lnSpc>
            </a:pPr>
            <a:r>
              <a:rPr lang="vi-VN" altLang="zh-CN" sz="7200" b="1" dirty="0">
                <a:solidFill>
                  <a:srgbClr val="53C2E8"/>
                </a:solidFill>
                <a:latin typeface="Pattaya" panose="00000500000000000000" pitchFamily="2" charset="-34"/>
                <a:cs typeface="Pattaya" panose="00000500000000000000" pitchFamily="2" charset="-34"/>
                <a:sym typeface="+mn-lt"/>
              </a:rPr>
              <a:t>Tìm hiểu bài</a:t>
            </a:r>
            <a:endParaRPr lang="zh-CN" altLang="en-US" sz="72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31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Các bạn hãy giúp mình </a:t>
              </a:r>
            </a:p>
            <a:p>
              <a:pPr algn="ctr"/>
              <a:r>
                <a:rPr lang="vi-VN" sz="2800" dirty="0">
                  <a:latin typeface="Pattaya" panose="00000500000000000000" pitchFamily="2" charset="-34"/>
                  <a:cs typeface="Pattaya" panose="00000500000000000000" pitchFamily="2" charset="-34"/>
                </a:rPr>
                <a:t>dọn dẹp rác thải nhé!</a:t>
              </a:r>
              <a:endParaRPr lang="en-US" sz="2800" dirty="0">
                <a:latin typeface="Pattaya" panose="00000500000000000000" pitchFamily="2" charset="-34"/>
                <a:cs typeface="Pattaya" panose="00000500000000000000" pitchFamily="2" charset="-34"/>
              </a:endParaRPr>
            </a:p>
          </p:txBody>
        </p:sp>
      </p:grpSp>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ọi Thứ Rác Rưởi, Rác, Vỏ Chuối, Vỏ Trứng miễn phí tải tập tin PNG  PSDComment và Vector">
            <a:hlinkClick r:id="rId16" action="ppaction://hlinksldjump"/>
            <a:extLst>
              <a:ext uri="{FF2B5EF4-FFF2-40B4-BE49-F238E27FC236}">
                <a16:creationId xmlns:a16="http://schemas.microsoft.com/office/drawing/2014/main" id="{55CF46A3-5C48-43C4-B24A-ED22FA2CAC6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6969747" y="-3047581"/>
            <a:ext cx="2084909" cy="18075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te angry goldfish funny fish cartoon character Vector Image">
            <a:extLst>
              <a:ext uri="{FF2B5EF4-FFF2-40B4-BE49-F238E27FC236}">
                <a16:creationId xmlns:a16="http://schemas.microsoft.com/office/drawing/2014/main" id="{176EDEA9-B382-4BE9-A9DC-56FA84D8178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9550" y="2220983"/>
            <a:ext cx="4698896" cy="5079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rab vectors free download graphic art designs">
            <a:extLst>
              <a:ext uri="{FF2B5EF4-FFF2-40B4-BE49-F238E27FC236}">
                <a16:creationId xmlns:a16="http://schemas.microsoft.com/office/drawing/2014/main" id="{7D8498AC-4808-401F-9743-3E6E48F302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5">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90909" y="2929590"/>
            <a:ext cx="3986951" cy="26448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E895A38-634F-4936-AD79-CF5D600DD062}"/>
              </a:ext>
            </a:extLst>
          </p:cNvPr>
          <p:cNvPicPr>
            <a:picLocks noChangeAspect="1"/>
          </p:cNvPicPr>
          <p:nvPr/>
        </p:nvPicPr>
        <p:blipFill rotWithShape="1">
          <a:blip r:embed="rId22">
            <a:extLst>
              <a:ext uri="{BEBA8EAE-BF5A-486C-A8C5-ECC9F3942E4B}">
                <a14:imgProps xmlns:a14="http://schemas.microsoft.com/office/drawing/2010/main">
                  <a14:imgLayer r:embed="rId5">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1977886" y="277391"/>
            <a:ext cx="3077357" cy="3857941"/>
          </a:xfrm>
          <a:prstGeom prst="rect">
            <a:avLst/>
          </a:prstGeom>
        </p:spPr>
      </p:pic>
      <p:pic>
        <p:nvPicPr>
          <p:cNvPr id="7170" name="Picture 2" descr="Hình ảnh Mọi Thứ Rác Rưởi, Rác, Vỏ Chuối, Vỏ Trứng miễn phí tải tập tin PNG  PSDComment và Vector">
            <a:hlinkClick r:id="rId23" action="ppaction://hlinksldjump"/>
            <a:extLst>
              <a:ext uri="{FF2B5EF4-FFF2-40B4-BE49-F238E27FC236}">
                <a16:creationId xmlns:a16="http://schemas.microsoft.com/office/drawing/2014/main" id="{34DFB76A-2B12-42A0-96EE-93D506156AAE}"/>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8">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524124" y="-4419392"/>
            <a:ext cx="2084910" cy="2027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ình ảnh Mọi Thứ Rác Rưởi, Rác, Vỏ Chuối, Vỏ Trứng miễn phí tải tập tin PNG  PSDComment và Vector">
            <a:hlinkClick r:id="rId25" action="ppaction://hlinksldjump"/>
            <a:extLst>
              <a:ext uri="{FF2B5EF4-FFF2-40B4-BE49-F238E27FC236}">
                <a16:creationId xmlns:a16="http://schemas.microsoft.com/office/drawing/2014/main" id="{60D1260D-A2E5-40E3-A6AF-FDFE4638406D}"/>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8">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3418389" y="-1828806"/>
            <a:ext cx="1770736" cy="10057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0F6038B-AEB7-4CDF-995E-C47B913EF45D}"/>
              </a:ext>
            </a:extLst>
          </p:cNvPr>
          <p:cNvGrpSpPr/>
          <p:nvPr/>
        </p:nvGrpSpPr>
        <p:grpSpPr>
          <a:xfrm flipH="1">
            <a:off x="5551928" y="155123"/>
            <a:ext cx="5891955" cy="1495964"/>
            <a:chOff x="829458" y="-480045"/>
            <a:chExt cx="5891955" cy="1495964"/>
          </a:xfrm>
        </p:grpSpPr>
        <p:pic>
          <p:nvPicPr>
            <p:cNvPr id="31" name="Picture 31">
              <a:extLst>
                <a:ext uri="{FF2B5EF4-FFF2-40B4-BE49-F238E27FC236}">
                  <a16:creationId xmlns:a16="http://schemas.microsoft.com/office/drawing/2014/main" id="{C2D1F2E2-87CC-4CE9-8131-744A220C1E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3" name="TextBox 32">
              <a:extLst>
                <a:ext uri="{FF2B5EF4-FFF2-40B4-BE49-F238E27FC236}">
                  <a16:creationId xmlns:a16="http://schemas.microsoft.com/office/drawing/2014/main" id="{29C4C12C-6239-474B-93C1-9653F4F09CF6}"/>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nhé!</a:t>
              </a:r>
            </a:p>
            <a:p>
              <a:pPr algn="ctr"/>
              <a:r>
                <a:rPr lang="vi-VN" sz="2800" dirty="0">
                  <a:latin typeface="Pattaya" panose="00000500000000000000" pitchFamily="2" charset="-34"/>
                  <a:cs typeface="Pattaya" panose="00000500000000000000" pitchFamily="2" charset="-34"/>
                </a:rPr>
                <a:t>Chúng mình sắp đến nơi rồi.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80736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5.55112E-17 L 0.03581 1.19375 " pathEditMode="relative" rAng="0" ptsTypes="AA">
                                      <p:cBhvr>
                                        <p:cTn id="6" dur="2000" fill="hold"/>
                                        <p:tgtEl>
                                          <p:spTgt spid="7174"/>
                                        </p:tgtEl>
                                        <p:attrNameLst>
                                          <p:attrName>ppt_x</p:attrName>
                                          <p:attrName>ppt_y</p:attrName>
                                        </p:attrNameLst>
                                      </p:cBhvr>
                                      <p:rCtr x="1784" y="59676"/>
                                    </p:animMotion>
                                  </p:childTnLst>
                                </p:cTn>
                              </p:par>
                              <p:par>
                                <p:cTn id="7" presetID="42" presetClass="path" presetSubtype="0" accel="50000" decel="50000" fill="hold" nodeType="withEffect">
                                  <p:stCondLst>
                                    <p:cond delay="0"/>
                                  </p:stCondLst>
                                  <p:childTnLst>
                                    <p:animMotion origin="layout" path="M -4.79167E-6 -2.96296E-6 L -0.02721 0.96273 " pathEditMode="relative" rAng="0" ptsTypes="AA">
                                      <p:cBhvr>
                                        <p:cTn id="8" dur="2000" fill="hold"/>
                                        <p:tgtEl>
                                          <p:spTgt spid="7178"/>
                                        </p:tgtEl>
                                        <p:attrNameLst>
                                          <p:attrName>ppt_x</p:attrName>
                                          <p:attrName>ppt_y</p:attrName>
                                        </p:attrNameLst>
                                      </p:cBhvr>
                                      <p:rCtr x="-1367" y="48125"/>
                                    </p:animMotion>
                                  </p:childTnLst>
                                </p:cTn>
                              </p:par>
                              <p:par>
                                <p:cTn id="9" presetID="42" presetClass="path" presetSubtype="0" accel="50000" decel="50000" fill="hold" nodeType="withEffect">
                                  <p:stCondLst>
                                    <p:cond delay="0"/>
                                  </p:stCondLst>
                                  <p:childTnLst>
                                    <p:animMotion origin="layout" path="M 4.58333E-6 -2.22222E-6 L -0.0586 1.00301 " pathEditMode="relative" rAng="0" ptsTypes="AA">
                                      <p:cBhvr>
                                        <p:cTn id="10" dur="2000" fill="hold"/>
                                        <p:tgtEl>
                                          <p:spTgt spid="7170"/>
                                        </p:tgtEl>
                                        <p:attrNameLst>
                                          <p:attrName>ppt_x</p:attrName>
                                          <p:attrName>ppt_y</p:attrName>
                                        </p:attrNameLst>
                                      </p:cBhvr>
                                      <p:rCtr x="-2930" y="50139"/>
                                    </p:animMotion>
                                  </p:childTnLst>
                                </p:cTn>
                              </p:par>
                              <p:par>
                                <p:cTn id="11" presetID="1" presetClass="entr" presetSubtype="0"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7180"/>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nodeType="withEffect">
                                  <p:stCondLst>
                                    <p:cond delay="20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9"/>
                                        </p:tgtEl>
                                        <p:attrNameLst>
                                          <p:attrName>style.visibility</p:attrName>
                                        </p:attrNameLst>
                                      </p:cBhvr>
                                      <p:to>
                                        <p:strVal val="hidden"/>
                                      </p:to>
                                    </p:set>
                                  </p:childTnLst>
                                </p:cTn>
                              </p:par>
                              <p:par>
                                <p:cTn id="23" presetID="10" presetClass="entr" presetSubtype="0"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8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7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178"/>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48" restart="whenNotActive" fill="hold" evtFilter="cancelBubble" nodeType="interactiveSeq">
                <p:stCondLst>
                  <p:cond evt="onClick" delay="0">
                    <p:tgtEl>
                      <p:spTgt spid="717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53" restart="whenNotActive" fill="hold" evtFilter="cancelBubble" nodeType="interactiveSeq">
                <p:stCondLst>
                  <p:cond evt="onClick" delay="0">
                    <p:tgtEl>
                      <p:spTgt spid="717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717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25">
            <a:extLst>
              <a:ext uri="{FF2B5EF4-FFF2-40B4-BE49-F238E27FC236}">
                <a16:creationId xmlns:a16="http://schemas.microsoft.com/office/drawing/2014/main" id="{A8E67064-D5B4-4E68-9C20-769E086654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1052" y="62727"/>
            <a:ext cx="10341288" cy="2937548"/>
          </a:xfrm>
          <a:prstGeom prst="rect">
            <a:avLst/>
          </a:prstGeom>
        </p:spPr>
      </p:pic>
      <p:pic>
        <p:nvPicPr>
          <p:cNvPr id="76" name="图片 75">
            <a:extLst>
              <a:ext uri="{FF2B5EF4-FFF2-40B4-BE49-F238E27FC236}">
                <a16:creationId xmlns:a16="http://schemas.microsoft.com/office/drawing/2014/main" id="{4F462C03-C92C-4CA8-94CE-65932A8DE4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37774" y="2068558"/>
            <a:ext cx="8113396" cy="4717137"/>
          </a:xfrm>
          <a:prstGeom prst="rect">
            <a:avLst/>
          </a:prstGeom>
        </p:spPr>
      </p:pic>
      <p:sp>
        <p:nvSpPr>
          <p:cNvPr id="78" name="文本框 77">
            <a:extLst>
              <a:ext uri="{FF2B5EF4-FFF2-40B4-BE49-F238E27FC236}">
                <a16:creationId xmlns:a16="http://schemas.microsoft.com/office/drawing/2014/main" id="{C0B60333-F21F-45BA-B280-2C14B467250F}"/>
              </a:ext>
            </a:extLst>
          </p:cNvPr>
          <p:cNvSpPr txBox="1"/>
          <p:nvPr/>
        </p:nvSpPr>
        <p:spPr>
          <a:xfrm>
            <a:off x="5582999" y="3594269"/>
            <a:ext cx="5935570" cy="2062103"/>
          </a:xfrm>
          <a:prstGeom prst="rect">
            <a:avLst/>
          </a:prstGeom>
          <a:noFill/>
        </p:spPr>
        <p:txBody>
          <a:bodyPr wrap="square" rtlCol="0">
            <a:spAutoFit/>
          </a:bodyPr>
          <a:lstStyle/>
          <a:p>
            <a:r>
              <a:rPr lang="vi-VN" sz="3200" b="1" dirty="0">
                <a:solidFill>
                  <a:srgbClr val="000000"/>
                </a:solidFill>
                <a:latin typeface="Calibri" panose="020F0502020204030204" pitchFamily="34" charset="0"/>
                <a:cs typeface="Calibri" panose="020F0502020204030204" pitchFamily="34" charset="0"/>
              </a:rPr>
              <a:t>Là cửa nhưng không then khóa</a:t>
            </a:r>
          </a:p>
          <a:p>
            <a:r>
              <a:rPr lang="vi-VN" sz="3200" b="1" dirty="0">
                <a:solidFill>
                  <a:srgbClr val="000000"/>
                </a:solidFill>
                <a:latin typeface="Calibri" panose="020F0502020204030204" pitchFamily="34" charset="0"/>
                <a:cs typeface="Calibri" panose="020F0502020204030204" pitchFamily="34" charset="0"/>
              </a:rPr>
              <a:t>Cũng không khép lại bao giờ</a:t>
            </a:r>
          </a:p>
          <a:p>
            <a:r>
              <a:rPr lang="vi-VN" sz="3200" b="1" dirty="0">
                <a:solidFill>
                  <a:srgbClr val="000000"/>
                </a:solidFill>
                <a:latin typeface="Calibri" panose="020F0502020204030204" pitchFamily="34" charset="0"/>
                <a:cs typeface="Calibri" panose="020F0502020204030204" pitchFamily="34" charset="0"/>
              </a:rPr>
              <a:t>Mênh mông một vùng sóng nước</a:t>
            </a:r>
          </a:p>
          <a:p>
            <a:r>
              <a:rPr lang="vi-VN" sz="3200" b="1" dirty="0">
                <a:solidFill>
                  <a:srgbClr val="000000"/>
                </a:solidFill>
                <a:latin typeface="Calibri" panose="020F0502020204030204" pitchFamily="34" charset="0"/>
                <a:cs typeface="Calibri" panose="020F0502020204030204" pitchFamily="34" charset="0"/>
              </a:rPr>
              <a:t>Mở ra bao nỗi đợi chờ.</a:t>
            </a:r>
          </a:p>
        </p:txBody>
      </p:sp>
      <p:pic>
        <p:nvPicPr>
          <p:cNvPr id="72" name="图片 71">
            <a:extLst>
              <a:ext uri="{FF2B5EF4-FFF2-40B4-BE49-F238E27FC236}">
                <a16:creationId xmlns:a16="http://schemas.microsoft.com/office/drawing/2014/main" id="{2143E41C-32C1-4410-B79C-092861AD16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flipH="1">
            <a:off x="46250" y="1359350"/>
            <a:ext cx="4574163" cy="5271722"/>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8815" y="2331992"/>
            <a:ext cx="1727788" cy="1727788"/>
          </a:xfrm>
          <a:prstGeom prst="rect">
            <a:avLst/>
          </a:prstGeom>
        </p:spPr>
      </p:pic>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10"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8" name="图片 87">
            <a:extLst>
              <a:ext uri="{FF2B5EF4-FFF2-40B4-BE49-F238E27FC236}">
                <a16:creationId xmlns:a16="http://schemas.microsoft.com/office/drawing/2014/main" id="{096AE016-1CF1-4175-9674-08214C44045B}"/>
              </a:ext>
            </a:extLst>
          </p:cNvPr>
          <p:cNvPicPr>
            <a:picLocks noChangeAspect="1"/>
          </p:cNvPicPr>
          <p:nvPr>
            <p:custDataLst>
              <p:tags r:id="rId1"/>
            </p:custDataLst>
          </p:nvPr>
        </p:nvPicPr>
        <p:blipFill>
          <a:blip r:embed="rId13" cstate="screen">
            <a:extLst>
              <a:ext uri="{28A0092B-C50C-407E-A947-70E740481C1C}">
                <a14:useLocalDpi xmlns:a14="http://schemas.microsoft.com/office/drawing/2010/main"/>
              </a:ext>
            </a:extLst>
          </a:blip>
          <a:stretch>
            <a:fillRect/>
          </a:stretch>
        </p:blipFill>
        <p:spPr>
          <a:xfrm>
            <a:off x="871216" y="2464345"/>
            <a:ext cx="833836" cy="964655"/>
          </a:xfrm>
          <a:prstGeom prst="rect">
            <a:avLst/>
          </a:prstGeom>
        </p:spPr>
      </p:pic>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277644-F52A-4B00-AD2C-CDD58B46981D}"/>
              </a:ext>
            </a:extLst>
          </p:cNvPr>
          <p:cNvSpPr txBox="1"/>
          <p:nvPr/>
        </p:nvSpPr>
        <p:spPr>
          <a:xfrm>
            <a:off x="1682591" y="421970"/>
            <a:ext cx="9348358" cy="1077218"/>
          </a:xfrm>
          <a:prstGeom prst="rect">
            <a:avLst/>
          </a:prstGeom>
          <a:noFill/>
        </p:spPr>
        <p:txBody>
          <a:bodyPr wrap="square" rtlCol="0">
            <a:spAutoFit/>
          </a:bodyPr>
          <a:lstStyle/>
          <a:p>
            <a:pPr algn="just"/>
            <a:r>
              <a:rPr lang="vi-VN" sz="3200" dirty="0">
                <a:solidFill>
                  <a:schemeClr val="bg1"/>
                </a:solidFill>
                <a:latin typeface="Pattaya" panose="00000500000000000000" pitchFamily="2" charset="-34"/>
                <a:cs typeface="Pattaya" panose="00000500000000000000" pitchFamily="2" charset="-34"/>
              </a:rPr>
              <a:t>Trong khổ thơ đầu, tác giả dùng những từ ngữ nào để nói về nơi sông chảy ra biển? Cách giới thiệu ấy có gì hay?</a:t>
            </a:r>
            <a:endParaRPr lang="en-US" sz="3200" dirty="0">
              <a:solidFill>
                <a:schemeClr val="bg1"/>
              </a:solidFill>
              <a:latin typeface="Pattaya" panose="00000500000000000000" pitchFamily="2" charset="-34"/>
              <a:cs typeface="Pattaya" panose="00000500000000000000" pitchFamily="2" charset="-34"/>
            </a:endParaRPr>
          </a:p>
        </p:txBody>
      </p:sp>
      <p:sp>
        <p:nvSpPr>
          <p:cNvPr id="20" name="文本框 77">
            <a:extLst>
              <a:ext uri="{FF2B5EF4-FFF2-40B4-BE49-F238E27FC236}">
                <a16:creationId xmlns:a16="http://schemas.microsoft.com/office/drawing/2014/main" id="{C8ED09F1-75F4-4EFD-9F94-7C619758E37A}"/>
              </a:ext>
            </a:extLst>
          </p:cNvPr>
          <p:cNvSpPr txBox="1"/>
          <p:nvPr/>
        </p:nvSpPr>
        <p:spPr>
          <a:xfrm>
            <a:off x="5582999" y="3594269"/>
            <a:ext cx="1431744"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Là cửa</a:t>
            </a:r>
          </a:p>
        </p:txBody>
      </p:sp>
      <p:sp>
        <p:nvSpPr>
          <p:cNvPr id="21" name="文本框 77">
            <a:extLst>
              <a:ext uri="{FF2B5EF4-FFF2-40B4-BE49-F238E27FC236}">
                <a16:creationId xmlns:a16="http://schemas.microsoft.com/office/drawing/2014/main" id="{9DF5275E-C0CB-45E9-9970-A14B02DB3630}"/>
              </a:ext>
            </a:extLst>
          </p:cNvPr>
          <p:cNvSpPr txBox="1"/>
          <p:nvPr/>
        </p:nvSpPr>
        <p:spPr>
          <a:xfrm>
            <a:off x="7976115" y="3601343"/>
            <a:ext cx="3273690"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không then khóa</a:t>
            </a:r>
          </a:p>
        </p:txBody>
      </p:sp>
      <p:sp>
        <p:nvSpPr>
          <p:cNvPr id="22" name="文本框 77">
            <a:extLst>
              <a:ext uri="{FF2B5EF4-FFF2-40B4-BE49-F238E27FC236}">
                <a16:creationId xmlns:a16="http://schemas.microsoft.com/office/drawing/2014/main" id="{2C996AA8-6C5C-4526-9D4E-B16A1CD3ED10}"/>
              </a:ext>
            </a:extLst>
          </p:cNvPr>
          <p:cNvSpPr txBox="1"/>
          <p:nvPr/>
        </p:nvSpPr>
        <p:spPr>
          <a:xfrm>
            <a:off x="6517838" y="4087895"/>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không khép lại</a:t>
            </a:r>
            <a:endParaRPr lang="vi-VN" sz="3200" b="1" dirty="0">
              <a:solidFill>
                <a:srgbClr val="FF0000"/>
              </a:solidFill>
              <a:latin typeface="Calibri" panose="020F0502020204030204" pitchFamily="34" charset="0"/>
              <a:cs typeface="Calibri" panose="020F0502020204030204" pitchFamily="34" charset="0"/>
            </a:endParaRPr>
          </a:p>
        </p:txBody>
      </p:sp>
      <p:sp>
        <p:nvSpPr>
          <p:cNvPr id="23" name="文本框 77">
            <a:extLst>
              <a:ext uri="{FF2B5EF4-FFF2-40B4-BE49-F238E27FC236}">
                <a16:creationId xmlns:a16="http://schemas.microsoft.com/office/drawing/2014/main" id="{33261A6B-7E28-4CA1-8983-6C4E49622107}"/>
              </a:ext>
            </a:extLst>
          </p:cNvPr>
          <p:cNvSpPr txBox="1"/>
          <p:nvPr/>
        </p:nvSpPr>
        <p:spPr>
          <a:xfrm>
            <a:off x="5582999" y="5063681"/>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Mở ra</a:t>
            </a:r>
            <a:endParaRPr lang="vi-VN" sz="3200" b="1" dirty="0">
              <a:solidFill>
                <a:srgbClr val="FF000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9FE2BBC0-AE25-4823-927F-643242BA19FE}"/>
              </a:ext>
            </a:extLst>
          </p:cNvPr>
          <p:cNvGrpSpPr/>
          <p:nvPr/>
        </p:nvGrpSpPr>
        <p:grpSpPr>
          <a:xfrm>
            <a:off x="-3119884" y="1938919"/>
            <a:ext cx="2848858" cy="5391741"/>
            <a:chOff x="1161052" y="1938919"/>
            <a:chExt cx="2848858" cy="5391741"/>
          </a:xfrm>
        </p:grpSpPr>
        <p:pic>
          <p:nvPicPr>
            <p:cNvPr id="12290" name="Picture 2" descr="Người lang thang cuối cùng (Phúc Lai): Cái then cửa">
              <a:extLst>
                <a:ext uri="{FF2B5EF4-FFF2-40B4-BE49-F238E27FC236}">
                  <a16:creationId xmlns:a16="http://schemas.microsoft.com/office/drawing/2014/main" id="{DBA614FB-4679-4428-A03D-9D2D4AD990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61052" y="1938919"/>
              <a:ext cx="2826518" cy="37840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292" name="Picture 4" descr="ปูการ์ตูน png | PNGEgg">
              <a:extLst>
                <a:ext uri="{FF2B5EF4-FFF2-40B4-BE49-F238E27FC236}">
                  <a16:creationId xmlns:a16="http://schemas.microsoft.com/office/drawing/2014/main" id="{3F9D5D58-CAB8-48E2-A46E-6ECCDAC37F2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1360128"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Oval 3">
            <a:extLst>
              <a:ext uri="{FF2B5EF4-FFF2-40B4-BE49-F238E27FC236}">
                <a16:creationId xmlns:a16="http://schemas.microsoft.com/office/drawing/2014/main" id="{87A26D2D-C125-4C3E-9BBD-753DEF2165E5}"/>
              </a:ext>
            </a:extLst>
          </p:cNvPr>
          <p:cNvSpPr/>
          <p:nvPr/>
        </p:nvSpPr>
        <p:spPr>
          <a:xfrm>
            <a:off x="6081010" y="3594269"/>
            <a:ext cx="722176" cy="591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294" name="Picture 6" descr="Miễn phí Vẽ Tay Hoạt Hình Mũi Tên Năng động Dễ Thương PNG &amp;amp; PSD hình ảnh  tải xuống _ kích thước 2048 × 2738px,ID832431625 - Lovepik">
            <a:extLst>
              <a:ext uri="{FF2B5EF4-FFF2-40B4-BE49-F238E27FC236}">
                <a16:creationId xmlns:a16="http://schemas.microsoft.com/office/drawing/2014/main" id="{C006DF21-FBBF-4BD9-B5AA-0E86D8ACBC02}"/>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780" b="27098" l="13837" r="43721">
                        <a14:foregroundMark x1="25349" y1="18357" x2="31163" y2="12937"/>
                        <a14:foregroundMark x1="31163" y1="12937" x2="34070" y2="15559"/>
                        <a14:foregroundMark x1="27442" y1="14860" x2="32326" y2="13549"/>
                        <a14:foregroundMark x1="35233" y1="17745" x2="32907" y2="12675"/>
                        <a14:foregroundMark x1="24186" y1="18182" x2="26512" y2="24913"/>
                        <a14:foregroundMark x1="26512" y1="24913" x2="24767" y2="26049"/>
                        <a14:foregroundMark x1="23953" y1="26486" x2="21047" y2="25350"/>
                        <a14:foregroundMark x1="22209" y1="7867" x2="22209" y2="7867"/>
                        <a14:foregroundMark x1="21628" y1="26049" x2="22442" y2="26486"/>
                        <a14:foregroundMark x1="22791" y1="27098" x2="22209" y2="25787"/>
                      </a14:backgroundRemoval>
                    </a14:imgEffect>
                  </a14:imgLayer>
                </a14:imgProps>
              </a:ext>
              <a:ext uri="{28A0092B-C50C-407E-A947-70E740481C1C}">
                <a14:useLocalDpi xmlns:a14="http://schemas.microsoft.com/office/drawing/2010/main" val="0"/>
              </a:ext>
            </a:extLst>
          </a:blip>
          <a:srcRect l="10268" t="6153" r="52520" b="70892"/>
          <a:stretch/>
        </p:blipFill>
        <p:spPr bwMode="auto">
          <a:xfrm rot="983066">
            <a:off x="6156005" y="2859258"/>
            <a:ext cx="974064" cy="7991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E4CCB3-D9C3-4348-8463-27F1A8360990}"/>
              </a:ext>
            </a:extLst>
          </p:cNvPr>
          <p:cNvSpPr/>
          <p:nvPr/>
        </p:nvSpPr>
        <p:spPr>
          <a:xfrm>
            <a:off x="7027356" y="2732076"/>
            <a:ext cx="2101857" cy="584775"/>
          </a:xfrm>
          <a:prstGeom prst="rect">
            <a:avLst/>
          </a:prstGeom>
        </p:spPr>
        <p:txBody>
          <a:bodyPr wrap="none">
            <a:spAutoFit/>
          </a:bodyPr>
          <a:lstStyle/>
          <a:p>
            <a:r>
              <a:rPr lang="vi-VN" sz="3200" dirty="0">
                <a:solidFill>
                  <a:srgbClr val="FF0000"/>
                </a:solidFill>
                <a:latin typeface="Pattaya" panose="00000500000000000000" pitchFamily="2" charset="-34"/>
                <a:cs typeface="Pattaya" panose="00000500000000000000" pitchFamily="2" charset="-34"/>
              </a:rPr>
              <a:t>Từ đồng âm</a:t>
            </a:r>
            <a:endParaRPr lang="en-US" sz="3200" dirty="0">
              <a:solidFill>
                <a:srgbClr val="FF0000"/>
              </a:solidFill>
            </a:endParaRPr>
          </a:p>
        </p:txBody>
      </p:sp>
      <p:sp>
        <p:nvSpPr>
          <p:cNvPr id="30" name="Rectangle 29">
            <a:extLst>
              <a:ext uri="{FF2B5EF4-FFF2-40B4-BE49-F238E27FC236}">
                <a16:creationId xmlns:a16="http://schemas.microsoft.com/office/drawing/2014/main" id="{0949835F-582E-41AC-BF26-9491A123D4B3}"/>
              </a:ext>
            </a:extLst>
          </p:cNvPr>
          <p:cNvSpPr/>
          <p:nvPr/>
        </p:nvSpPr>
        <p:spPr>
          <a:xfrm>
            <a:off x="7253249" y="3167390"/>
            <a:ext cx="1681871" cy="523220"/>
          </a:xfrm>
          <a:prstGeom prst="rect">
            <a:avLst/>
          </a:prstGeom>
        </p:spPr>
        <p:txBody>
          <a:bodyPr wrap="none">
            <a:spAutoFit/>
          </a:bodyPr>
          <a:lstStyle/>
          <a:p>
            <a:r>
              <a:rPr lang="vi-VN" sz="2800" dirty="0">
                <a:solidFill>
                  <a:schemeClr val="accent2"/>
                </a:solidFill>
                <a:latin typeface="Pattaya" panose="00000500000000000000" pitchFamily="2" charset="-34"/>
                <a:cs typeface="Pattaya" panose="00000500000000000000" pitchFamily="2" charset="-34"/>
              </a:rPr>
              <a:t>(Chơi chữ)</a:t>
            </a:r>
            <a:endParaRPr lang="en-US" sz="2800" dirty="0">
              <a:solidFill>
                <a:schemeClr val="accent2"/>
              </a:solidFill>
            </a:endParaRPr>
          </a:p>
        </p:txBody>
      </p:sp>
      <p:pic>
        <p:nvPicPr>
          <p:cNvPr id="31" name="Picture 2" descr="Hình ảnh Mọi Thứ Rác Rưởi, Rác, Vỏ Chuối, Vỏ Trứng miễn phí tải tập tin PNG  PSDComment và Vector">
            <a:hlinkClick r:id="rId20" action="ppaction://hlinksldjump"/>
            <a:extLst>
              <a:ext uri="{FF2B5EF4-FFF2-40B4-BE49-F238E27FC236}">
                <a16:creationId xmlns:a16="http://schemas.microsoft.com/office/drawing/2014/main" id="{FC50F85D-26F9-474B-88B8-AE4BA16A031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356112" y="196591"/>
            <a:ext cx="1568051" cy="152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40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1000" fill="hold"/>
                                            <p:tgtEl>
                                              <p:spTgt spid="76"/>
                                            </p:tgtEl>
                                            <p:attrNameLst>
                                              <p:attrName>ppt_x</p:attrName>
                                            </p:attrNameLst>
                                          </p:cBhvr>
                                          <p:tavLst>
                                            <p:tav tm="0">
                                              <p:val>
                                                <p:strVal val="0-#ppt_w/2"/>
                                              </p:val>
                                            </p:tav>
                                            <p:tav tm="100000">
                                              <p:val>
                                                <p:strVal val="#ppt_x"/>
                                              </p:val>
                                            </p:tav>
                                          </p:tavLst>
                                        </p:anim>
                                        <p:anim calcmode="lin" valueType="num">
                                          <p:cBhvr additive="base">
                                            <p:cTn id="24" dur="10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iterate type="lt">
                                        <p:tmPct val="10000"/>
                                      </p:iterate>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1+#ppt_w/2"/>
                                              </p:val>
                                            </p:tav>
                                            <p:tav tm="100000">
                                              <p:val>
                                                <p:strVal val="#ppt_x"/>
                                              </p:val>
                                            </p:tav>
                                          </p:tavLst>
                                        </p:anim>
                                        <p:anim calcmode="lin" valueType="num">
                                          <p:cBhvr additive="base">
                                            <p:cTn id="28" dur="500" fill="hold"/>
                                            <p:tgtEl>
                                              <p:spTgt spid="78"/>
                                            </p:tgtEl>
                                            <p:attrNameLst>
                                              <p:attrName>ppt_y</p:attrName>
                                            </p:attrNameLst>
                                          </p:cBhvr>
                                          <p:tavLst>
                                            <p:tav tm="0">
                                              <p:val>
                                                <p:strVal val="#ppt_y"/>
                                              </p:val>
                                            </p:tav>
                                            <p:tav tm="100000">
                                              <p:val>
                                                <p:strVal val="#ppt_y"/>
                                              </p:val>
                                            </p:tav>
                                          </p:tavLst>
                                        </p:anim>
                                      </p:childTnLst>
                                    </p:cTn>
                                  </p:par>
                                  <p:par>
                                    <p:cTn id="29" presetID="26" presetClass="emph" presetSubtype="0" fill="hold" grpId="1" nodeType="withEffect">
                                      <p:stCondLst>
                                        <p:cond delay="2100"/>
                                      </p:stCondLst>
                                      <p:iterate type="lt">
                                        <p:tmPct val="10000"/>
                                      </p:iterate>
                                      <p:childTnLst>
                                        <p:animEffect transition="out" filter="fade">
                                          <p:cBhvr>
                                            <p:cTn id="30" dur="500" tmFilter="0, 0; .2, .5; .8, .5; 1, 0"/>
                                            <p:tgtEl>
                                              <p:spTgt spid="78"/>
                                            </p:tgtEl>
                                          </p:cBhvr>
                                        </p:animEffect>
                                        <p:animScale>
                                          <p:cBhvr>
                                            <p:cTn id="31" dur="250" autoRev="1" fill="hold"/>
                                            <p:tgtEl>
                                              <p:spTgt spid="78"/>
                                            </p:tgtEl>
                                          </p:cBhvr>
                                          <p:by x="105000" y="105000"/>
                                        </p:animScale>
                                      </p:childTnLst>
                                    </p:cTn>
                                  </p:par>
                                  <p:par>
                                    <p:cTn id="32" presetID="2" presetClass="entr" presetSubtype="1" fill="hold" grpId="0" nodeType="withEffect" p14:presetBounceEnd="50000">
                                      <p:stCondLst>
                                        <p:cond delay="2100"/>
                                      </p:stCondLst>
                                      <p:childTnLst>
                                        <p:set>
                                          <p:cBhvr>
                                            <p:cTn id="33" dur="1" fill="hold">
                                              <p:stCondLst>
                                                <p:cond delay="0"/>
                                              </p:stCondLst>
                                            </p:cTn>
                                            <p:tgtEl>
                                              <p:spTgt spid="80"/>
                                            </p:tgtEl>
                                            <p:attrNameLst>
                                              <p:attrName>style.visibility</p:attrName>
                                            </p:attrNameLst>
                                          </p:cBhvr>
                                          <p:to>
                                            <p:strVal val="visible"/>
                                          </p:to>
                                        </p:set>
                                        <p:anim calcmode="lin" valueType="num" p14:bounceEnd="50000">
                                          <p:cBhvr additive="base">
                                            <p:cTn id="34"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80"/>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50000">
                                      <p:stCondLst>
                                        <p:cond delay="2100"/>
                                      </p:stCondLst>
                                      <p:childTnLst>
                                        <p:set>
                                          <p:cBhvr>
                                            <p:cTn id="37" dur="1" fill="hold">
                                              <p:stCondLst>
                                                <p:cond delay="0"/>
                                              </p:stCondLst>
                                            </p:cTn>
                                            <p:tgtEl>
                                              <p:spTgt spid="81"/>
                                            </p:tgtEl>
                                            <p:attrNameLst>
                                              <p:attrName>style.visibility</p:attrName>
                                            </p:attrNameLst>
                                          </p:cBhvr>
                                          <p:to>
                                            <p:strVal val="visible"/>
                                          </p:to>
                                        </p:set>
                                        <p:anim calcmode="lin" valueType="num" p14:bounceEnd="50000">
                                          <p:cBhvr additive="base">
                                            <p:cTn id="38"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39" dur="750" fill="hold"/>
                                            <p:tgtEl>
                                              <p:spTgt spid="8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50000">
                                      <p:stCondLst>
                                        <p:cond delay="2100"/>
                                      </p:stCondLst>
                                      <p:childTnLst>
                                        <p:set>
                                          <p:cBhvr>
                                            <p:cTn id="41" dur="1" fill="hold">
                                              <p:stCondLst>
                                                <p:cond delay="0"/>
                                              </p:stCondLst>
                                            </p:cTn>
                                            <p:tgtEl>
                                              <p:spTgt spid="82"/>
                                            </p:tgtEl>
                                            <p:attrNameLst>
                                              <p:attrName>style.visibility</p:attrName>
                                            </p:attrNameLst>
                                          </p:cBhvr>
                                          <p:to>
                                            <p:strVal val="visible"/>
                                          </p:to>
                                        </p:set>
                                        <p:anim calcmode="lin" valueType="num" p14:bounceEnd="50000">
                                          <p:cBhvr additive="base">
                                            <p:cTn id="42"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82"/>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14:presetBounceEnd="50000">
                                      <p:stCondLst>
                                        <p:cond delay="2100"/>
                                      </p:stCondLst>
                                      <p:childTnLst>
                                        <p:set>
                                          <p:cBhvr>
                                            <p:cTn id="45" dur="1" fill="hold">
                                              <p:stCondLst>
                                                <p:cond delay="0"/>
                                              </p:stCondLst>
                                            </p:cTn>
                                            <p:tgtEl>
                                              <p:spTgt spid="83"/>
                                            </p:tgtEl>
                                            <p:attrNameLst>
                                              <p:attrName>style.visibility</p:attrName>
                                            </p:attrNameLst>
                                          </p:cBhvr>
                                          <p:to>
                                            <p:strVal val="visible"/>
                                          </p:to>
                                        </p:set>
                                        <p:anim calcmode="lin" valueType="num" p14:bounceEnd="50000">
                                          <p:cBhvr additive="base">
                                            <p:cTn id="46"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83"/>
                                            </p:tgtEl>
                                            <p:attrNameLst>
                                              <p:attrName>ppt_y</p:attrName>
                                            </p:attrNameLst>
                                          </p:cBhvr>
                                          <p:tavLst>
                                            <p:tav tm="0">
                                              <p:val>
                                                <p:strVal val="0-#ppt_h/2"/>
                                              </p:val>
                                            </p:tav>
                                            <p:tav tm="100000">
                                              <p:val>
                                                <p:strVal val="#ppt_y"/>
                                              </p:val>
                                            </p:tav>
                                          </p:tavLst>
                                        </p:anim>
                                      </p:childTnLst>
                                    </p:cTn>
                                  </p:par>
                                  <p:par>
                                    <p:cTn id="48" presetID="2" presetClass="entr" presetSubtype="2" fill="hold" nodeType="withEffect">
                                      <p:stCondLst>
                                        <p:cond delay="210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84"/>
                                            </p:tgtEl>
                                            <p:attrNameLst>
                                              <p:attrName>ppt_x</p:attrName>
                                              <p:attrName>ppt_y</p:attrName>
                                            </p:attrNameLst>
                                          </p:cBhvr>
                                        </p:animMotion>
                                      </p:childTnLst>
                                    </p:cTn>
                                  </p:par>
                                  <p:par>
                                    <p:cTn id="54" presetID="8" presetClass="emph" presetSubtype="0" repeatCount="2000" fill="hold" grpId="1" nodeType="withEffect">
                                      <p:stCondLst>
                                        <p:cond delay="2100"/>
                                      </p:stCondLst>
                                      <p:childTnLst>
                                        <p:animRot by="21600000">
                                          <p:cBhvr>
                                            <p:cTn id="55" dur="3500" fill="hold"/>
                                            <p:tgtEl>
                                              <p:spTgt spid="80"/>
                                            </p:tgtEl>
                                            <p:attrNameLst>
                                              <p:attrName>r</p:attrName>
                                            </p:attrNameLst>
                                          </p:cBhvr>
                                        </p:animRot>
                                      </p:childTnLst>
                                    </p:cTn>
                                  </p:par>
                                  <p:par>
                                    <p:cTn id="56" presetID="8" presetClass="emph" presetSubtype="0" repeatCount="2000" fill="hold" grpId="1" nodeType="withEffect">
                                      <p:stCondLst>
                                        <p:cond delay="2100"/>
                                      </p:stCondLst>
                                      <p:childTnLst>
                                        <p:animRot by="-21600000">
                                          <p:cBhvr>
                                            <p:cTn id="57" dur="3500" fill="hold"/>
                                            <p:tgtEl>
                                              <p:spTgt spid="82"/>
                                            </p:tgtEl>
                                            <p:attrNameLst>
                                              <p:attrName>r</p:attrName>
                                            </p:attrNameLst>
                                          </p:cBhvr>
                                        </p:animRot>
                                      </p:childTnLst>
                                    </p:cTn>
                                  </p:par>
                                  <p:par>
                                    <p:cTn id="58" presetID="6" presetClass="emph" presetSubtype="0" repeatCount="2000" autoRev="1" fill="hold" grpId="1" nodeType="withEffect">
                                      <p:stCondLst>
                                        <p:cond delay="2100"/>
                                      </p:stCondLst>
                                      <p:childTnLst>
                                        <p:animScale>
                                          <p:cBhvr>
                                            <p:cTn id="59" dur="2000" fill="hold"/>
                                            <p:tgtEl>
                                              <p:spTgt spid="83"/>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iterate type="lt">
                                        <p:tmPct val="10000"/>
                                      </p:iterate>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6" presetClass="emph" presetSubtype="0" fill="hold" grpId="1" nodeType="withEffect">
                                      <p:stCondLst>
                                        <p:cond delay="2100"/>
                                      </p:stCondLst>
                                      <p:iterate type="lt">
                                        <p:tmPct val="10000"/>
                                      </p:iterate>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iterate type="lt">
                                        <p:tmPct val="10000"/>
                                      </p:iterate>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par>
                                    <p:cTn id="75" presetID="26" presetClass="emph" presetSubtype="0" fill="hold" grpId="1" nodeType="withEffect">
                                      <p:stCondLst>
                                        <p:cond delay="2100"/>
                                      </p:stCondLst>
                                      <p:iterate type="lt">
                                        <p:tmPct val="10000"/>
                                      </p:iterate>
                                      <p:childTnLst>
                                        <p:animEffect transition="out" filter="fade">
                                          <p:cBhvr>
                                            <p:cTn id="76" dur="500" tmFilter="0, 0; .2, .5; .8, .5; 1, 0"/>
                                            <p:tgtEl>
                                              <p:spTgt spid="21"/>
                                            </p:tgtEl>
                                          </p:cBhvr>
                                        </p:animEffect>
                                        <p:animScale>
                                          <p:cBhvr>
                                            <p:cTn id="77" dur="250" autoRev="1" fill="hold"/>
                                            <p:tgtEl>
                                              <p:spTgt spid="2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iterate type="lt">
                                        <p:tmPct val="10000"/>
                                      </p:iterate>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1+#ppt_w/2"/>
                                              </p:val>
                                            </p:tav>
                                            <p:tav tm="100000">
                                              <p:val>
                                                <p:strVal val="#ppt_x"/>
                                              </p:val>
                                            </p:tav>
                                          </p:tavLst>
                                        </p:anim>
                                        <p:anim calcmode="lin" valueType="num">
                                          <p:cBhvr additive="base">
                                            <p:cTn id="83" dur="500" fill="hold"/>
                                            <p:tgtEl>
                                              <p:spTgt spid="22"/>
                                            </p:tgtEl>
                                            <p:attrNameLst>
                                              <p:attrName>ppt_y</p:attrName>
                                            </p:attrNameLst>
                                          </p:cBhvr>
                                          <p:tavLst>
                                            <p:tav tm="0">
                                              <p:val>
                                                <p:strVal val="#ppt_y"/>
                                              </p:val>
                                            </p:tav>
                                            <p:tav tm="100000">
                                              <p:val>
                                                <p:strVal val="#ppt_y"/>
                                              </p:val>
                                            </p:tav>
                                          </p:tavLst>
                                        </p:anim>
                                      </p:childTnLst>
                                    </p:cTn>
                                  </p:par>
                                  <p:par>
                                    <p:cTn id="84" presetID="26" presetClass="emph" presetSubtype="0" fill="hold" grpId="1" nodeType="withEffect">
                                      <p:stCondLst>
                                        <p:cond delay="2100"/>
                                      </p:stCondLst>
                                      <p:iterate type="lt">
                                        <p:tmPct val="10000"/>
                                      </p:iterate>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iterate type="lt">
                                        <p:tmPct val="10000"/>
                                      </p:iterate>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1+#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6" presetClass="emph" presetSubtype="0" fill="hold" grpId="1" nodeType="withEffect">
                                      <p:stCondLst>
                                        <p:cond delay="2100"/>
                                      </p:stCondLst>
                                      <p:iterate type="lt">
                                        <p:tmPct val="10000"/>
                                      </p:iterate>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2.5E-6 -4.44444E-6 L 0.33594 -0.01458 " pathEditMode="relative" rAng="0" ptsTypes="AA">
                                          <p:cBhvr>
                                            <p:cTn id="99" dur="2000" fill="hold"/>
                                            <p:tgtEl>
                                              <p:spTgt spid="3"/>
                                            </p:tgtEl>
                                            <p:attrNameLst>
                                              <p:attrName>ppt_x</p:attrName>
                                              <p:attrName>ppt_y</p:attrName>
                                            </p:attrNameLst>
                                          </p:cBhvr>
                                          <p:rCtr x="16797" y="-741"/>
                                        </p:animMotion>
                                      </p:childTnLst>
                                    </p:cTn>
                                  </p:par>
                                  <p:par>
                                    <p:cTn id="100" presetID="1" presetClass="exit" presetSubtype="0" fill="hold" nodeType="withEffect">
                                      <p:stCondLst>
                                        <p:cond delay="0"/>
                                      </p:stCondLst>
                                      <p:childTnLst>
                                        <p:set>
                                          <p:cBhvr>
                                            <p:cTn id="101" dur="1" fill="hold">
                                              <p:stCondLst>
                                                <p:cond delay="0"/>
                                              </p:stCondLst>
                                            </p:cTn>
                                            <p:tgtEl>
                                              <p:spTgt spid="7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294"/>
                                            </p:tgtEl>
                                            <p:attrNameLst>
                                              <p:attrName>style.visibility</p:attrName>
                                            </p:attrNameLst>
                                          </p:cBhvr>
                                          <p:to>
                                            <p:strVal val="visible"/>
                                          </p:to>
                                        </p:set>
                                        <p:animEffect transition="in" filter="fade">
                                          <p:cBhvr>
                                            <p:cTn id="111" dur="500"/>
                                            <p:tgtEl>
                                              <p:spTgt spid="1229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80" grpId="0" animBg="1"/>
          <p:bldP spid="80" grpId="1" animBg="1"/>
          <p:bldP spid="81" grpId="0" animBg="1"/>
          <p:bldP spid="82" grpId="0" animBg="1"/>
          <p:bldP spid="82" grpId="1" animBg="1"/>
          <p:bldP spid="83" grpId="0" animBg="1"/>
          <p:bldP spid="83" grpId="1" animBg="1"/>
          <p:bldP spid="20" grpId="0"/>
          <p:bldP spid="20" grpId="1"/>
          <p:bldP spid="21" grpId="0"/>
          <p:bldP spid="21" grpId="1"/>
          <p:bldP spid="22" grpId="0"/>
          <p:bldP spid="22" grpId="1"/>
          <p:bldP spid="23" grpId="0"/>
          <p:bldP spid="23" grpId="1"/>
          <p:bldP spid="4" grpId="0" animBg="1"/>
          <p:bldP spid="5"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1000" fill="hold"/>
                                            <p:tgtEl>
                                              <p:spTgt spid="76"/>
                                            </p:tgtEl>
                                            <p:attrNameLst>
                                              <p:attrName>ppt_x</p:attrName>
                                            </p:attrNameLst>
                                          </p:cBhvr>
                                          <p:tavLst>
                                            <p:tav tm="0">
                                              <p:val>
                                                <p:strVal val="0-#ppt_w/2"/>
                                              </p:val>
                                            </p:tav>
                                            <p:tav tm="100000">
                                              <p:val>
                                                <p:strVal val="#ppt_x"/>
                                              </p:val>
                                            </p:tav>
                                          </p:tavLst>
                                        </p:anim>
                                        <p:anim calcmode="lin" valueType="num">
                                          <p:cBhvr additive="base">
                                            <p:cTn id="24" dur="10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iterate type="lt">
                                        <p:tmPct val="10000"/>
                                      </p:iterate>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1+#ppt_w/2"/>
                                              </p:val>
                                            </p:tav>
                                            <p:tav tm="100000">
                                              <p:val>
                                                <p:strVal val="#ppt_x"/>
                                              </p:val>
                                            </p:tav>
                                          </p:tavLst>
                                        </p:anim>
                                        <p:anim calcmode="lin" valueType="num">
                                          <p:cBhvr additive="base">
                                            <p:cTn id="28" dur="500" fill="hold"/>
                                            <p:tgtEl>
                                              <p:spTgt spid="78"/>
                                            </p:tgtEl>
                                            <p:attrNameLst>
                                              <p:attrName>ppt_y</p:attrName>
                                            </p:attrNameLst>
                                          </p:cBhvr>
                                          <p:tavLst>
                                            <p:tav tm="0">
                                              <p:val>
                                                <p:strVal val="#ppt_y"/>
                                              </p:val>
                                            </p:tav>
                                            <p:tav tm="100000">
                                              <p:val>
                                                <p:strVal val="#ppt_y"/>
                                              </p:val>
                                            </p:tav>
                                          </p:tavLst>
                                        </p:anim>
                                      </p:childTnLst>
                                    </p:cTn>
                                  </p:par>
                                  <p:par>
                                    <p:cTn id="29" presetID="26" presetClass="emph" presetSubtype="0" fill="hold" grpId="1" nodeType="withEffect">
                                      <p:stCondLst>
                                        <p:cond delay="2100"/>
                                      </p:stCondLst>
                                      <p:iterate type="lt">
                                        <p:tmPct val="10000"/>
                                      </p:iterate>
                                      <p:childTnLst>
                                        <p:animEffect transition="out" filter="fade">
                                          <p:cBhvr>
                                            <p:cTn id="30" dur="500" tmFilter="0, 0; .2, .5; .8, .5; 1, 0"/>
                                            <p:tgtEl>
                                              <p:spTgt spid="78"/>
                                            </p:tgtEl>
                                          </p:cBhvr>
                                        </p:animEffect>
                                        <p:animScale>
                                          <p:cBhvr>
                                            <p:cTn id="31" dur="250" autoRev="1" fill="hold"/>
                                            <p:tgtEl>
                                              <p:spTgt spid="78"/>
                                            </p:tgtEl>
                                          </p:cBhvr>
                                          <p:by x="105000" y="105000"/>
                                        </p:animScale>
                                      </p:childTnLst>
                                    </p:cTn>
                                  </p:par>
                                  <p:par>
                                    <p:cTn id="32" presetID="2" presetClass="entr" presetSubtype="1" fill="hold" grpId="0" nodeType="withEffect">
                                      <p:stCondLst>
                                        <p:cond delay="2100"/>
                                      </p:stCondLst>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500" fill="hold"/>
                                            <p:tgtEl>
                                              <p:spTgt spid="80"/>
                                            </p:tgtEl>
                                            <p:attrNameLst>
                                              <p:attrName>ppt_x</p:attrName>
                                            </p:attrNameLst>
                                          </p:cBhvr>
                                          <p:tavLst>
                                            <p:tav tm="0">
                                              <p:val>
                                                <p:strVal val="#ppt_x"/>
                                              </p:val>
                                            </p:tav>
                                            <p:tav tm="100000">
                                              <p:val>
                                                <p:strVal val="#ppt_x"/>
                                              </p:val>
                                            </p:tav>
                                          </p:tavLst>
                                        </p:anim>
                                        <p:anim calcmode="lin" valueType="num">
                                          <p:cBhvr additive="base">
                                            <p:cTn id="35" dur="500" fill="hold"/>
                                            <p:tgtEl>
                                              <p:spTgt spid="80"/>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2100"/>
                                      </p:stCondLst>
                                      <p:childTnLst>
                                        <p:set>
                                          <p:cBhvr>
                                            <p:cTn id="37" dur="1" fill="hold">
                                              <p:stCondLst>
                                                <p:cond delay="0"/>
                                              </p:stCondLst>
                                            </p:cTn>
                                            <p:tgtEl>
                                              <p:spTgt spid="81"/>
                                            </p:tgtEl>
                                            <p:attrNameLst>
                                              <p:attrName>style.visibility</p:attrName>
                                            </p:attrNameLst>
                                          </p:cBhvr>
                                          <p:to>
                                            <p:strVal val="visible"/>
                                          </p:to>
                                        </p:set>
                                        <p:anim calcmode="lin" valueType="num">
                                          <p:cBhvr additive="base">
                                            <p:cTn id="38" dur="750" fill="hold"/>
                                            <p:tgtEl>
                                              <p:spTgt spid="81"/>
                                            </p:tgtEl>
                                            <p:attrNameLst>
                                              <p:attrName>ppt_x</p:attrName>
                                            </p:attrNameLst>
                                          </p:cBhvr>
                                          <p:tavLst>
                                            <p:tav tm="0">
                                              <p:val>
                                                <p:strVal val="#ppt_x"/>
                                              </p:val>
                                            </p:tav>
                                            <p:tav tm="100000">
                                              <p:val>
                                                <p:strVal val="#ppt_x"/>
                                              </p:val>
                                            </p:tav>
                                          </p:tavLst>
                                        </p:anim>
                                        <p:anim calcmode="lin" valueType="num">
                                          <p:cBhvr additive="base">
                                            <p:cTn id="39" dur="750" fill="hold"/>
                                            <p:tgtEl>
                                              <p:spTgt spid="8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100"/>
                                      </p:stCondLst>
                                      <p:childTnLst>
                                        <p:set>
                                          <p:cBhvr>
                                            <p:cTn id="41" dur="1" fill="hold">
                                              <p:stCondLst>
                                                <p:cond delay="0"/>
                                              </p:stCondLst>
                                            </p:cTn>
                                            <p:tgtEl>
                                              <p:spTgt spid="82"/>
                                            </p:tgtEl>
                                            <p:attrNameLst>
                                              <p:attrName>style.visibility</p:attrName>
                                            </p:attrNameLst>
                                          </p:cBhvr>
                                          <p:to>
                                            <p:strVal val="visible"/>
                                          </p:to>
                                        </p:set>
                                        <p:anim calcmode="lin" valueType="num">
                                          <p:cBhvr additive="base">
                                            <p:cTn id="42" dur="500" fill="hold"/>
                                            <p:tgtEl>
                                              <p:spTgt spid="82"/>
                                            </p:tgtEl>
                                            <p:attrNameLst>
                                              <p:attrName>ppt_x</p:attrName>
                                            </p:attrNameLst>
                                          </p:cBhvr>
                                          <p:tavLst>
                                            <p:tav tm="0">
                                              <p:val>
                                                <p:strVal val="#ppt_x"/>
                                              </p:val>
                                            </p:tav>
                                            <p:tav tm="100000">
                                              <p:val>
                                                <p:strVal val="#ppt_x"/>
                                              </p:val>
                                            </p:tav>
                                          </p:tavLst>
                                        </p:anim>
                                        <p:anim calcmode="lin" valueType="num">
                                          <p:cBhvr additive="base">
                                            <p:cTn id="43" dur="500" fill="hold"/>
                                            <p:tgtEl>
                                              <p:spTgt spid="82"/>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2100"/>
                                      </p:stCondLst>
                                      <p:childTnLst>
                                        <p:set>
                                          <p:cBhvr>
                                            <p:cTn id="45" dur="1" fill="hold">
                                              <p:stCondLst>
                                                <p:cond delay="0"/>
                                              </p:stCondLst>
                                            </p:cTn>
                                            <p:tgtEl>
                                              <p:spTgt spid="83"/>
                                            </p:tgtEl>
                                            <p:attrNameLst>
                                              <p:attrName>style.visibility</p:attrName>
                                            </p:attrNameLst>
                                          </p:cBhvr>
                                          <p:to>
                                            <p:strVal val="visible"/>
                                          </p:to>
                                        </p:set>
                                        <p:anim calcmode="lin" valueType="num">
                                          <p:cBhvr additive="base">
                                            <p:cTn id="46" dur="500" fill="hold"/>
                                            <p:tgtEl>
                                              <p:spTgt spid="83"/>
                                            </p:tgtEl>
                                            <p:attrNameLst>
                                              <p:attrName>ppt_x</p:attrName>
                                            </p:attrNameLst>
                                          </p:cBhvr>
                                          <p:tavLst>
                                            <p:tav tm="0">
                                              <p:val>
                                                <p:strVal val="#ppt_x"/>
                                              </p:val>
                                            </p:tav>
                                            <p:tav tm="100000">
                                              <p:val>
                                                <p:strVal val="#ppt_x"/>
                                              </p:val>
                                            </p:tav>
                                          </p:tavLst>
                                        </p:anim>
                                        <p:anim calcmode="lin" valueType="num">
                                          <p:cBhvr additive="base">
                                            <p:cTn id="47" dur="500" fill="hold"/>
                                            <p:tgtEl>
                                              <p:spTgt spid="83"/>
                                            </p:tgtEl>
                                            <p:attrNameLst>
                                              <p:attrName>ppt_y</p:attrName>
                                            </p:attrNameLst>
                                          </p:cBhvr>
                                          <p:tavLst>
                                            <p:tav tm="0">
                                              <p:val>
                                                <p:strVal val="0-#ppt_h/2"/>
                                              </p:val>
                                            </p:tav>
                                            <p:tav tm="100000">
                                              <p:val>
                                                <p:strVal val="#ppt_y"/>
                                              </p:val>
                                            </p:tav>
                                          </p:tavLst>
                                        </p:anim>
                                      </p:childTnLst>
                                    </p:cTn>
                                  </p:par>
                                  <p:par>
                                    <p:cTn id="48" presetID="2" presetClass="entr" presetSubtype="2" fill="hold" nodeType="withEffect">
                                      <p:stCondLst>
                                        <p:cond delay="210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84"/>
                                            </p:tgtEl>
                                            <p:attrNameLst>
                                              <p:attrName>ppt_x</p:attrName>
                                              <p:attrName>ppt_y</p:attrName>
                                            </p:attrNameLst>
                                          </p:cBhvr>
                                        </p:animMotion>
                                      </p:childTnLst>
                                    </p:cTn>
                                  </p:par>
                                  <p:par>
                                    <p:cTn id="54" presetID="8" presetClass="emph" presetSubtype="0" repeatCount="2000" fill="hold" grpId="1" nodeType="withEffect">
                                      <p:stCondLst>
                                        <p:cond delay="2100"/>
                                      </p:stCondLst>
                                      <p:childTnLst>
                                        <p:animRot by="21600000">
                                          <p:cBhvr>
                                            <p:cTn id="55" dur="3500" fill="hold"/>
                                            <p:tgtEl>
                                              <p:spTgt spid="80"/>
                                            </p:tgtEl>
                                            <p:attrNameLst>
                                              <p:attrName>r</p:attrName>
                                            </p:attrNameLst>
                                          </p:cBhvr>
                                        </p:animRot>
                                      </p:childTnLst>
                                    </p:cTn>
                                  </p:par>
                                  <p:par>
                                    <p:cTn id="56" presetID="8" presetClass="emph" presetSubtype="0" repeatCount="2000" fill="hold" grpId="1" nodeType="withEffect">
                                      <p:stCondLst>
                                        <p:cond delay="2100"/>
                                      </p:stCondLst>
                                      <p:childTnLst>
                                        <p:animRot by="-21600000">
                                          <p:cBhvr>
                                            <p:cTn id="57" dur="3500" fill="hold"/>
                                            <p:tgtEl>
                                              <p:spTgt spid="82"/>
                                            </p:tgtEl>
                                            <p:attrNameLst>
                                              <p:attrName>r</p:attrName>
                                            </p:attrNameLst>
                                          </p:cBhvr>
                                        </p:animRot>
                                      </p:childTnLst>
                                    </p:cTn>
                                  </p:par>
                                  <p:par>
                                    <p:cTn id="58" presetID="6" presetClass="emph" presetSubtype="0" repeatCount="2000" autoRev="1" fill="hold" grpId="1" nodeType="withEffect">
                                      <p:stCondLst>
                                        <p:cond delay="2100"/>
                                      </p:stCondLst>
                                      <p:childTnLst>
                                        <p:animScale>
                                          <p:cBhvr>
                                            <p:cTn id="59" dur="2000" fill="hold"/>
                                            <p:tgtEl>
                                              <p:spTgt spid="83"/>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iterate type="lt">
                                        <p:tmPct val="10000"/>
                                      </p:iterate>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6" presetClass="emph" presetSubtype="0" fill="hold" grpId="1" nodeType="withEffect">
                                      <p:stCondLst>
                                        <p:cond delay="2100"/>
                                      </p:stCondLst>
                                      <p:iterate type="lt">
                                        <p:tmPct val="10000"/>
                                      </p:iterate>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iterate type="lt">
                                        <p:tmPct val="10000"/>
                                      </p:iterate>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par>
                                    <p:cTn id="75" presetID="26" presetClass="emph" presetSubtype="0" fill="hold" grpId="1" nodeType="withEffect">
                                      <p:stCondLst>
                                        <p:cond delay="2100"/>
                                      </p:stCondLst>
                                      <p:iterate type="lt">
                                        <p:tmPct val="10000"/>
                                      </p:iterate>
                                      <p:childTnLst>
                                        <p:animEffect transition="out" filter="fade">
                                          <p:cBhvr>
                                            <p:cTn id="76" dur="500" tmFilter="0, 0; .2, .5; .8, .5; 1, 0"/>
                                            <p:tgtEl>
                                              <p:spTgt spid="21"/>
                                            </p:tgtEl>
                                          </p:cBhvr>
                                        </p:animEffect>
                                        <p:animScale>
                                          <p:cBhvr>
                                            <p:cTn id="77" dur="250" autoRev="1" fill="hold"/>
                                            <p:tgtEl>
                                              <p:spTgt spid="2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iterate type="lt">
                                        <p:tmPct val="10000"/>
                                      </p:iterate>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1+#ppt_w/2"/>
                                              </p:val>
                                            </p:tav>
                                            <p:tav tm="100000">
                                              <p:val>
                                                <p:strVal val="#ppt_x"/>
                                              </p:val>
                                            </p:tav>
                                          </p:tavLst>
                                        </p:anim>
                                        <p:anim calcmode="lin" valueType="num">
                                          <p:cBhvr additive="base">
                                            <p:cTn id="83" dur="500" fill="hold"/>
                                            <p:tgtEl>
                                              <p:spTgt spid="22"/>
                                            </p:tgtEl>
                                            <p:attrNameLst>
                                              <p:attrName>ppt_y</p:attrName>
                                            </p:attrNameLst>
                                          </p:cBhvr>
                                          <p:tavLst>
                                            <p:tav tm="0">
                                              <p:val>
                                                <p:strVal val="#ppt_y"/>
                                              </p:val>
                                            </p:tav>
                                            <p:tav tm="100000">
                                              <p:val>
                                                <p:strVal val="#ppt_y"/>
                                              </p:val>
                                            </p:tav>
                                          </p:tavLst>
                                        </p:anim>
                                      </p:childTnLst>
                                    </p:cTn>
                                  </p:par>
                                  <p:par>
                                    <p:cTn id="84" presetID="26" presetClass="emph" presetSubtype="0" fill="hold" grpId="1" nodeType="withEffect">
                                      <p:stCondLst>
                                        <p:cond delay="2100"/>
                                      </p:stCondLst>
                                      <p:iterate type="lt">
                                        <p:tmPct val="10000"/>
                                      </p:iterate>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iterate type="lt">
                                        <p:tmPct val="10000"/>
                                      </p:iterate>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1+#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6" presetClass="emph" presetSubtype="0" fill="hold" grpId="1" nodeType="withEffect">
                                      <p:stCondLst>
                                        <p:cond delay="2100"/>
                                      </p:stCondLst>
                                      <p:iterate type="lt">
                                        <p:tmPct val="10000"/>
                                      </p:iterate>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2.5E-6 -4.44444E-6 L 0.33594 -0.01458 " pathEditMode="relative" rAng="0" ptsTypes="AA">
                                          <p:cBhvr>
                                            <p:cTn id="99" dur="2000" fill="hold"/>
                                            <p:tgtEl>
                                              <p:spTgt spid="3"/>
                                            </p:tgtEl>
                                            <p:attrNameLst>
                                              <p:attrName>ppt_x</p:attrName>
                                              <p:attrName>ppt_y</p:attrName>
                                            </p:attrNameLst>
                                          </p:cBhvr>
                                          <p:rCtr x="16797" y="-741"/>
                                        </p:animMotion>
                                      </p:childTnLst>
                                    </p:cTn>
                                  </p:par>
                                  <p:par>
                                    <p:cTn id="100" presetID="1" presetClass="exit" presetSubtype="0" fill="hold" nodeType="withEffect">
                                      <p:stCondLst>
                                        <p:cond delay="0"/>
                                      </p:stCondLst>
                                      <p:childTnLst>
                                        <p:set>
                                          <p:cBhvr>
                                            <p:cTn id="101" dur="1" fill="hold">
                                              <p:stCondLst>
                                                <p:cond delay="0"/>
                                              </p:stCondLst>
                                            </p:cTn>
                                            <p:tgtEl>
                                              <p:spTgt spid="7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294"/>
                                            </p:tgtEl>
                                            <p:attrNameLst>
                                              <p:attrName>style.visibility</p:attrName>
                                            </p:attrNameLst>
                                          </p:cBhvr>
                                          <p:to>
                                            <p:strVal val="visible"/>
                                          </p:to>
                                        </p:set>
                                        <p:animEffect transition="in" filter="fade">
                                          <p:cBhvr>
                                            <p:cTn id="111" dur="500"/>
                                            <p:tgtEl>
                                              <p:spTgt spid="1229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80" grpId="0" animBg="1"/>
          <p:bldP spid="80" grpId="1" animBg="1"/>
          <p:bldP spid="81" grpId="0" animBg="1"/>
          <p:bldP spid="82" grpId="0" animBg="1"/>
          <p:bldP spid="82" grpId="1" animBg="1"/>
          <p:bldP spid="83" grpId="0" animBg="1"/>
          <p:bldP spid="83" grpId="1" animBg="1"/>
          <p:bldP spid="20" grpId="0"/>
          <p:bldP spid="20" grpId="1"/>
          <p:bldP spid="21" grpId="0"/>
          <p:bldP spid="21" grpId="1"/>
          <p:bldP spid="22" grpId="0"/>
          <p:bldP spid="22" grpId="1"/>
          <p:bldP spid="23" grpId="0"/>
          <p:bldP spid="23" grpId="1"/>
          <p:bldP spid="4" grpId="0" animBg="1"/>
          <p:bldP spid="5" grpId="0"/>
          <p:bldP spid="3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D43B8E4-9213-4004-9EB6-56E270D858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590" y="-268608"/>
            <a:ext cx="9148887" cy="6858000"/>
          </a:xfrm>
          <a:prstGeom prst="rect">
            <a:avLst/>
          </a:prstGeom>
        </p:spPr>
      </p:pic>
      <p:pic>
        <p:nvPicPr>
          <p:cNvPr id="10" name="PA_图片 4">
            <a:extLst>
              <a:ext uri="{FF2B5EF4-FFF2-40B4-BE49-F238E27FC236}">
                <a16:creationId xmlns:a16="http://schemas.microsoft.com/office/drawing/2014/main" id="{4ED50F1A-29AA-447B-85F8-A57C54C376D4}"/>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7891624" y="4491503"/>
            <a:ext cx="3999197" cy="2366497"/>
          </a:xfrm>
          <a:prstGeom prst="rect">
            <a:avLst/>
          </a:prstGeom>
        </p:spPr>
      </p:pic>
      <p:sp>
        <p:nvSpPr>
          <p:cNvPr id="12" name="文本框 11">
            <a:extLst>
              <a:ext uri="{FF2B5EF4-FFF2-40B4-BE49-F238E27FC236}">
                <a16:creationId xmlns:a16="http://schemas.microsoft.com/office/drawing/2014/main" id="{AB9E0747-49F5-4E1C-8E81-4933B355319C}"/>
              </a:ext>
            </a:extLst>
          </p:cNvPr>
          <p:cNvSpPr txBox="1"/>
          <p:nvPr/>
        </p:nvSpPr>
        <p:spPr>
          <a:xfrm>
            <a:off x="1890936" y="3171635"/>
            <a:ext cx="7492907" cy="156966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800" spc="0" dirty="0">
                <a:solidFill>
                  <a:schemeClr val="accent2"/>
                </a:solidFill>
                <a:latin typeface="Pattaya" panose="00000500000000000000" pitchFamily="2" charset="-34"/>
                <a:ea typeface="+mn-ea"/>
                <a:cs typeface="Pattaya" panose="00000500000000000000" pitchFamily="2" charset="-34"/>
                <a:sym typeface="+mn-lt"/>
              </a:rPr>
              <a:t>Theo bài thơ, cửa sông là </a:t>
            </a:r>
          </a:p>
          <a:p>
            <a:r>
              <a:rPr lang="vi-VN" altLang="zh-CN" sz="4800" spc="0" dirty="0">
                <a:solidFill>
                  <a:schemeClr val="accent2"/>
                </a:solidFill>
                <a:latin typeface="Pattaya" panose="00000500000000000000" pitchFamily="2" charset="-34"/>
                <a:ea typeface="+mn-ea"/>
                <a:cs typeface="Pattaya" panose="00000500000000000000" pitchFamily="2" charset="-34"/>
                <a:sym typeface="+mn-lt"/>
              </a:rPr>
              <a:t>địa điểm đặc biệt như thế nào?</a:t>
            </a:r>
            <a:endParaRPr lang="zh-CN" altLang="en-US" sz="4800" spc="0" dirty="0">
              <a:solidFill>
                <a:schemeClr val="accent2"/>
              </a:solidFill>
              <a:latin typeface="Pattaya" panose="00000500000000000000" pitchFamily="2" charset="-34"/>
              <a:ea typeface="+mn-ea"/>
              <a:cs typeface="Pattaya" panose="00000500000000000000" pitchFamily="2" charset="-34"/>
              <a:sym typeface="+mn-lt"/>
            </a:endParaRPr>
          </a:p>
        </p:txBody>
      </p:sp>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5138" y="1588771"/>
            <a:ext cx="1727788" cy="1727788"/>
          </a:xfrm>
          <a:prstGeom prst="rect">
            <a:avLst/>
          </a:prstGeom>
        </p:spPr>
      </p:pic>
      <p:pic>
        <p:nvPicPr>
          <p:cNvPr id="18" name="图片 17">
            <a:extLst>
              <a:ext uri="{FF2B5EF4-FFF2-40B4-BE49-F238E27FC236}">
                <a16:creationId xmlns:a16="http://schemas.microsoft.com/office/drawing/2014/main" id="{6CB3E9DC-D784-4CC8-B413-F01F9A83F0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20" name="图片 19">
            <a:extLst>
              <a:ext uri="{FF2B5EF4-FFF2-40B4-BE49-F238E27FC236}">
                <a16:creationId xmlns:a16="http://schemas.microsoft.com/office/drawing/2014/main" id="{4F3546B2-3812-4141-8725-60B1719F28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Tree>
    <p:extLst>
      <p:ext uri="{BB962C8B-B14F-4D97-AF65-F5344CB8AC3E}">
        <p14:creationId xmlns:p14="http://schemas.microsoft.com/office/powerpoint/2010/main" val="304386583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14:presetBounceEnd="83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83000">
                                          <p:cBhvr additive="base">
                                            <p:cTn id="29" dur="1250" fill="hold"/>
                                            <p:tgtEl>
                                              <p:spTgt spid="10"/>
                                            </p:tgtEl>
                                            <p:attrNameLst>
                                              <p:attrName>ppt_x</p:attrName>
                                            </p:attrNameLst>
                                          </p:cBhvr>
                                          <p:tavLst>
                                            <p:tav tm="0">
                                              <p:val>
                                                <p:strVal val="1+#ppt_w/2"/>
                                              </p:val>
                                            </p:tav>
                                            <p:tav tm="100000">
                                              <p:val>
                                                <p:strVal val="#ppt_x"/>
                                              </p:val>
                                            </p:tav>
                                          </p:tavLst>
                                        </p:anim>
                                        <p:anim calcmode="lin" valueType="num" p14:bounceEnd="83000">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250" fill="hold"/>
                                            <p:tgtEl>
                                              <p:spTgt spid="10"/>
                                            </p:tgtEl>
                                            <p:attrNameLst>
                                              <p:attrName>ppt_x</p:attrName>
                                            </p:attrNameLst>
                                          </p:cBhvr>
                                          <p:tavLst>
                                            <p:tav tm="0">
                                              <p:val>
                                                <p:strVal val="1+#ppt_w/2"/>
                                              </p:val>
                                            </p:tav>
                                            <p:tav tm="100000">
                                              <p:val>
                                                <p:strVal val="#ppt_x"/>
                                              </p:val>
                                            </p:tav>
                                          </p:tavLst>
                                        </p:anim>
                                        <p:anim calcmode="lin" valueType="num">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6FCE9A7F-A3A9-415A-9D17-102F6CC4509B}"/>
              </a:ext>
            </a:extLst>
          </p:cNvPr>
          <p:cNvSpPr txBox="1"/>
          <p:nvPr/>
        </p:nvSpPr>
        <p:spPr>
          <a:xfrm>
            <a:off x="2064054" y="101125"/>
            <a:ext cx="8642109" cy="584775"/>
          </a:xfrm>
          <a:prstGeom prst="rect">
            <a:avLst/>
          </a:prstGeom>
          <a:noFill/>
        </p:spPr>
        <p:txBody>
          <a:bodyPr vert="horz" wrap="none" rtlCol="0">
            <a:spAutoFit/>
          </a:bodyPr>
          <a:lstStyle/>
          <a:p>
            <a:r>
              <a:rPr lang="vi-VN" altLang="zh-CN" sz="3200" b="1" dirty="0">
                <a:solidFill>
                  <a:schemeClr val="bg1"/>
                </a:solidFill>
                <a:latin typeface="Pattaya" panose="00000500000000000000" pitchFamily="2" charset="-34"/>
                <a:cs typeface="Pattaya" panose="00000500000000000000" pitchFamily="2" charset="-34"/>
                <a:sym typeface="+mn-lt"/>
              </a:rPr>
              <a:t>Tìm ý phù hợp với ý thơ mà tác giả miêu tả trong bài.</a:t>
            </a:r>
            <a:endParaRPr lang="zh-CN" altLang="en-US" sz="3200" b="1" dirty="0">
              <a:solidFill>
                <a:schemeClr val="bg1"/>
              </a:solidFill>
              <a:latin typeface="Pattaya" panose="00000500000000000000" pitchFamily="2" charset="-34"/>
              <a:cs typeface="Pattaya" panose="00000500000000000000" pitchFamily="2" charset="-34"/>
              <a:sym typeface="+mn-lt"/>
            </a:endParaRPr>
          </a:p>
        </p:txBody>
      </p:sp>
      <p:pic>
        <p:nvPicPr>
          <p:cNvPr id="29" name="图片 28">
            <a:extLst>
              <a:ext uri="{FF2B5EF4-FFF2-40B4-BE49-F238E27FC236}">
                <a16:creationId xmlns:a16="http://schemas.microsoft.com/office/drawing/2014/main" id="{45BE7336-9243-413D-BD36-3E84FA570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1887" y="592455"/>
            <a:ext cx="1609724" cy="1320799"/>
          </a:xfrm>
          <a:prstGeom prst="rect">
            <a:avLst/>
          </a:prstGeom>
        </p:spPr>
      </p:pic>
      <p:sp>
        <p:nvSpPr>
          <p:cNvPr id="82" name="Freeform 30">
            <a:extLst>
              <a:ext uri="{FF2B5EF4-FFF2-40B4-BE49-F238E27FC236}">
                <a16:creationId xmlns:a16="http://schemas.microsoft.com/office/drawing/2014/main" id="{01748A3B-7D3B-47D3-A52D-76B268C7E2C7}"/>
              </a:ext>
            </a:extLst>
          </p:cNvPr>
          <p:cNvSpPr>
            <a:spLocks noEditPoints="1"/>
          </p:cNvSpPr>
          <p:nvPr/>
        </p:nvSpPr>
        <p:spPr bwMode="auto">
          <a:xfrm>
            <a:off x="326988" y="825610"/>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83" name="Freeform 30">
            <a:extLst>
              <a:ext uri="{FF2B5EF4-FFF2-40B4-BE49-F238E27FC236}">
                <a16:creationId xmlns:a16="http://schemas.microsoft.com/office/drawing/2014/main" id="{BA2952BB-6754-400A-9E71-89718AFA2744}"/>
              </a:ext>
            </a:extLst>
          </p:cNvPr>
          <p:cNvSpPr>
            <a:spLocks noEditPoints="1"/>
          </p:cNvSpPr>
          <p:nvPr/>
        </p:nvSpPr>
        <p:spPr bwMode="auto">
          <a:xfrm>
            <a:off x="374101" y="237337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2" name="Rectangle: Rounded Corners 1">
            <a:extLst>
              <a:ext uri="{FF2B5EF4-FFF2-40B4-BE49-F238E27FC236}">
                <a16:creationId xmlns:a16="http://schemas.microsoft.com/office/drawing/2014/main" id="{C9444E87-A5D9-41C8-97E3-BA5E25987BFC}"/>
              </a:ext>
            </a:extLst>
          </p:cNvPr>
          <p:cNvSpPr/>
          <p:nvPr/>
        </p:nvSpPr>
        <p:spPr>
          <a:xfrm>
            <a:off x="709592" y="758493"/>
            <a:ext cx="3684855" cy="14465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4" name="Freeform 30">
            <a:extLst>
              <a:ext uri="{FF2B5EF4-FFF2-40B4-BE49-F238E27FC236}">
                <a16:creationId xmlns:a16="http://schemas.microsoft.com/office/drawing/2014/main" id="{2D889284-8EAF-4C61-99B7-3A2E8484B08E}"/>
              </a:ext>
            </a:extLst>
          </p:cNvPr>
          <p:cNvSpPr>
            <a:spLocks noEditPoints="1"/>
          </p:cNvSpPr>
          <p:nvPr/>
        </p:nvSpPr>
        <p:spPr bwMode="auto">
          <a:xfrm>
            <a:off x="438595" y="3813505"/>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42" name="Rectangle: Rounded Corners 41">
            <a:extLst>
              <a:ext uri="{FF2B5EF4-FFF2-40B4-BE49-F238E27FC236}">
                <a16:creationId xmlns:a16="http://schemas.microsoft.com/office/drawing/2014/main" id="{61137FAC-AEE4-42BD-8C91-65DBD0B523CE}"/>
              </a:ext>
            </a:extLst>
          </p:cNvPr>
          <p:cNvSpPr/>
          <p:nvPr/>
        </p:nvSpPr>
        <p:spPr>
          <a:xfrm>
            <a:off x="689652" y="2321985"/>
            <a:ext cx="3684855" cy="14465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矩形 84">
            <a:extLst>
              <a:ext uri="{FF2B5EF4-FFF2-40B4-BE49-F238E27FC236}">
                <a16:creationId xmlns:a16="http://schemas.microsoft.com/office/drawing/2014/main" id="{262096EA-D8A1-469E-9072-1A523DF9460E}"/>
              </a:ext>
            </a:extLst>
          </p:cNvPr>
          <p:cNvSpPr/>
          <p:nvPr/>
        </p:nvSpPr>
        <p:spPr>
          <a:xfrm>
            <a:off x="709592" y="758493"/>
            <a:ext cx="3684855" cy="1446550"/>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những dòng sông cần mẫn</a:t>
            </a:r>
          </a:p>
          <a:p>
            <a:r>
              <a:rPr lang="vi-VN" sz="2200" dirty="0">
                <a:solidFill>
                  <a:srgbClr val="000000"/>
                </a:solidFill>
                <a:latin typeface="Calibri" panose="020F0502020204030204" pitchFamily="34" charset="0"/>
                <a:cs typeface="Calibri" panose="020F0502020204030204" pitchFamily="34" charset="0"/>
              </a:rPr>
              <a:t>Gửi lại phù sa bãi bồi</a:t>
            </a:r>
          </a:p>
          <a:p>
            <a:r>
              <a:rPr lang="vi-VN" sz="2200" dirty="0">
                <a:solidFill>
                  <a:srgbClr val="000000"/>
                </a:solidFill>
                <a:latin typeface="Calibri" panose="020F0502020204030204" pitchFamily="34" charset="0"/>
                <a:cs typeface="Calibri" panose="020F0502020204030204" pitchFamily="34" charset="0"/>
              </a:rPr>
              <a:t>Để nước ngọt ùa ra biển</a:t>
            </a:r>
          </a:p>
          <a:p>
            <a:r>
              <a:rPr lang="vi-VN" sz="2200" dirty="0">
                <a:solidFill>
                  <a:srgbClr val="000000"/>
                </a:solidFill>
                <a:latin typeface="Calibri" panose="020F0502020204030204" pitchFamily="34" charset="0"/>
                <a:cs typeface="Calibri" panose="020F0502020204030204" pitchFamily="34" charset="0"/>
              </a:rPr>
              <a:t>Sau cuộc hành trình xa xôi.</a:t>
            </a:r>
          </a:p>
        </p:txBody>
      </p:sp>
      <p:sp>
        <p:nvSpPr>
          <p:cNvPr id="87" name="矩形 86">
            <a:extLst>
              <a:ext uri="{FF2B5EF4-FFF2-40B4-BE49-F238E27FC236}">
                <a16:creationId xmlns:a16="http://schemas.microsoft.com/office/drawing/2014/main" id="{46D63B83-6035-4085-8C06-08963AA3825C}"/>
              </a:ext>
            </a:extLst>
          </p:cNvPr>
          <p:cNvSpPr/>
          <p:nvPr/>
        </p:nvSpPr>
        <p:spPr>
          <a:xfrm>
            <a:off x="689652" y="2327676"/>
            <a:ext cx="3642344"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biển tìm về với đất</a:t>
            </a:r>
          </a:p>
          <a:p>
            <a:r>
              <a:rPr lang="vi-VN" sz="2200" dirty="0">
                <a:solidFill>
                  <a:srgbClr val="000000"/>
                </a:solidFill>
                <a:latin typeface="Calibri" panose="020F0502020204030204" pitchFamily="34" charset="0"/>
                <a:cs typeface="Calibri" panose="020F0502020204030204" pitchFamily="34" charset="0"/>
              </a:rPr>
              <a:t>Bằng con sóng nhớ bạc đầu</a:t>
            </a:r>
          </a:p>
          <a:p>
            <a:r>
              <a:rPr lang="vi-VN" sz="2200" dirty="0">
                <a:solidFill>
                  <a:srgbClr val="000000"/>
                </a:solidFill>
                <a:latin typeface="Calibri" panose="020F0502020204030204" pitchFamily="34" charset="0"/>
                <a:cs typeface="Calibri" panose="020F0502020204030204" pitchFamily="34" charset="0"/>
              </a:rPr>
              <a:t>Chất muối hòa trong vị ngọt</a:t>
            </a:r>
          </a:p>
          <a:p>
            <a:r>
              <a:rPr lang="vi-VN" sz="2200" dirty="0">
                <a:solidFill>
                  <a:srgbClr val="000000"/>
                </a:solidFill>
                <a:latin typeface="Calibri" panose="020F0502020204030204" pitchFamily="34" charset="0"/>
                <a:cs typeface="Calibri" panose="020F0502020204030204" pitchFamily="34" charset="0"/>
              </a:rPr>
              <a:t>Thành vùng nước lợ nông sâu.</a:t>
            </a:r>
          </a:p>
          <a:p>
            <a:r>
              <a:rPr lang="vi-VN" sz="2200" dirty="0">
                <a:solidFill>
                  <a:srgbClr val="000000"/>
                </a:solidFill>
                <a:latin typeface="Calibri" panose="020F0502020204030204" pitchFamily="34" charset="0"/>
                <a:cs typeface="Calibri" panose="020F0502020204030204" pitchFamily="34" charset="0"/>
              </a:rPr>
              <a:t> </a:t>
            </a:r>
          </a:p>
        </p:txBody>
      </p:sp>
      <p:sp>
        <p:nvSpPr>
          <p:cNvPr id="43" name="Rectangle: Rounded Corners 42">
            <a:extLst>
              <a:ext uri="{FF2B5EF4-FFF2-40B4-BE49-F238E27FC236}">
                <a16:creationId xmlns:a16="http://schemas.microsoft.com/office/drawing/2014/main" id="{26F9094F-8B12-438E-A031-2D09432D7FDF}"/>
              </a:ext>
            </a:extLst>
          </p:cNvPr>
          <p:cNvSpPr/>
          <p:nvPr/>
        </p:nvSpPr>
        <p:spPr>
          <a:xfrm>
            <a:off x="738769" y="3855497"/>
            <a:ext cx="3684855" cy="144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矩形 88">
            <a:extLst>
              <a:ext uri="{FF2B5EF4-FFF2-40B4-BE49-F238E27FC236}">
                <a16:creationId xmlns:a16="http://schemas.microsoft.com/office/drawing/2014/main" id="{6198977C-23C4-456D-AB34-5BDF22CF94E5}"/>
              </a:ext>
            </a:extLst>
          </p:cNvPr>
          <p:cNvSpPr/>
          <p:nvPr/>
        </p:nvSpPr>
        <p:spPr>
          <a:xfrm>
            <a:off x="709592" y="3813505"/>
            <a:ext cx="3439147"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cá đối vào đẻ trứng</a:t>
            </a:r>
          </a:p>
          <a:p>
            <a:r>
              <a:rPr lang="vi-VN" sz="2200" dirty="0">
                <a:solidFill>
                  <a:srgbClr val="000000"/>
                </a:solidFill>
                <a:latin typeface="Calibri" panose="020F0502020204030204" pitchFamily="34" charset="0"/>
                <a:cs typeface="Calibri" panose="020F0502020204030204" pitchFamily="34" charset="0"/>
              </a:rPr>
              <a:t>Nơi tôm rảo đến búng càng</a:t>
            </a:r>
          </a:p>
          <a:p>
            <a:r>
              <a:rPr lang="vi-VN" sz="2200" dirty="0">
                <a:solidFill>
                  <a:srgbClr val="000000"/>
                </a:solidFill>
                <a:latin typeface="Calibri" panose="020F0502020204030204" pitchFamily="34" charset="0"/>
                <a:cs typeface="Calibri" panose="020F0502020204030204" pitchFamily="34" charset="0"/>
              </a:rPr>
              <a:t>Cần câu uốn cong lưỡi sóng</a:t>
            </a:r>
          </a:p>
          <a:p>
            <a:r>
              <a:rPr lang="vi-VN" sz="2200" dirty="0">
                <a:solidFill>
                  <a:srgbClr val="000000"/>
                </a:solidFill>
                <a:latin typeface="Calibri" panose="020F0502020204030204" pitchFamily="34" charset="0"/>
                <a:cs typeface="Calibri" panose="020F0502020204030204" pitchFamily="34" charset="0"/>
              </a:rPr>
              <a:t>Thuyền ai lấp lóa đêm trăng.</a:t>
            </a:r>
          </a:p>
          <a:p>
            <a:r>
              <a:rPr lang="vi-VN" sz="2200" dirty="0">
                <a:solidFill>
                  <a:srgbClr val="000000"/>
                </a:solidFill>
                <a:latin typeface="Calibri" panose="020F0502020204030204" pitchFamily="34" charset="0"/>
                <a:cs typeface="Calibri" panose="020F0502020204030204" pitchFamily="34" charset="0"/>
              </a:rPr>
              <a:t> </a:t>
            </a:r>
          </a:p>
        </p:txBody>
      </p:sp>
      <p:sp>
        <p:nvSpPr>
          <p:cNvPr id="44" name="Rectangle: Rounded Corners 43">
            <a:extLst>
              <a:ext uri="{FF2B5EF4-FFF2-40B4-BE49-F238E27FC236}">
                <a16:creationId xmlns:a16="http://schemas.microsoft.com/office/drawing/2014/main" id="{28A1413C-EBD7-416B-802C-EAE18B33D1FC}"/>
              </a:ext>
            </a:extLst>
          </p:cNvPr>
          <p:cNvSpPr/>
          <p:nvPr/>
        </p:nvSpPr>
        <p:spPr>
          <a:xfrm>
            <a:off x="689652" y="5372212"/>
            <a:ext cx="3684855" cy="14465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Freeform 30">
            <a:extLst>
              <a:ext uri="{FF2B5EF4-FFF2-40B4-BE49-F238E27FC236}">
                <a16:creationId xmlns:a16="http://schemas.microsoft.com/office/drawing/2014/main" id="{9C1B477C-ABF7-422D-B289-0645F98F7952}"/>
              </a:ext>
            </a:extLst>
          </p:cNvPr>
          <p:cNvSpPr>
            <a:spLocks noEditPoints="1"/>
          </p:cNvSpPr>
          <p:nvPr/>
        </p:nvSpPr>
        <p:spPr bwMode="auto">
          <a:xfrm>
            <a:off x="438594" y="538571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35" name="矩形 88">
            <a:extLst>
              <a:ext uri="{FF2B5EF4-FFF2-40B4-BE49-F238E27FC236}">
                <a16:creationId xmlns:a16="http://schemas.microsoft.com/office/drawing/2014/main" id="{DB95D35F-A913-4681-A03E-EFDDC3D34F0E}"/>
              </a:ext>
            </a:extLst>
          </p:cNvPr>
          <p:cNvSpPr/>
          <p:nvPr/>
        </p:nvSpPr>
        <p:spPr>
          <a:xfrm>
            <a:off x="709592" y="5318045"/>
            <a:ext cx="3770776"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con tàu chào mặt đất</a:t>
            </a:r>
          </a:p>
          <a:p>
            <a:r>
              <a:rPr lang="vi-VN" sz="2200" dirty="0">
                <a:solidFill>
                  <a:srgbClr val="000000"/>
                </a:solidFill>
                <a:latin typeface="Calibri" panose="020F0502020204030204" pitchFamily="34" charset="0"/>
                <a:cs typeface="Calibri" panose="020F0502020204030204" pitchFamily="34" charset="0"/>
              </a:rPr>
              <a:t>Còi ngân lên khúc giã từ</a:t>
            </a:r>
          </a:p>
          <a:p>
            <a:r>
              <a:rPr lang="vi-VN" sz="2200" dirty="0">
                <a:solidFill>
                  <a:srgbClr val="000000"/>
                </a:solidFill>
                <a:latin typeface="Calibri" panose="020F0502020204030204" pitchFamily="34" charset="0"/>
                <a:cs typeface="Calibri" panose="020F0502020204030204" pitchFamily="34" charset="0"/>
              </a:rPr>
              <a:t>Cửa sông tiễn người ra biển</a:t>
            </a:r>
          </a:p>
          <a:p>
            <a:r>
              <a:rPr lang="vi-VN" sz="2200" dirty="0">
                <a:solidFill>
                  <a:srgbClr val="000000"/>
                </a:solidFill>
                <a:latin typeface="Calibri" panose="020F0502020204030204" pitchFamily="34" charset="0"/>
                <a:cs typeface="Calibri" panose="020F0502020204030204" pitchFamily="34" charset="0"/>
              </a:rPr>
              <a:t>Mây trắng lành như phong thư.</a:t>
            </a:r>
          </a:p>
          <a:p>
            <a:r>
              <a:rPr lang="vi-VN" sz="2200" dirty="0">
                <a:solidFill>
                  <a:srgbClr val="000000"/>
                </a:solidFill>
                <a:latin typeface="Calibri" panose="020F0502020204030204" pitchFamily="34" charset="0"/>
                <a:cs typeface="Calibri" panose="020F0502020204030204" pitchFamily="34" charset="0"/>
              </a:rPr>
              <a:t> </a:t>
            </a:r>
          </a:p>
        </p:txBody>
      </p:sp>
      <p:grpSp>
        <p:nvGrpSpPr>
          <p:cNvPr id="5" name="Group 4">
            <a:extLst>
              <a:ext uri="{FF2B5EF4-FFF2-40B4-BE49-F238E27FC236}">
                <a16:creationId xmlns:a16="http://schemas.microsoft.com/office/drawing/2014/main" id="{2A7EA1D3-95E7-4790-BAD5-1EF8FF9361A4}"/>
              </a:ext>
            </a:extLst>
          </p:cNvPr>
          <p:cNvGrpSpPr/>
          <p:nvPr/>
        </p:nvGrpSpPr>
        <p:grpSpPr>
          <a:xfrm>
            <a:off x="5780505" y="1689984"/>
            <a:ext cx="6365823" cy="1123784"/>
            <a:chOff x="5780505" y="1689984"/>
            <a:chExt cx="6365823" cy="1123784"/>
          </a:xfrm>
        </p:grpSpPr>
        <p:sp>
          <p:nvSpPr>
            <p:cNvPr id="3" name="Rectangle: Diagonal Corners Rounded 2">
              <a:extLst>
                <a:ext uri="{FF2B5EF4-FFF2-40B4-BE49-F238E27FC236}">
                  <a16:creationId xmlns:a16="http://schemas.microsoft.com/office/drawing/2014/main" id="{06110691-70CA-4B24-BA73-11B377C31970}"/>
                </a:ext>
              </a:extLst>
            </p:cNvPr>
            <p:cNvSpPr/>
            <p:nvPr/>
          </p:nvSpPr>
          <p:spPr>
            <a:xfrm>
              <a:off x="5860453" y="1905036"/>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cá tôm hội tụ;</a:t>
              </a:r>
            </a:p>
            <a:p>
              <a:pPr algn="ctr"/>
              <a:r>
                <a:rPr lang="vi-VN" sz="2400" b="1" dirty="0">
                  <a:latin typeface="Calibri" panose="020F0502020204030204" pitchFamily="34" charset="0"/>
                  <a:cs typeface="Calibri" panose="020F0502020204030204" pitchFamily="34" charset="0"/>
                </a:rPr>
                <a:t>nơi những chiếc thuyền câu lấp lóa đêm trăng.</a:t>
              </a:r>
              <a:endParaRPr lang="en-US" sz="24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B2182556-941C-4E8B-8561-69E03B6B7AA9}"/>
                </a:ext>
              </a:extLst>
            </p:cNvPr>
            <p:cNvSpPr/>
            <p:nvPr/>
          </p:nvSpPr>
          <p:spPr>
            <a:xfrm>
              <a:off x="5780505" y="1689984"/>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A</a:t>
              </a:r>
              <a:endParaRPr lang="en-US" sz="2800" b="1" dirty="0">
                <a:solidFill>
                  <a:schemeClr val="accent4"/>
                </a:solidFill>
              </a:endParaRPr>
            </a:p>
          </p:txBody>
        </p:sp>
      </p:grpSp>
      <p:grpSp>
        <p:nvGrpSpPr>
          <p:cNvPr id="6" name="Group 5">
            <a:extLst>
              <a:ext uri="{FF2B5EF4-FFF2-40B4-BE49-F238E27FC236}">
                <a16:creationId xmlns:a16="http://schemas.microsoft.com/office/drawing/2014/main" id="{C1E85F50-0B75-44DB-9046-BAE28CD6C0CF}"/>
              </a:ext>
            </a:extLst>
          </p:cNvPr>
          <p:cNvGrpSpPr/>
          <p:nvPr/>
        </p:nvGrpSpPr>
        <p:grpSpPr>
          <a:xfrm>
            <a:off x="5780505" y="2925433"/>
            <a:ext cx="6301093" cy="1046565"/>
            <a:chOff x="5780505" y="2925433"/>
            <a:chExt cx="6301093" cy="1046565"/>
          </a:xfrm>
        </p:grpSpPr>
        <p:sp>
          <p:nvSpPr>
            <p:cNvPr id="45" name="Rectangle: Diagonal Corners Rounded 44">
              <a:extLst>
                <a:ext uri="{FF2B5EF4-FFF2-40B4-BE49-F238E27FC236}">
                  <a16:creationId xmlns:a16="http://schemas.microsoft.com/office/drawing/2014/main" id="{059D89C2-9330-478C-AC94-5E8824DA3E4C}"/>
                </a:ext>
              </a:extLst>
            </p:cNvPr>
            <p:cNvSpPr/>
            <p:nvPr/>
          </p:nvSpPr>
          <p:spPr>
            <a:xfrm>
              <a:off x="5795723" y="3063266"/>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con tàu kéo còi giã từ đất liền;</a:t>
              </a:r>
            </a:p>
            <a:p>
              <a:pPr algn="ctr"/>
              <a:r>
                <a:rPr lang="vi-VN" sz="2400" b="1" dirty="0">
                  <a:latin typeface="Calibri" panose="020F0502020204030204" pitchFamily="34" charset="0"/>
                  <a:cs typeface="Calibri" panose="020F0502020204030204" pitchFamily="34" charset="0"/>
                </a:rPr>
                <a:t>nơi tiễn người ra khơi.</a:t>
              </a:r>
              <a:endParaRPr lang="en-US" sz="2400" b="1" dirty="0">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F166310A-7A24-4ED6-AF2D-183E39BD028D}"/>
                </a:ext>
              </a:extLst>
            </p:cNvPr>
            <p:cNvSpPr/>
            <p:nvPr/>
          </p:nvSpPr>
          <p:spPr>
            <a:xfrm>
              <a:off x="5780505" y="2925433"/>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B</a:t>
              </a:r>
              <a:endParaRPr lang="en-US" sz="2800" b="1" dirty="0">
                <a:solidFill>
                  <a:schemeClr val="accent4"/>
                </a:solidFill>
              </a:endParaRPr>
            </a:p>
          </p:txBody>
        </p:sp>
      </p:grpSp>
      <p:grpSp>
        <p:nvGrpSpPr>
          <p:cNvPr id="7" name="Group 6">
            <a:extLst>
              <a:ext uri="{FF2B5EF4-FFF2-40B4-BE49-F238E27FC236}">
                <a16:creationId xmlns:a16="http://schemas.microsoft.com/office/drawing/2014/main" id="{FA9D9863-F58F-459E-85DF-1BD825BE8307}"/>
              </a:ext>
            </a:extLst>
          </p:cNvPr>
          <p:cNvGrpSpPr/>
          <p:nvPr/>
        </p:nvGrpSpPr>
        <p:grpSpPr>
          <a:xfrm>
            <a:off x="5774048" y="3991312"/>
            <a:ext cx="6307550" cy="1181308"/>
            <a:chOff x="5774048" y="3991312"/>
            <a:chExt cx="6307550" cy="1181308"/>
          </a:xfrm>
        </p:grpSpPr>
        <p:sp>
          <p:nvSpPr>
            <p:cNvPr id="46" name="Rectangle: Diagonal Corners Rounded 45">
              <a:extLst>
                <a:ext uri="{FF2B5EF4-FFF2-40B4-BE49-F238E27FC236}">
                  <a16:creationId xmlns:a16="http://schemas.microsoft.com/office/drawing/2014/main" id="{55E6BE91-DE23-4427-979C-DF4AAEFEA7F8}"/>
                </a:ext>
              </a:extLst>
            </p:cNvPr>
            <p:cNvSpPr/>
            <p:nvPr/>
          </p:nvSpPr>
          <p:spPr>
            <a:xfrm>
              <a:off x="5795723" y="4263888"/>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dòng sông gửi lại phù sa để bồi đắp bãi </a:t>
              </a:r>
              <a:r>
                <a:rPr lang="vi-VN" sz="2400" b="1">
                  <a:latin typeface="Calibri" panose="020F0502020204030204" pitchFamily="34" charset="0"/>
                  <a:cs typeface="Calibri" panose="020F0502020204030204" pitchFamily="34" charset="0"/>
                </a:rPr>
                <a:t>bờ; nơi nước ngọt chảy ra biển rộng.</a:t>
              </a:r>
              <a:endParaRPr lang="en-US" sz="2400" b="1" dirty="0">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2A828436-4C4C-4579-B5D1-2D23CE724A56}"/>
                </a:ext>
              </a:extLst>
            </p:cNvPr>
            <p:cNvSpPr/>
            <p:nvPr/>
          </p:nvSpPr>
          <p:spPr>
            <a:xfrm>
              <a:off x="5774048" y="3991312"/>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C</a:t>
              </a:r>
              <a:endParaRPr lang="en-US" sz="2800" b="1" dirty="0">
                <a:solidFill>
                  <a:schemeClr val="accent4"/>
                </a:solidFill>
              </a:endParaRPr>
            </a:p>
          </p:txBody>
        </p:sp>
      </p:grpSp>
      <p:grpSp>
        <p:nvGrpSpPr>
          <p:cNvPr id="8" name="Group 7">
            <a:extLst>
              <a:ext uri="{FF2B5EF4-FFF2-40B4-BE49-F238E27FC236}">
                <a16:creationId xmlns:a16="http://schemas.microsoft.com/office/drawing/2014/main" id="{84B5F6FC-9B9C-42C4-BEF6-9C42D77189BF}"/>
              </a:ext>
            </a:extLst>
          </p:cNvPr>
          <p:cNvGrpSpPr/>
          <p:nvPr/>
        </p:nvGrpSpPr>
        <p:grpSpPr>
          <a:xfrm>
            <a:off x="5738978" y="5135879"/>
            <a:ext cx="6342619" cy="1419201"/>
            <a:chOff x="5738978" y="5135879"/>
            <a:chExt cx="6342619" cy="1419201"/>
          </a:xfrm>
        </p:grpSpPr>
        <p:sp>
          <p:nvSpPr>
            <p:cNvPr id="47" name="Rectangle: Diagonal Corners Rounded 46">
              <a:extLst>
                <a:ext uri="{FF2B5EF4-FFF2-40B4-BE49-F238E27FC236}">
                  <a16:creationId xmlns:a16="http://schemas.microsoft.com/office/drawing/2014/main" id="{E1BD73DE-34C1-4EF0-8E3D-AFB8FF0D7439}"/>
                </a:ext>
              </a:extLst>
            </p:cNvPr>
            <p:cNvSpPr/>
            <p:nvPr/>
          </p:nvSpPr>
          <p:spPr>
            <a:xfrm>
              <a:off x="5795722" y="5438812"/>
              <a:ext cx="6285875" cy="1116268"/>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400" b="1" dirty="0">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BB4F761C-E6F4-481C-B1B2-D7028832590F}"/>
                </a:ext>
              </a:extLst>
            </p:cNvPr>
            <p:cNvSpPr/>
            <p:nvPr/>
          </p:nvSpPr>
          <p:spPr>
            <a:xfrm>
              <a:off x="5738978" y="5135879"/>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D</a:t>
              </a:r>
              <a:endParaRPr lang="en-US" sz="2800" b="1" dirty="0">
                <a:solidFill>
                  <a:schemeClr val="accent4"/>
                </a:solidFill>
              </a:endParaRPr>
            </a:p>
          </p:txBody>
        </p:sp>
      </p:grpSp>
      <p:cxnSp>
        <p:nvCxnSpPr>
          <p:cNvPr id="10" name="Straight Connector 9">
            <a:extLst>
              <a:ext uri="{FF2B5EF4-FFF2-40B4-BE49-F238E27FC236}">
                <a16:creationId xmlns:a16="http://schemas.microsoft.com/office/drawing/2014/main" id="{8683F693-A109-4EDF-83BC-1143BF7D6049}"/>
              </a:ext>
            </a:extLst>
          </p:cNvPr>
          <p:cNvCxnSpPr>
            <a:stCxn id="2" idx="3"/>
            <a:endCxn id="46" idx="2"/>
          </p:cNvCxnSpPr>
          <p:nvPr/>
        </p:nvCxnSpPr>
        <p:spPr>
          <a:xfrm>
            <a:off x="4394447" y="1481768"/>
            <a:ext cx="1401276" cy="3236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7C0085-F72A-4744-9895-CCA1DAFFC89A}"/>
              </a:ext>
            </a:extLst>
          </p:cNvPr>
          <p:cNvCxnSpPr>
            <a:cxnSpLocks/>
            <a:stCxn id="42" idx="3"/>
            <a:endCxn id="47" idx="2"/>
          </p:cNvCxnSpPr>
          <p:nvPr/>
        </p:nvCxnSpPr>
        <p:spPr>
          <a:xfrm>
            <a:off x="4374507" y="3045260"/>
            <a:ext cx="1421215" cy="29516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C34681C-FF9A-44B7-9FCA-A482106D333D}"/>
              </a:ext>
            </a:extLst>
          </p:cNvPr>
          <p:cNvCxnSpPr>
            <a:cxnSpLocks/>
            <a:stCxn id="43" idx="3"/>
            <a:endCxn id="3" idx="2"/>
          </p:cNvCxnSpPr>
          <p:nvPr/>
        </p:nvCxnSpPr>
        <p:spPr>
          <a:xfrm flipV="1">
            <a:off x="4423624" y="2359402"/>
            <a:ext cx="1436829" cy="2219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C1BC29-8E25-4822-8AD3-579A61880509}"/>
              </a:ext>
            </a:extLst>
          </p:cNvPr>
          <p:cNvCxnSpPr>
            <a:cxnSpLocks/>
            <a:endCxn id="45" idx="2"/>
          </p:cNvCxnSpPr>
          <p:nvPr/>
        </p:nvCxnSpPr>
        <p:spPr>
          <a:xfrm flipV="1">
            <a:off x="4376670" y="3517632"/>
            <a:ext cx="1419053" cy="26215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51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fltVal val="0"/>
                                          </p:val>
                                        </p:tav>
                                        <p:tav tm="100000">
                                          <p:val>
                                            <p:strVal val="#ppt_w"/>
                                          </p:val>
                                        </p:tav>
                                      </p:tavLst>
                                    </p:anim>
                                    <p:anim calcmode="lin" valueType="num">
                                      <p:cBhvr>
                                        <p:cTn id="14" dur="500" fill="hold"/>
                                        <p:tgtEl>
                                          <p:spTgt spid="82"/>
                                        </p:tgtEl>
                                        <p:attrNameLst>
                                          <p:attrName>ppt_h</p:attrName>
                                        </p:attrNameLst>
                                      </p:cBhvr>
                                      <p:tavLst>
                                        <p:tav tm="0">
                                          <p:val>
                                            <p:fltVal val="0"/>
                                          </p:val>
                                        </p:tav>
                                        <p:tav tm="100000">
                                          <p:val>
                                            <p:strVal val="#ppt_h"/>
                                          </p:val>
                                        </p:tav>
                                      </p:tavLst>
                                    </p:anim>
                                    <p:anim calcmode="lin" valueType="num">
                                      <p:cBhvr>
                                        <p:cTn id="15" dur="500" fill="hold"/>
                                        <p:tgtEl>
                                          <p:spTgt spid="82"/>
                                        </p:tgtEl>
                                        <p:attrNameLst>
                                          <p:attrName>style.rotation</p:attrName>
                                        </p:attrNameLst>
                                      </p:cBhvr>
                                      <p:tavLst>
                                        <p:tav tm="0">
                                          <p:val>
                                            <p:fltVal val="360"/>
                                          </p:val>
                                        </p:tav>
                                        <p:tav tm="100000">
                                          <p:val>
                                            <p:fltVal val="0"/>
                                          </p:val>
                                        </p:tav>
                                      </p:tavLst>
                                    </p:anim>
                                    <p:animEffect transition="in" filter="fade">
                                      <p:cBhvr>
                                        <p:cTn id="16" dur="500"/>
                                        <p:tgtEl>
                                          <p:spTgt spid="82"/>
                                        </p:tgtEl>
                                      </p:cBhvr>
                                    </p:animEffect>
                                  </p:childTnLst>
                                </p:cTn>
                              </p:par>
                            </p:childTnLst>
                          </p:cTn>
                        </p:par>
                        <p:par>
                          <p:cTn id="17" fill="hold">
                            <p:stCondLst>
                              <p:cond delay="1500"/>
                            </p:stCondLst>
                            <p:childTnLst>
                              <p:par>
                                <p:cTn id="18" presetID="49" presetClass="entr" presetSubtype="0" decel="100000" fill="hold" grpId="0" nodeType="afterEffect">
                                  <p:stCondLst>
                                    <p:cond delay="0"/>
                                  </p:stCondLst>
                                  <p:childTnLst>
                                    <p:set>
                                      <p:cBhvr>
                                        <p:cTn id="19" dur="1" fill="hold">
                                          <p:stCondLst>
                                            <p:cond delay="0"/>
                                          </p:stCondLst>
                                        </p:cTn>
                                        <p:tgtEl>
                                          <p:spTgt spid="83"/>
                                        </p:tgtEl>
                                        <p:attrNameLst>
                                          <p:attrName>style.visibility</p:attrName>
                                        </p:attrNameLst>
                                      </p:cBhvr>
                                      <p:to>
                                        <p:strVal val="visible"/>
                                      </p:to>
                                    </p:set>
                                    <p:anim calcmode="lin" valueType="num">
                                      <p:cBhvr>
                                        <p:cTn id="20" dur="500" fill="hold"/>
                                        <p:tgtEl>
                                          <p:spTgt spid="83"/>
                                        </p:tgtEl>
                                        <p:attrNameLst>
                                          <p:attrName>ppt_w</p:attrName>
                                        </p:attrNameLst>
                                      </p:cBhvr>
                                      <p:tavLst>
                                        <p:tav tm="0">
                                          <p:val>
                                            <p:fltVal val="0"/>
                                          </p:val>
                                        </p:tav>
                                        <p:tav tm="100000">
                                          <p:val>
                                            <p:strVal val="#ppt_w"/>
                                          </p:val>
                                        </p:tav>
                                      </p:tavLst>
                                    </p:anim>
                                    <p:anim calcmode="lin" valueType="num">
                                      <p:cBhvr>
                                        <p:cTn id="21" dur="500" fill="hold"/>
                                        <p:tgtEl>
                                          <p:spTgt spid="83"/>
                                        </p:tgtEl>
                                        <p:attrNameLst>
                                          <p:attrName>ppt_h</p:attrName>
                                        </p:attrNameLst>
                                      </p:cBhvr>
                                      <p:tavLst>
                                        <p:tav tm="0">
                                          <p:val>
                                            <p:fltVal val="0"/>
                                          </p:val>
                                        </p:tav>
                                        <p:tav tm="100000">
                                          <p:val>
                                            <p:strVal val="#ppt_h"/>
                                          </p:val>
                                        </p:tav>
                                      </p:tavLst>
                                    </p:anim>
                                    <p:anim calcmode="lin" valueType="num">
                                      <p:cBhvr>
                                        <p:cTn id="22" dur="500" fill="hold"/>
                                        <p:tgtEl>
                                          <p:spTgt spid="83"/>
                                        </p:tgtEl>
                                        <p:attrNameLst>
                                          <p:attrName>style.rotation</p:attrName>
                                        </p:attrNameLst>
                                      </p:cBhvr>
                                      <p:tavLst>
                                        <p:tav tm="0">
                                          <p:val>
                                            <p:fltVal val="360"/>
                                          </p:val>
                                        </p:tav>
                                        <p:tav tm="100000">
                                          <p:val>
                                            <p:fltVal val="0"/>
                                          </p:val>
                                        </p:tav>
                                      </p:tavLst>
                                    </p:anim>
                                    <p:animEffect transition="in" filter="fade">
                                      <p:cBhvr>
                                        <p:cTn id="23" dur="500"/>
                                        <p:tgtEl>
                                          <p:spTgt spid="83"/>
                                        </p:tgtEl>
                                      </p:cBhvr>
                                    </p:animEffect>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p:cTn id="27" dur="500" fill="hold"/>
                                        <p:tgtEl>
                                          <p:spTgt spid="84"/>
                                        </p:tgtEl>
                                        <p:attrNameLst>
                                          <p:attrName>ppt_w</p:attrName>
                                        </p:attrNameLst>
                                      </p:cBhvr>
                                      <p:tavLst>
                                        <p:tav tm="0">
                                          <p:val>
                                            <p:fltVal val="0"/>
                                          </p:val>
                                        </p:tav>
                                        <p:tav tm="100000">
                                          <p:val>
                                            <p:strVal val="#ppt_w"/>
                                          </p:val>
                                        </p:tav>
                                      </p:tavLst>
                                    </p:anim>
                                    <p:anim calcmode="lin" valueType="num">
                                      <p:cBhvr>
                                        <p:cTn id="28" dur="500" fill="hold"/>
                                        <p:tgtEl>
                                          <p:spTgt spid="84"/>
                                        </p:tgtEl>
                                        <p:attrNameLst>
                                          <p:attrName>ppt_h</p:attrName>
                                        </p:attrNameLst>
                                      </p:cBhvr>
                                      <p:tavLst>
                                        <p:tav tm="0">
                                          <p:val>
                                            <p:fltVal val="0"/>
                                          </p:val>
                                        </p:tav>
                                        <p:tav tm="100000">
                                          <p:val>
                                            <p:strVal val="#ppt_h"/>
                                          </p:val>
                                        </p:tav>
                                      </p:tavLst>
                                    </p:anim>
                                    <p:anim calcmode="lin" valueType="num">
                                      <p:cBhvr>
                                        <p:cTn id="29" dur="500" fill="hold"/>
                                        <p:tgtEl>
                                          <p:spTgt spid="84"/>
                                        </p:tgtEl>
                                        <p:attrNameLst>
                                          <p:attrName>style.rotation</p:attrName>
                                        </p:attrNameLst>
                                      </p:cBhvr>
                                      <p:tavLst>
                                        <p:tav tm="0">
                                          <p:val>
                                            <p:fltVal val="360"/>
                                          </p:val>
                                        </p:tav>
                                        <p:tav tm="100000">
                                          <p:val>
                                            <p:fltVal val="0"/>
                                          </p:val>
                                        </p:tav>
                                      </p:tavLst>
                                    </p:anim>
                                    <p:animEffect transition="in" filter="fade">
                                      <p:cBhvr>
                                        <p:cTn id="30" dur="500"/>
                                        <p:tgtEl>
                                          <p:spTgt spid="84"/>
                                        </p:tgtEl>
                                      </p:cBhvr>
                                    </p:animEffect>
                                  </p:childTnLst>
                                </p:cTn>
                              </p:par>
                            </p:childTnLst>
                          </p:cTn>
                        </p:par>
                        <p:par>
                          <p:cTn id="31" fill="hold">
                            <p:stCondLst>
                              <p:cond delay="2500"/>
                            </p:stCondLst>
                            <p:childTnLst>
                              <p:par>
                                <p:cTn id="32" presetID="49" presetClass="entr" presetSubtype="0" decel="10000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 calcmode="lin" valueType="num">
                                      <p:cBhvr>
                                        <p:cTn id="36" dur="500" fill="hold"/>
                                        <p:tgtEl>
                                          <p:spTgt spid="34"/>
                                        </p:tgtEl>
                                        <p:attrNameLst>
                                          <p:attrName>style.rotation</p:attrName>
                                        </p:attrNameLst>
                                      </p:cBhvr>
                                      <p:tavLst>
                                        <p:tav tm="0">
                                          <p:val>
                                            <p:fltVal val="360"/>
                                          </p:val>
                                        </p:tav>
                                        <p:tav tm="100000">
                                          <p:val>
                                            <p:fltVal val="0"/>
                                          </p:val>
                                        </p:tav>
                                      </p:tavLst>
                                    </p:anim>
                                    <p:animEffect transition="in" filter="fade">
                                      <p:cBhvr>
                                        <p:cTn id="37" dur="500"/>
                                        <p:tgtEl>
                                          <p:spTgt spid="3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3000"/>
                            </p:stCondLst>
                            <p:childTnLst>
                              <p:par>
                                <p:cTn id="47" presetID="2" presetClass="entr" presetSubtype="2" fill="hold" grpId="0" nodeType="afterEffect">
                                  <p:stCondLst>
                                    <p:cond delay="0"/>
                                  </p:stCondLst>
                                  <p:iterate type="lt">
                                    <p:tmPct val="10000"/>
                                  </p:iterate>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1+#ppt_w/2"/>
                                          </p:val>
                                        </p:tav>
                                        <p:tav tm="100000">
                                          <p:val>
                                            <p:strVal val="#ppt_x"/>
                                          </p:val>
                                        </p:tav>
                                      </p:tavLst>
                                    </p:anim>
                                    <p:anim calcmode="lin" valueType="num">
                                      <p:cBhvr additive="base">
                                        <p:cTn id="50" dur="500" fill="hold"/>
                                        <p:tgtEl>
                                          <p:spTgt spid="85"/>
                                        </p:tgtEl>
                                        <p:attrNameLst>
                                          <p:attrName>ppt_y</p:attrName>
                                        </p:attrNameLst>
                                      </p:cBhvr>
                                      <p:tavLst>
                                        <p:tav tm="0">
                                          <p:val>
                                            <p:strVal val="#ppt_y"/>
                                          </p:val>
                                        </p:tav>
                                        <p:tav tm="100000">
                                          <p:val>
                                            <p:strVal val="#ppt_y"/>
                                          </p:val>
                                        </p:tav>
                                      </p:tavLst>
                                    </p:anim>
                                  </p:childTnLst>
                                </p:cTn>
                              </p:par>
                            </p:childTnLst>
                          </p:cTn>
                        </p:par>
                        <p:par>
                          <p:cTn id="51" fill="hold">
                            <p:stCondLst>
                              <p:cond delay="7400"/>
                            </p:stCondLst>
                            <p:childTnLst>
                              <p:par>
                                <p:cTn id="52" presetID="2" presetClass="entr" presetSubtype="2" fill="hold" grpId="0" nodeType="afterEffect">
                                  <p:stCondLst>
                                    <p:cond delay="0"/>
                                  </p:stCondLst>
                                  <p:iterate type="lt">
                                    <p:tmPct val="10000"/>
                                  </p:iterate>
                                  <p:childTnLst>
                                    <p:set>
                                      <p:cBhvr>
                                        <p:cTn id="53" dur="1" fill="hold">
                                          <p:stCondLst>
                                            <p:cond delay="0"/>
                                          </p:stCondLst>
                                        </p:cTn>
                                        <p:tgtEl>
                                          <p:spTgt spid="87"/>
                                        </p:tgtEl>
                                        <p:attrNameLst>
                                          <p:attrName>style.visibility</p:attrName>
                                        </p:attrNameLst>
                                      </p:cBhvr>
                                      <p:to>
                                        <p:strVal val="visible"/>
                                      </p:to>
                                    </p:set>
                                    <p:anim calcmode="lin" valueType="num">
                                      <p:cBhvr additive="base">
                                        <p:cTn id="54" dur="500" fill="hold"/>
                                        <p:tgtEl>
                                          <p:spTgt spid="87"/>
                                        </p:tgtEl>
                                        <p:attrNameLst>
                                          <p:attrName>ppt_x</p:attrName>
                                        </p:attrNameLst>
                                      </p:cBhvr>
                                      <p:tavLst>
                                        <p:tav tm="0">
                                          <p:val>
                                            <p:strVal val="1+#ppt_w/2"/>
                                          </p:val>
                                        </p:tav>
                                        <p:tav tm="100000">
                                          <p:val>
                                            <p:strVal val="#ppt_x"/>
                                          </p:val>
                                        </p:tav>
                                      </p:tavLst>
                                    </p:anim>
                                    <p:anim calcmode="lin" valueType="num">
                                      <p:cBhvr additive="base">
                                        <p:cTn id="55" dur="500" fill="hold"/>
                                        <p:tgtEl>
                                          <p:spTgt spid="87"/>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 presetClass="entr" presetSubtype="2" fill="hold" grpId="0" nodeType="afterEffect">
                                  <p:stCondLst>
                                    <p:cond delay="0"/>
                                  </p:stCondLst>
                                  <p:iterate type="lt">
                                    <p:tmPct val="10000"/>
                                  </p:iterate>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1+#ppt_w/2"/>
                                          </p:val>
                                        </p:tav>
                                        <p:tav tm="100000">
                                          <p:val>
                                            <p:strVal val="#ppt_x"/>
                                          </p:val>
                                        </p:tav>
                                      </p:tavLst>
                                    </p:anim>
                                    <p:anim calcmode="lin" valueType="num">
                                      <p:cBhvr additive="base">
                                        <p:cTn id="60" dur="500" fill="hold"/>
                                        <p:tgtEl>
                                          <p:spTgt spid="89"/>
                                        </p:tgtEl>
                                        <p:attrNameLst>
                                          <p:attrName>ppt_y</p:attrName>
                                        </p:attrNameLst>
                                      </p:cBhvr>
                                      <p:tavLst>
                                        <p:tav tm="0">
                                          <p:val>
                                            <p:strVal val="#ppt_y"/>
                                          </p:val>
                                        </p:tav>
                                        <p:tav tm="100000">
                                          <p:val>
                                            <p:strVal val="#ppt_y"/>
                                          </p:val>
                                        </p:tav>
                                      </p:tavLst>
                                    </p:anim>
                                  </p:childTnLst>
                                </p:cTn>
                              </p:par>
                            </p:childTnLst>
                          </p:cTn>
                        </p:par>
                        <p:par>
                          <p:cTn id="61" fill="hold">
                            <p:stCondLst>
                              <p:cond delay="16550"/>
                            </p:stCondLst>
                            <p:childTnLst>
                              <p:par>
                                <p:cTn id="62" presetID="2" presetClass="entr" presetSubtype="2" fill="hold" grpId="0" nodeType="afterEffect">
                                  <p:stCondLst>
                                    <p:cond delay="0"/>
                                  </p:stCondLst>
                                  <p:iterate type="lt">
                                    <p:tmPct val="10000"/>
                                  </p:iterate>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up)">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wipe(up)">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down)">
                                      <p:cBhvr>
                                        <p:cTn id="94" dur="500"/>
                                        <p:tgtEl>
                                          <p:spTgt spid="5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wipe(down)">
                                      <p:cBhvr>
                                        <p:cTn id="9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2" grpId="0" animBg="1"/>
      <p:bldP spid="84" grpId="0" animBg="1"/>
      <p:bldP spid="42" grpId="0" animBg="1"/>
      <p:bldP spid="85" grpId="0"/>
      <p:bldP spid="87" grpId="0"/>
      <p:bldP spid="43" grpId="0" animBg="1"/>
      <p:bldP spid="89" grpId="0"/>
      <p:bldP spid="44" grpId="0" animBg="1"/>
      <p:bldP spid="34"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6FCE9A7F-A3A9-415A-9D17-102F6CC4509B}"/>
              </a:ext>
            </a:extLst>
          </p:cNvPr>
          <p:cNvSpPr txBox="1"/>
          <p:nvPr/>
        </p:nvSpPr>
        <p:spPr>
          <a:xfrm>
            <a:off x="2064054" y="101125"/>
            <a:ext cx="8642109" cy="584775"/>
          </a:xfrm>
          <a:prstGeom prst="rect">
            <a:avLst/>
          </a:prstGeom>
          <a:noFill/>
        </p:spPr>
        <p:txBody>
          <a:bodyPr vert="horz" wrap="none" rtlCol="0">
            <a:spAutoFit/>
          </a:bodyPr>
          <a:lstStyle/>
          <a:p>
            <a:r>
              <a:rPr lang="vi-VN" altLang="zh-CN" sz="3200" b="1" dirty="0">
                <a:solidFill>
                  <a:schemeClr val="bg1"/>
                </a:solidFill>
                <a:latin typeface="Pattaya" panose="00000500000000000000" pitchFamily="2" charset="-34"/>
                <a:cs typeface="Pattaya" panose="00000500000000000000" pitchFamily="2" charset="-34"/>
                <a:sym typeface="+mn-lt"/>
              </a:rPr>
              <a:t>Tìm ý phù hợp với ý thơ mà tác giả miêu tả trong bài.</a:t>
            </a:r>
            <a:endParaRPr lang="zh-CN" altLang="en-US" sz="3200" b="1" dirty="0">
              <a:solidFill>
                <a:schemeClr val="bg1"/>
              </a:solidFill>
              <a:latin typeface="Pattaya" panose="00000500000000000000" pitchFamily="2" charset="-34"/>
              <a:cs typeface="Pattaya" panose="00000500000000000000" pitchFamily="2" charset="-34"/>
              <a:sym typeface="+mn-lt"/>
            </a:endParaRPr>
          </a:p>
        </p:txBody>
      </p:sp>
      <p:pic>
        <p:nvPicPr>
          <p:cNvPr id="29" name="图片 28">
            <a:extLst>
              <a:ext uri="{FF2B5EF4-FFF2-40B4-BE49-F238E27FC236}">
                <a16:creationId xmlns:a16="http://schemas.microsoft.com/office/drawing/2014/main" id="{45BE7336-9243-413D-BD36-3E84FA570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1887" y="592455"/>
            <a:ext cx="1609724" cy="1320799"/>
          </a:xfrm>
          <a:prstGeom prst="rect">
            <a:avLst/>
          </a:prstGeom>
        </p:spPr>
      </p:pic>
      <p:sp>
        <p:nvSpPr>
          <p:cNvPr id="82" name="Freeform 30">
            <a:extLst>
              <a:ext uri="{FF2B5EF4-FFF2-40B4-BE49-F238E27FC236}">
                <a16:creationId xmlns:a16="http://schemas.microsoft.com/office/drawing/2014/main" id="{01748A3B-7D3B-47D3-A52D-76B268C7E2C7}"/>
              </a:ext>
            </a:extLst>
          </p:cNvPr>
          <p:cNvSpPr>
            <a:spLocks noEditPoints="1"/>
          </p:cNvSpPr>
          <p:nvPr/>
        </p:nvSpPr>
        <p:spPr bwMode="auto">
          <a:xfrm>
            <a:off x="326988" y="825610"/>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83" name="Freeform 30">
            <a:extLst>
              <a:ext uri="{FF2B5EF4-FFF2-40B4-BE49-F238E27FC236}">
                <a16:creationId xmlns:a16="http://schemas.microsoft.com/office/drawing/2014/main" id="{BA2952BB-6754-400A-9E71-89718AFA2744}"/>
              </a:ext>
            </a:extLst>
          </p:cNvPr>
          <p:cNvSpPr>
            <a:spLocks noEditPoints="1"/>
          </p:cNvSpPr>
          <p:nvPr/>
        </p:nvSpPr>
        <p:spPr bwMode="auto">
          <a:xfrm>
            <a:off x="374101" y="237337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2" name="Rectangle: Rounded Corners 1">
            <a:extLst>
              <a:ext uri="{FF2B5EF4-FFF2-40B4-BE49-F238E27FC236}">
                <a16:creationId xmlns:a16="http://schemas.microsoft.com/office/drawing/2014/main" id="{C9444E87-A5D9-41C8-97E3-BA5E25987BFC}"/>
              </a:ext>
            </a:extLst>
          </p:cNvPr>
          <p:cNvSpPr/>
          <p:nvPr/>
        </p:nvSpPr>
        <p:spPr>
          <a:xfrm>
            <a:off x="709592" y="758493"/>
            <a:ext cx="3684855" cy="14465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4" name="Freeform 30">
            <a:extLst>
              <a:ext uri="{FF2B5EF4-FFF2-40B4-BE49-F238E27FC236}">
                <a16:creationId xmlns:a16="http://schemas.microsoft.com/office/drawing/2014/main" id="{2D889284-8EAF-4C61-99B7-3A2E8484B08E}"/>
              </a:ext>
            </a:extLst>
          </p:cNvPr>
          <p:cNvSpPr>
            <a:spLocks noEditPoints="1"/>
          </p:cNvSpPr>
          <p:nvPr/>
        </p:nvSpPr>
        <p:spPr bwMode="auto">
          <a:xfrm>
            <a:off x="438595" y="3813505"/>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42" name="Rectangle: Rounded Corners 41">
            <a:extLst>
              <a:ext uri="{FF2B5EF4-FFF2-40B4-BE49-F238E27FC236}">
                <a16:creationId xmlns:a16="http://schemas.microsoft.com/office/drawing/2014/main" id="{61137FAC-AEE4-42BD-8C91-65DBD0B523CE}"/>
              </a:ext>
            </a:extLst>
          </p:cNvPr>
          <p:cNvSpPr/>
          <p:nvPr/>
        </p:nvSpPr>
        <p:spPr>
          <a:xfrm>
            <a:off x="689652" y="2321985"/>
            <a:ext cx="3684855" cy="14465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矩形 84">
            <a:extLst>
              <a:ext uri="{FF2B5EF4-FFF2-40B4-BE49-F238E27FC236}">
                <a16:creationId xmlns:a16="http://schemas.microsoft.com/office/drawing/2014/main" id="{262096EA-D8A1-469E-9072-1A523DF9460E}"/>
              </a:ext>
            </a:extLst>
          </p:cNvPr>
          <p:cNvSpPr/>
          <p:nvPr/>
        </p:nvSpPr>
        <p:spPr>
          <a:xfrm>
            <a:off x="709592" y="758493"/>
            <a:ext cx="3684855" cy="1446550"/>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những dòng sông cần mẫn</a:t>
            </a:r>
          </a:p>
          <a:p>
            <a:r>
              <a:rPr lang="vi-VN" sz="2200" dirty="0">
                <a:solidFill>
                  <a:srgbClr val="000000"/>
                </a:solidFill>
                <a:latin typeface="Calibri" panose="020F0502020204030204" pitchFamily="34" charset="0"/>
                <a:cs typeface="Calibri" panose="020F0502020204030204" pitchFamily="34" charset="0"/>
              </a:rPr>
              <a:t>Gửi lại phù sa bãi bồi</a:t>
            </a:r>
          </a:p>
          <a:p>
            <a:r>
              <a:rPr lang="vi-VN" sz="2200" dirty="0">
                <a:solidFill>
                  <a:srgbClr val="000000"/>
                </a:solidFill>
                <a:latin typeface="Calibri" panose="020F0502020204030204" pitchFamily="34" charset="0"/>
                <a:cs typeface="Calibri" panose="020F0502020204030204" pitchFamily="34" charset="0"/>
              </a:rPr>
              <a:t>Để nước ngọt ùa ra biển</a:t>
            </a:r>
          </a:p>
          <a:p>
            <a:r>
              <a:rPr lang="vi-VN" sz="2200" dirty="0">
                <a:solidFill>
                  <a:srgbClr val="000000"/>
                </a:solidFill>
                <a:latin typeface="Calibri" panose="020F0502020204030204" pitchFamily="34" charset="0"/>
                <a:cs typeface="Calibri" panose="020F0502020204030204" pitchFamily="34" charset="0"/>
              </a:rPr>
              <a:t>Sau cuộc hành trình xa xôi.</a:t>
            </a:r>
          </a:p>
        </p:txBody>
      </p:sp>
      <p:sp>
        <p:nvSpPr>
          <p:cNvPr id="87" name="矩形 86">
            <a:extLst>
              <a:ext uri="{FF2B5EF4-FFF2-40B4-BE49-F238E27FC236}">
                <a16:creationId xmlns:a16="http://schemas.microsoft.com/office/drawing/2014/main" id="{46D63B83-6035-4085-8C06-08963AA3825C}"/>
              </a:ext>
            </a:extLst>
          </p:cNvPr>
          <p:cNvSpPr/>
          <p:nvPr/>
        </p:nvSpPr>
        <p:spPr>
          <a:xfrm>
            <a:off x="689652" y="2327676"/>
            <a:ext cx="3642344"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biển tìm về với đất</a:t>
            </a:r>
          </a:p>
          <a:p>
            <a:r>
              <a:rPr lang="vi-VN" sz="2200" dirty="0">
                <a:solidFill>
                  <a:srgbClr val="000000"/>
                </a:solidFill>
                <a:latin typeface="Calibri" panose="020F0502020204030204" pitchFamily="34" charset="0"/>
                <a:cs typeface="Calibri" panose="020F0502020204030204" pitchFamily="34" charset="0"/>
              </a:rPr>
              <a:t>Bằng con sóng nhớ bạc đầu</a:t>
            </a:r>
          </a:p>
          <a:p>
            <a:r>
              <a:rPr lang="vi-VN" sz="2200" dirty="0">
                <a:solidFill>
                  <a:srgbClr val="000000"/>
                </a:solidFill>
                <a:latin typeface="Calibri" panose="020F0502020204030204" pitchFamily="34" charset="0"/>
                <a:cs typeface="Calibri" panose="020F0502020204030204" pitchFamily="34" charset="0"/>
              </a:rPr>
              <a:t>Chất muối hòa trong vị ngọt</a:t>
            </a:r>
          </a:p>
          <a:p>
            <a:r>
              <a:rPr lang="vi-VN" sz="2200" dirty="0">
                <a:solidFill>
                  <a:srgbClr val="000000"/>
                </a:solidFill>
                <a:latin typeface="Calibri" panose="020F0502020204030204" pitchFamily="34" charset="0"/>
                <a:cs typeface="Calibri" panose="020F0502020204030204" pitchFamily="34" charset="0"/>
              </a:rPr>
              <a:t>Thành vùng nước lợ nông sâu.</a:t>
            </a:r>
          </a:p>
          <a:p>
            <a:r>
              <a:rPr lang="vi-VN" sz="2200" dirty="0">
                <a:solidFill>
                  <a:srgbClr val="000000"/>
                </a:solidFill>
                <a:latin typeface="Calibri" panose="020F0502020204030204" pitchFamily="34" charset="0"/>
                <a:cs typeface="Calibri" panose="020F0502020204030204" pitchFamily="34" charset="0"/>
              </a:rPr>
              <a:t> </a:t>
            </a:r>
          </a:p>
        </p:txBody>
      </p:sp>
      <p:sp>
        <p:nvSpPr>
          <p:cNvPr id="43" name="Rectangle: Rounded Corners 42">
            <a:extLst>
              <a:ext uri="{FF2B5EF4-FFF2-40B4-BE49-F238E27FC236}">
                <a16:creationId xmlns:a16="http://schemas.microsoft.com/office/drawing/2014/main" id="{26F9094F-8B12-438E-A031-2D09432D7FDF}"/>
              </a:ext>
            </a:extLst>
          </p:cNvPr>
          <p:cNvSpPr/>
          <p:nvPr/>
        </p:nvSpPr>
        <p:spPr>
          <a:xfrm>
            <a:off x="738769" y="3855497"/>
            <a:ext cx="3613167" cy="144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矩形 88">
            <a:extLst>
              <a:ext uri="{FF2B5EF4-FFF2-40B4-BE49-F238E27FC236}">
                <a16:creationId xmlns:a16="http://schemas.microsoft.com/office/drawing/2014/main" id="{6198977C-23C4-456D-AB34-5BDF22CF94E5}"/>
              </a:ext>
            </a:extLst>
          </p:cNvPr>
          <p:cNvSpPr/>
          <p:nvPr/>
        </p:nvSpPr>
        <p:spPr>
          <a:xfrm>
            <a:off x="709592" y="3813505"/>
            <a:ext cx="3439147"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cá đối vào đẻ trứng</a:t>
            </a:r>
          </a:p>
          <a:p>
            <a:r>
              <a:rPr lang="vi-VN" sz="2200" dirty="0">
                <a:solidFill>
                  <a:srgbClr val="000000"/>
                </a:solidFill>
                <a:latin typeface="Calibri" panose="020F0502020204030204" pitchFamily="34" charset="0"/>
                <a:cs typeface="Calibri" panose="020F0502020204030204" pitchFamily="34" charset="0"/>
              </a:rPr>
              <a:t>Nơi tôm rảo đến búng càng</a:t>
            </a:r>
          </a:p>
          <a:p>
            <a:r>
              <a:rPr lang="vi-VN" sz="2200" dirty="0">
                <a:solidFill>
                  <a:srgbClr val="000000"/>
                </a:solidFill>
                <a:latin typeface="Calibri" panose="020F0502020204030204" pitchFamily="34" charset="0"/>
                <a:cs typeface="Calibri" panose="020F0502020204030204" pitchFamily="34" charset="0"/>
              </a:rPr>
              <a:t>Cần câu uốn cong lưỡi sóng</a:t>
            </a:r>
          </a:p>
          <a:p>
            <a:r>
              <a:rPr lang="vi-VN" sz="2200" dirty="0">
                <a:solidFill>
                  <a:srgbClr val="000000"/>
                </a:solidFill>
                <a:latin typeface="Calibri" panose="020F0502020204030204" pitchFamily="34" charset="0"/>
                <a:cs typeface="Calibri" panose="020F0502020204030204" pitchFamily="34" charset="0"/>
              </a:rPr>
              <a:t>Thuyền ai lấp lóa đêm trăng.</a:t>
            </a:r>
          </a:p>
          <a:p>
            <a:r>
              <a:rPr lang="vi-VN" sz="2200" dirty="0">
                <a:solidFill>
                  <a:srgbClr val="000000"/>
                </a:solidFill>
                <a:latin typeface="Calibri" panose="020F0502020204030204" pitchFamily="34" charset="0"/>
                <a:cs typeface="Calibri" panose="020F0502020204030204" pitchFamily="34" charset="0"/>
              </a:rPr>
              <a:t> </a:t>
            </a:r>
          </a:p>
        </p:txBody>
      </p:sp>
      <p:sp>
        <p:nvSpPr>
          <p:cNvPr id="44" name="Rectangle: Rounded Corners 43">
            <a:extLst>
              <a:ext uri="{FF2B5EF4-FFF2-40B4-BE49-F238E27FC236}">
                <a16:creationId xmlns:a16="http://schemas.microsoft.com/office/drawing/2014/main" id="{28A1413C-EBD7-416B-802C-EAE18B33D1FC}"/>
              </a:ext>
            </a:extLst>
          </p:cNvPr>
          <p:cNvSpPr/>
          <p:nvPr/>
        </p:nvSpPr>
        <p:spPr>
          <a:xfrm>
            <a:off x="689652" y="5372212"/>
            <a:ext cx="3684855" cy="14465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Freeform 30">
            <a:extLst>
              <a:ext uri="{FF2B5EF4-FFF2-40B4-BE49-F238E27FC236}">
                <a16:creationId xmlns:a16="http://schemas.microsoft.com/office/drawing/2014/main" id="{9C1B477C-ABF7-422D-B289-0645F98F7952}"/>
              </a:ext>
            </a:extLst>
          </p:cNvPr>
          <p:cNvSpPr>
            <a:spLocks noEditPoints="1"/>
          </p:cNvSpPr>
          <p:nvPr/>
        </p:nvSpPr>
        <p:spPr bwMode="auto">
          <a:xfrm>
            <a:off x="438594" y="538571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35" name="矩形 88">
            <a:extLst>
              <a:ext uri="{FF2B5EF4-FFF2-40B4-BE49-F238E27FC236}">
                <a16:creationId xmlns:a16="http://schemas.microsoft.com/office/drawing/2014/main" id="{DB95D35F-A913-4681-A03E-EFDDC3D34F0E}"/>
              </a:ext>
            </a:extLst>
          </p:cNvPr>
          <p:cNvSpPr/>
          <p:nvPr/>
        </p:nvSpPr>
        <p:spPr>
          <a:xfrm>
            <a:off x="709592" y="5318045"/>
            <a:ext cx="3770776"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con tàu chào mặt đất</a:t>
            </a:r>
          </a:p>
          <a:p>
            <a:r>
              <a:rPr lang="vi-VN" sz="2200" dirty="0">
                <a:solidFill>
                  <a:srgbClr val="000000"/>
                </a:solidFill>
                <a:latin typeface="Calibri" panose="020F0502020204030204" pitchFamily="34" charset="0"/>
                <a:cs typeface="Calibri" panose="020F0502020204030204" pitchFamily="34" charset="0"/>
              </a:rPr>
              <a:t>Còi ngân lên khúc giã từ</a:t>
            </a:r>
          </a:p>
          <a:p>
            <a:r>
              <a:rPr lang="vi-VN" sz="2200" dirty="0">
                <a:solidFill>
                  <a:srgbClr val="000000"/>
                </a:solidFill>
                <a:latin typeface="Calibri" panose="020F0502020204030204" pitchFamily="34" charset="0"/>
                <a:cs typeface="Calibri" panose="020F0502020204030204" pitchFamily="34" charset="0"/>
              </a:rPr>
              <a:t>Cửa sông tiễn người ra biển</a:t>
            </a:r>
          </a:p>
          <a:p>
            <a:r>
              <a:rPr lang="vi-VN" sz="2200" dirty="0">
                <a:solidFill>
                  <a:srgbClr val="000000"/>
                </a:solidFill>
                <a:latin typeface="Calibri" panose="020F0502020204030204" pitchFamily="34" charset="0"/>
                <a:cs typeface="Calibri" panose="020F0502020204030204" pitchFamily="34" charset="0"/>
              </a:rPr>
              <a:t>Mây trắng lành như phong thư.</a:t>
            </a:r>
          </a:p>
          <a:p>
            <a:r>
              <a:rPr lang="vi-VN" sz="2200" dirty="0">
                <a:solidFill>
                  <a:srgbClr val="000000"/>
                </a:solidFill>
                <a:latin typeface="Calibri" panose="020F0502020204030204" pitchFamily="34" charset="0"/>
                <a:cs typeface="Calibri" panose="020F0502020204030204" pitchFamily="34" charset="0"/>
              </a:rPr>
              <a:t> </a:t>
            </a:r>
          </a:p>
        </p:txBody>
      </p:sp>
      <p:sp>
        <p:nvSpPr>
          <p:cNvPr id="3" name="Rectangle: Diagonal Corners Rounded 2">
            <a:extLst>
              <a:ext uri="{FF2B5EF4-FFF2-40B4-BE49-F238E27FC236}">
                <a16:creationId xmlns:a16="http://schemas.microsoft.com/office/drawing/2014/main" id="{06110691-70CA-4B24-BA73-11B377C31970}"/>
              </a:ext>
            </a:extLst>
          </p:cNvPr>
          <p:cNvSpPr/>
          <p:nvPr/>
        </p:nvSpPr>
        <p:spPr>
          <a:xfrm>
            <a:off x="4486671" y="4176472"/>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cá tôm hội tụ;</a:t>
            </a:r>
          </a:p>
          <a:p>
            <a:pPr algn="ctr"/>
            <a:r>
              <a:rPr lang="vi-VN" sz="2400" b="1" dirty="0">
                <a:latin typeface="Calibri" panose="020F0502020204030204" pitchFamily="34" charset="0"/>
                <a:cs typeface="Calibri" panose="020F0502020204030204" pitchFamily="34" charset="0"/>
              </a:rPr>
              <a:t>nơi những chiếc thuyền câu lấp lóa đêm trăng.</a:t>
            </a:r>
            <a:endParaRPr lang="en-US" sz="2400" b="1" dirty="0">
              <a:latin typeface="Calibri" panose="020F0502020204030204" pitchFamily="34" charset="0"/>
              <a:cs typeface="Calibri" panose="020F0502020204030204" pitchFamily="34" charset="0"/>
            </a:endParaRPr>
          </a:p>
        </p:txBody>
      </p:sp>
      <p:sp>
        <p:nvSpPr>
          <p:cNvPr id="45" name="Rectangle: Diagonal Corners Rounded 44">
            <a:extLst>
              <a:ext uri="{FF2B5EF4-FFF2-40B4-BE49-F238E27FC236}">
                <a16:creationId xmlns:a16="http://schemas.microsoft.com/office/drawing/2014/main" id="{059D89C2-9330-478C-AC94-5E8824DA3E4C}"/>
              </a:ext>
            </a:extLst>
          </p:cNvPr>
          <p:cNvSpPr/>
          <p:nvPr/>
        </p:nvSpPr>
        <p:spPr>
          <a:xfrm>
            <a:off x="4500308" y="5654764"/>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con tàu kéo còi giã từ đất liền;</a:t>
            </a:r>
          </a:p>
          <a:p>
            <a:pPr algn="ctr"/>
            <a:r>
              <a:rPr lang="vi-VN" sz="2400" b="1" dirty="0">
                <a:latin typeface="Calibri" panose="020F0502020204030204" pitchFamily="34" charset="0"/>
                <a:cs typeface="Calibri" panose="020F0502020204030204" pitchFamily="34" charset="0"/>
              </a:rPr>
              <a:t>nơi tiễn người ra khơi.</a:t>
            </a:r>
            <a:endParaRPr lang="en-US" sz="2400" b="1" dirty="0">
              <a:latin typeface="Calibri" panose="020F0502020204030204" pitchFamily="34" charset="0"/>
              <a:cs typeface="Calibri" panose="020F0502020204030204" pitchFamily="34" charset="0"/>
            </a:endParaRPr>
          </a:p>
        </p:txBody>
      </p:sp>
      <p:sp>
        <p:nvSpPr>
          <p:cNvPr id="46" name="Rectangle: Diagonal Corners Rounded 45">
            <a:extLst>
              <a:ext uri="{FF2B5EF4-FFF2-40B4-BE49-F238E27FC236}">
                <a16:creationId xmlns:a16="http://schemas.microsoft.com/office/drawing/2014/main" id="{55E6BE91-DE23-4427-979C-DF4AAEFEA7F8}"/>
              </a:ext>
            </a:extLst>
          </p:cNvPr>
          <p:cNvSpPr/>
          <p:nvPr/>
        </p:nvSpPr>
        <p:spPr>
          <a:xfrm>
            <a:off x="4486671" y="2698180"/>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400" b="1" dirty="0">
              <a:latin typeface="Calibri" panose="020F0502020204030204" pitchFamily="34" charset="0"/>
              <a:cs typeface="Calibri" panose="020F0502020204030204" pitchFamily="34" charset="0"/>
            </a:endParaRPr>
          </a:p>
        </p:txBody>
      </p:sp>
      <p:sp>
        <p:nvSpPr>
          <p:cNvPr id="47" name="Rectangle: Diagonal Corners Rounded 46">
            <a:extLst>
              <a:ext uri="{FF2B5EF4-FFF2-40B4-BE49-F238E27FC236}">
                <a16:creationId xmlns:a16="http://schemas.microsoft.com/office/drawing/2014/main" id="{E1BD73DE-34C1-4EF0-8E3D-AFB8FF0D7439}"/>
              </a:ext>
            </a:extLst>
          </p:cNvPr>
          <p:cNvSpPr/>
          <p:nvPr/>
        </p:nvSpPr>
        <p:spPr>
          <a:xfrm>
            <a:off x="4486671" y="954737"/>
            <a:ext cx="6285875" cy="1116268"/>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1320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75EDC6F-4930-41DE-A3C5-26602FED26C0}"/>
              </a:ext>
            </a:extLst>
          </p:cNvPr>
          <p:cNvSpPr/>
          <p:nvPr/>
        </p:nvSpPr>
        <p:spPr>
          <a:xfrm>
            <a:off x="0" y="3065729"/>
            <a:ext cx="12192000" cy="2666263"/>
          </a:xfrm>
          <a:custGeom>
            <a:avLst/>
            <a:gdLst>
              <a:gd name="connsiteX0" fmla="*/ 0 w 9312676"/>
              <a:gd name="connsiteY0" fmla="*/ 44409 h 1999697"/>
              <a:gd name="connsiteX1" fmla="*/ 1642369 w 9312676"/>
              <a:gd name="connsiteY1" fmla="*/ 319617 h 1999697"/>
              <a:gd name="connsiteX2" fmla="*/ 3462291 w 9312676"/>
              <a:gd name="connsiteY2" fmla="*/ 1953108 h 1999697"/>
              <a:gd name="connsiteX3" fmla="*/ 5131293 w 9312676"/>
              <a:gd name="connsiteY3" fmla="*/ 21 h 1999697"/>
              <a:gd name="connsiteX4" fmla="*/ 6853561 w 9312676"/>
              <a:gd name="connsiteY4" fmla="*/ 1997496 h 1999697"/>
              <a:gd name="connsiteX5" fmla="*/ 8682361 w 9312676"/>
              <a:gd name="connsiteY5" fmla="*/ 390638 h 1999697"/>
              <a:gd name="connsiteX6" fmla="*/ 9312676 w 9312676"/>
              <a:gd name="connsiteY6" fmla="*/ 355127 h 19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2676" h="1999697">
                <a:moveTo>
                  <a:pt x="0" y="44409"/>
                </a:moveTo>
                <a:cubicBezTo>
                  <a:pt x="532660" y="22954"/>
                  <a:pt x="1065321" y="1500"/>
                  <a:pt x="1642369" y="319617"/>
                </a:cubicBezTo>
                <a:cubicBezTo>
                  <a:pt x="2219418" y="637734"/>
                  <a:pt x="2880804" y="2006374"/>
                  <a:pt x="3462291" y="1953108"/>
                </a:cubicBezTo>
                <a:cubicBezTo>
                  <a:pt x="4043778" y="1899842"/>
                  <a:pt x="4566081" y="-7377"/>
                  <a:pt x="5131293" y="21"/>
                </a:cubicBezTo>
                <a:cubicBezTo>
                  <a:pt x="5696505" y="7419"/>
                  <a:pt x="6261716" y="1932393"/>
                  <a:pt x="6853561" y="1997496"/>
                </a:cubicBezTo>
                <a:cubicBezTo>
                  <a:pt x="7445406" y="2062599"/>
                  <a:pt x="8272509" y="664366"/>
                  <a:pt x="8682361" y="390638"/>
                </a:cubicBezTo>
                <a:cubicBezTo>
                  <a:pt x="9092214" y="116910"/>
                  <a:pt x="9202445" y="236018"/>
                  <a:pt x="9312676" y="355127"/>
                </a:cubicBez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3" name="图片 2">
            <a:extLst>
              <a:ext uri="{FF2B5EF4-FFF2-40B4-BE49-F238E27FC236}">
                <a16:creationId xmlns:a16="http://schemas.microsoft.com/office/drawing/2014/main" id="{71099927-86AA-400A-AA75-472F5B57A1A8}"/>
              </a:ext>
            </a:extLst>
          </p:cNvPr>
          <p:cNvPicPr>
            <a:picLocks noChangeAspect="1"/>
          </p:cNvPicPr>
          <p:nvPr/>
        </p:nvPicPr>
        <p:blipFill>
          <a:blip r:embed="rId4"/>
          <a:stretch>
            <a:fillRect/>
          </a:stretch>
        </p:blipFill>
        <p:spPr>
          <a:xfrm>
            <a:off x="1224188" y="3192033"/>
            <a:ext cx="1344061" cy="1311291"/>
          </a:xfrm>
          <a:prstGeom prst="rect">
            <a:avLst/>
          </a:prstGeom>
        </p:spPr>
      </p:pic>
      <p:pic>
        <p:nvPicPr>
          <p:cNvPr id="4" name="图片 3">
            <a:extLst>
              <a:ext uri="{FF2B5EF4-FFF2-40B4-BE49-F238E27FC236}">
                <a16:creationId xmlns:a16="http://schemas.microsoft.com/office/drawing/2014/main" id="{AB2D19C8-05ED-4582-AD4B-3ACD93107A5A}"/>
              </a:ext>
            </a:extLst>
          </p:cNvPr>
          <p:cNvPicPr>
            <a:picLocks noChangeAspect="1"/>
          </p:cNvPicPr>
          <p:nvPr/>
        </p:nvPicPr>
        <p:blipFill>
          <a:blip r:embed="rId4"/>
          <a:stretch>
            <a:fillRect/>
          </a:stretch>
        </p:blipFill>
        <p:spPr>
          <a:xfrm>
            <a:off x="3673264" y="4678864"/>
            <a:ext cx="1391312" cy="1354256"/>
          </a:xfrm>
          <a:prstGeom prst="rect">
            <a:avLst/>
          </a:prstGeom>
        </p:spPr>
      </p:pic>
      <p:pic>
        <p:nvPicPr>
          <p:cNvPr id="5" name="图片 4">
            <a:extLst>
              <a:ext uri="{FF2B5EF4-FFF2-40B4-BE49-F238E27FC236}">
                <a16:creationId xmlns:a16="http://schemas.microsoft.com/office/drawing/2014/main" id="{93AE577B-BD63-4737-B6F1-9A82A661B2B5}"/>
              </a:ext>
            </a:extLst>
          </p:cNvPr>
          <p:cNvPicPr>
            <a:picLocks noChangeAspect="1"/>
          </p:cNvPicPr>
          <p:nvPr/>
        </p:nvPicPr>
        <p:blipFill>
          <a:blip r:embed="rId5"/>
          <a:stretch>
            <a:fillRect/>
          </a:stretch>
        </p:blipFill>
        <p:spPr>
          <a:xfrm>
            <a:off x="5953535" y="2802918"/>
            <a:ext cx="1327829" cy="1318212"/>
          </a:xfrm>
          <a:prstGeom prst="rect">
            <a:avLst/>
          </a:prstGeom>
        </p:spPr>
      </p:pic>
      <p:pic>
        <p:nvPicPr>
          <p:cNvPr id="9" name="图片 8">
            <a:extLst>
              <a:ext uri="{FF2B5EF4-FFF2-40B4-BE49-F238E27FC236}">
                <a16:creationId xmlns:a16="http://schemas.microsoft.com/office/drawing/2014/main" id="{3E3E5C04-C41C-40FF-B7EC-2C5CE0E03026}"/>
              </a:ext>
            </a:extLst>
          </p:cNvPr>
          <p:cNvPicPr>
            <a:picLocks noChangeAspect="1"/>
          </p:cNvPicPr>
          <p:nvPr/>
        </p:nvPicPr>
        <p:blipFill>
          <a:blip r:embed="rId4"/>
          <a:stretch>
            <a:fillRect/>
          </a:stretch>
        </p:blipFill>
        <p:spPr>
          <a:xfrm>
            <a:off x="8310672" y="4666346"/>
            <a:ext cx="1328699" cy="1361481"/>
          </a:xfrm>
          <a:prstGeom prst="rect">
            <a:avLst/>
          </a:prstGeom>
        </p:spPr>
      </p:pic>
      <p:sp>
        <p:nvSpPr>
          <p:cNvPr id="13" name="矩形 12">
            <a:extLst>
              <a:ext uri="{FF2B5EF4-FFF2-40B4-BE49-F238E27FC236}">
                <a16:creationId xmlns:a16="http://schemas.microsoft.com/office/drawing/2014/main" id="{9696D167-07DC-4B9D-A5F8-6BAC2FBE319C}"/>
              </a:ext>
            </a:extLst>
          </p:cNvPr>
          <p:cNvSpPr/>
          <p:nvPr/>
        </p:nvSpPr>
        <p:spPr>
          <a:xfrm>
            <a:off x="2137" y="4431430"/>
            <a:ext cx="3671127"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chemeClr val="accent2">
                    <a:lumMod val="50000"/>
                  </a:schemeClr>
                </a:solidFill>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800" b="1" i="1" dirty="0">
              <a:solidFill>
                <a:schemeClr val="accent2">
                  <a:lumMod val="50000"/>
                </a:schemeClr>
              </a:solidFill>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CE85F839-5851-4026-AD2B-559250DF1322}"/>
              </a:ext>
            </a:extLst>
          </p:cNvPr>
          <p:cNvSpPr/>
          <p:nvPr/>
        </p:nvSpPr>
        <p:spPr>
          <a:xfrm>
            <a:off x="2854741" y="2068648"/>
            <a:ext cx="3167459"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70C0"/>
                </a:solidFill>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800" b="1" i="1" dirty="0">
              <a:solidFill>
                <a:srgbClr val="0070C0"/>
              </a:solidFill>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2FD99722-5249-4C87-9120-90B454EC8B5E}"/>
              </a:ext>
            </a:extLst>
          </p:cNvPr>
          <p:cNvSpPr/>
          <p:nvPr/>
        </p:nvSpPr>
        <p:spPr>
          <a:xfrm>
            <a:off x="5312574" y="4498094"/>
            <a:ext cx="2920855"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6600"/>
                </a:solidFill>
                <a:latin typeface="Calibri" panose="020F0502020204030204" pitchFamily="34" charset="0"/>
                <a:cs typeface="Calibri" panose="020F0502020204030204" pitchFamily="34" charset="0"/>
              </a:rPr>
              <a:t>Nơi cá tôm hội tụ; nơi những chiếc thuyền câu lấp lóa đêm trăng.</a:t>
            </a:r>
            <a:endParaRPr lang="en-US" sz="2800" b="1" i="1" dirty="0">
              <a:solidFill>
                <a:srgbClr val="FF6600"/>
              </a:solidFill>
              <a:latin typeface="Calibri" panose="020F0502020204030204" pitchFamily="34" charset="0"/>
              <a:cs typeface="Calibri" panose="020F0502020204030204" pitchFamily="34" charset="0"/>
            </a:endParaRPr>
          </a:p>
        </p:txBody>
      </p:sp>
      <p:sp>
        <p:nvSpPr>
          <p:cNvPr id="16" name="矩形 15">
            <a:extLst>
              <a:ext uri="{FF2B5EF4-FFF2-40B4-BE49-F238E27FC236}">
                <a16:creationId xmlns:a16="http://schemas.microsoft.com/office/drawing/2014/main" id="{63B8C98F-583A-4CC9-927C-FCDEBF8448F7}"/>
              </a:ext>
            </a:extLst>
          </p:cNvPr>
          <p:cNvSpPr/>
          <p:nvPr/>
        </p:nvSpPr>
        <p:spPr>
          <a:xfrm>
            <a:off x="7753210" y="2499535"/>
            <a:ext cx="3266031"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B050"/>
                </a:solidFill>
                <a:latin typeface="Calibri" panose="020F0502020204030204" pitchFamily="34" charset="0"/>
                <a:cs typeface="Calibri" panose="020F0502020204030204" pitchFamily="34" charset="0"/>
              </a:rPr>
              <a:t>Nơi những con tàu kéo còi giã từ đất liền; nơi tiễn người ra khơi.</a:t>
            </a:r>
            <a:endParaRPr lang="en-US" sz="2800" b="1" i="1" dirty="0">
              <a:solidFill>
                <a:srgbClr val="00B050"/>
              </a:solidFill>
              <a:latin typeface="Calibri" panose="020F0502020204030204" pitchFamily="34" charset="0"/>
              <a:cs typeface="Calibri" panose="020F0502020204030204" pitchFamily="34" charset="0"/>
            </a:endParaRPr>
          </a:p>
        </p:txBody>
      </p:sp>
      <p:grpSp>
        <p:nvGrpSpPr>
          <p:cNvPr id="17" name="组合 16">
            <a:extLst>
              <a:ext uri="{FF2B5EF4-FFF2-40B4-BE49-F238E27FC236}">
                <a16:creationId xmlns:a16="http://schemas.microsoft.com/office/drawing/2014/main" id="{895E644D-F95D-4260-A0E8-5A81537BFED5}"/>
              </a:ext>
            </a:extLst>
          </p:cNvPr>
          <p:cNvGrpSpPr/>
          <p:nvPr/>
        </p:nvGrpSpPr>
        <p:grpSpPr>
          <a:xfrm>
            <a:off x="-539645" y="-160422"/>
            <a:ext cx="12936512" cy="2193758"/>
            <a:chOff x="3051103" y="-160422"/>
            <a:chExt cx="5966088" cy="2193758"/>
          </a:xfrm>
        </p:grpSpPr>
        <p:pic>
          <p:nvPicPr>
            <p:cNvPr id="18" name="图片 17">
              <a:extLst>
                <a:ext uri="{FF2B5EF4-FFF2-40B4-BE49-F238E27FC236}">
                  <a16:creationId xmlns:a16="http://schemas.microsoft.com/office/drawing/2014/main" id="{50318252-4375-463C-B4EA-E224953039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51103" y="-160422"/>
              <a:ext cx="5966088" cy="2193758"/>
            </a:xfrm>
            <a:prstGeom prst="rect">
              <a:avLst/>
            </a:prstGeom>
          </p:spPr>
        </p:pic>
        <p:sp>
          <p:nvSpPr>
            <p:cNvPr id="22" name="文本框 21">
              <a:extLst>
                <a:ext uri="{FF2B5EF4-FFF2-40B4-BE49-F238E27FC236}">
                  <a16:creationId xmlns:a16="http://schemas.microsoft.com/office/drawing/2014/main" id="{5731F50F-33AB-48CA-9103-047FDF0ABCBE}"/>
                </a:ext>
              </a:extLst>
            </p:cNvPr>
            <p:cNvSpPr txBox="1"/>
            <p:nvPr/>
          </p:nvSpPr>
          <p:spPr>
            <a:xfrm>
              <a:off x="4255469" y="532363"/>
              <a:ext cx="3689137" cy="523220"/>
            </a:xfrm>
            <a:prstGeom prst="rect">
              <a:avLst/>
            </a:prstGeom>
            <a:noFill/>
          </p:spPr>
          <p:txBody>
            <a:bodyPr vert="horz" wrap="none" rtlCol="0">
              <a:spAutoFit/>
            </a:bodyPr>
            <a:lstStyle/>
            <a:p>
              <a:r>
                <a:rPr lang="vi-VN" altLang="zh-CN" sz="2800" dirty="0">
                  <a:solidFill>
                    <a:srgbClr val="002060"/>
                  </a:solidFill>
                  <a:latin typeface="Pattaya" panose="00000500000000000000" pitchFamily="2" charset="-34"/>
                  <a:cs typeface="Pattaya" panose="00000500000000000000" pitchFamily="2" charset="-34"/>
                  <a:sym typeface="+mn-lt"/>
                </a:rPr>
                <a:t>Theo bài thơ, cửa sông là địa điểm đặc biệt như thế nào?</a:t>
              </a:r>
              <a:endParaRPr lang="zh-CN" altLang="en-US" sz="2800" dirty="0">
                <a:solidFill>
                  <a:srgbClr val="002060"/>
                </a:solidFill>
                <a:latin typeface="Pattaya" panose="00000500000000000000" pitchFamily="2" charset="-34"/>
                <a:cs typeface="Pattaya" panose="00000500000000000000" pitchFamily="2" charset="-34"/>
                <a:sym typeface="+mn-lt"/>
              </a:endParaRPr>
            </a:p>
          </p:txBody>
        </p:sp>
      </p:grpSp>
      <p:pic>
        <p:nvPicPr>
          <p:cNvPr id="19" name="图片 18">
            <a:extLst>
              <a:ext uri="{FF2B5EF4-FFF2-40B4-BE49-F238E27FC236}">
                <a16:creationId xmlns:a16="http://schemas.microsoft.com/office/drawing/2014/main" id="{83848AD3-87AA-48F3-B4E0-D9B70742D4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427" y="1524550"/>
            <a:ext cx="1839999" cy="2330666"/>
          </a:xfrm>
          <a:prstGeom prst="rect">
            <a:avLst/>
          </a:prstGeom>
        </p:spPr>
      </p:pic>
      <p:pic>
        <p:nvPicPr>
          <p:cNvPr id="26" name="PA_库_图片 9">
            <a:extLst>
              <a:ext uri="{FF2B5EF4-FFF2-40B4-BE49-F238E27FC236}">
                <a16:creationId xmlns:a16="http://schemas.microsoft.com/office/drawing/2014/main" id="{E8BDEE66-A905-4B0D-98A2-01ED19DA232C}"/>
              </a:ext>
            </a:extLst>
          </p:cNvPr>
          <p:cNvPicPr>
            <a:picLocks noChangeAspect="1"/>
          </p:cNvPicPr>
          <p:nvPr>
            <p:custDataLst>
              <p:tags r:id="rId1"/>
            </p:custDataLst>
          </p:nvPr>
        </p:nvPicPr>
        <p:blipFill rotWithShape="1">
          <a:blip r:embed="rId8" cstate="screen">
            <a:extLst>
              <a:ext uri="{28A0092B-C50C-407E-A947-70E740481C1C}">
                <a14:useLocalDpi xmlns:a14="http://schemas.microsoft.com/office/drawing/2010/main"/>
              </a:ext>
            </a:extLst>
          </a:blip>
          <a:srcRect/>
          <a:stretch/>
        </p:blipFill>
        <p:spPr>
          <a:xfrm>
            <a:off x="9185495" y="4088106"/>
            <a:ext cx="2920856" cy="2807854"/>
          </a:xfrm>
          <a:prstGeom prst="rect">
            <a:avLst/>
          </a:prstGeom>
        </p:spPr>
      </p:pic>
      <p:sp>
        <p:nvSpPr>
          <p:cNvPr id="20" name="五角星 44">
            <a:extLst>
              <a:ext uri="{FF2B5EF4-FFF2-40B4-BE49-F238E27FC236}">
                <a16:creationId xmlns:a16="http://schemas.microsoft.com/office/drawing/2014/main" id="{AD5A7ED0-471E-4855-9513-27B3B0D08CFA}"/>
              </a:ext>
            </a:extLst>
          </p:cNvPr>
          <p:cNvSpPr/>
          <p:nvPr/>
        </p:nvSpPr>
        <p:spPr>
          <a:xfrm rot="19967404">
            <a:off x="10695615" y="1609886"/>
            <a:ext cx="458393" cy="458393"/>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五角星 45">
            <a:extLst>
              <a:ext uri="{FF2B5EF4-FFF2-40B4-BE49-F238E27FC236}">
                <a16:creationId xmlns:a16="http://schemas.microsoft.com/office/drawing/2014/main" id="{A8AEA717-9002-4DA5-98A2-19A9BE659ACC}"/>
              </a:ext>
            </a:extLst>
          </p:cNvPr>
          <p:cNvSpPr/>
          <p:nvPr/>
        </p:nvSpPr>
        <p:spPr>
          <a:xfrm>
            <a:off x="9812224" y="1997724"/>
            <a:ext cx="253437" cy="253437"/>
          </a:xfrm>
          <a:prstGeom prst="star5">
            <a:avLst>
              <a:gd name="adj" fmla="val 23926"/>
              <a:gd name="hf" fmla="val 105146"/>
              <a:gd name="vf" fmla="val 110557"/>
            </a:avLst>
          </a:prstGeom>
          <a:blipFill dpi="0" rotWithShape="1">
            <a:blip r:embed="rId10"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五角星 46">
            <a:extLst>
              <a:ext uri="{FF2B5EF4-FFF2-40B4-BE49-F238E27FC236}">
                <a16:creationId xmlns:a16="http://schemas.microsoft.com/office/drawing/2014/main" id="{BA1E05FA-3BA5-4418-95F3-DEDF522FC6EB}"/>
              </a:ext>
            </a:extLst>
          </p:cNvPr>
          <p:cNvSpPr/>
          <p:nvPr/>
        </p:nvSpPr>
        <p:spPr>
          <a:xfrm>
            <a:off x="11591706" y="1994803"/>
            <a:ext cx="186345" cy="186345"/>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50">
            <a:extLst>
              <a:ext uri="{FF2B5EF4-FFF2-40B4-BE49-F238E27FC236}">
                <a16:creationId xmlns:a16="http://schemas.microsoft.com/office/drawing/2014/main" id="{0CB77CE7-3F86-4442-BCD2-CEDFB86F166C}"/>
              </a:ext>
            </a:extLst>
          </p:cNvPr>
          <p:cNvSpPr/>
          <p:nvPr/>
        </p:nvSpPr>
        <p:spPr>
          <a:xfrm rot="19922997">
            <a:off x="11785929" y="1612698"/>
            <a:ext cx="143799" cy="143799"/>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0" descr="Hình ảnh Mọi Thứ Rác Rưởi, Rác, Vỏ Chuối, Vỏ Trứng miễn phí tải tập tin PNG  PSDComment và Vector">
            <a:hlinkClick r:id="rId13" action="ppaction://hlinksldjump"/>
            <a:extLst>
              <a:ext uri="{FF2B5EF4-FFF2-40B4-BE49-F238E27FC236}">
                <a16:creationId xmlns:a16="http://schemas.microsoft.com/office/drawing/2014/main" id="{69F10856-0C28-4AD3-8F1E-BDCFD9C9370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211528" y="524524"/>
            <a:ext cx="1393763" cy="100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9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 presetClass="entr" presetSubtype="4"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2" decel="100000" fill="hold" nodeType="withEffect">
                                      <p:stCondLst>
                                        <p:cond delay="25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0" fill="hold"/>
                                            <p:tgtEl>
                                              <p:spTgt spid="26"/>
                                            </p:tgtEl>
                                            <p:attrNameLst>
                                              <p:attrName>ppt_x</p:attrName>
                                            </p:attrNameLst>
                                          </p:cBhvr>
                                          <p:tavLst>
                                            <p:tav tm="0">
                                              <p:val>
                                                <p:strVal val="1+#ppt_w/2"/>
                                              </p:val>
                                            </p:tav>
                                            <p:tav tm="100000">
                                              <p:val>
                                                <p:strVal val="#ppt_x"/>
                                              </p:val>
                                            </p:tav>
                                          </p:tavLst>
                                        </p:anim>
                                        <p:anim calcmode="lin" valueType="num">
                                          <p:cBhvr additive="base">
                                            <p:cTn id="63" dur="1500" fill="hold"/>
                                            <p:tgtEl>
                                              <p:spTgt spid="26"/>
                                            </p:tgtEl>
                                            <p:attrNameLst>
                                              <p:attrName>ppt_y</p:attrName>
                                            </p:attrNameLst>
                                          </p:cBhvr>
                                          <p:tavLst>
                                            <p:tav tm="0">
                                              <p:val>
                                                <p:strVal val="#ppt_y"/>
                                              </p:val>
                                            </p:tav>
                                            <p:tav tm="100000">
                                              <p:val>
                                                <p:strVal val="#ppt_y"/>
                                              </p:val>
                                            </p:tav>
                                          </p:tavLst>
                                        </p:anim>
                                      </p:childTnLst>
                                    </p:cTn>
                                  </p:par>
                                  <p:par>
                                    <p:cTn id="64" presetID="2" presetClass="entr" presetSubtype="1" fill="hold" grpId="0" nodeType="withEffect" p14:presetBounceEnd="50000">
                                      <p:stCondLst>
                                        <p:cond delay="250"/>
                                      </p:stCondLst>
                                      <p:childTnLst>
                                        <p:set>
                                          <p:cBhvr>
                                            <p:cTn id="65" dur="1" fill="hold">
                                              <p:stCondLst>
                                                <p:cond delay="0"/>
                                              </p:stCondLst>
                                            </p:cTn>
                                            <p:tgtEl>
                                              <p:spTgt spid="20"/>
                                            </p:tgtEl>
                                            <p:attrNameLst>
                                              <p:attrName>style.visibility</p:attrName>
                                            </p:attrNameLst>
                                          </p:cBhvr>
                                          <p:to>
                                            <p:strVal val="visible"/>
                                          </p:to>
                                        </p:set>
                                        <p:anim calcmode="lin" valueType="num" p14:bounceEnd="50000">
                                          <p:cBhvr additive="base">
                                            <p:cTn id="66"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67" dur="500" fill="hold"/>
                                            <p:tgtEl>
                                              <p:spTgt spid="20"/>
                                            </p:tgtEl>
                                            <p:attrNameLst>
                                              <p:attrName>ppt_y</p:attrName>
                                            </p:attrNameLst>
                                          </p:cBhvr>
                                          <p:tavLst>
                                            <p:tav tm="0">
                                              <p:val>
                                                <p:strVal val="0-#ppt_h/2"/>
                                              </p:val>
                                            </p:tav>
                                            <p:tav tm="100000">
                                              <p:val>
                                                <p:strVal val="#ppt_y"/>
                                              </p:val>
                                            </p:tav>
                                          </p:tavLst>
                                        </p:anim>
                                      </p:childTnLst>
                                    </p:cTn>
                                  </p:par>
                                  <p:par>
                                    <p:cTn id="68" presetID="2" presetClass="entr" presetSubtype="1" fill="hold" grpId="0" nodeType="withEffect" p14:presetBounceEnd="50000">
                                      <p:stCondLst>
                                        <p:cond delay="250"/>
                                      </p:stCondLst>
                                      <p:childTnLst>
                                        <p:set>
                                          <p:cBhvr>
                                            <p:cTn id="69" dur="1" fill="hold">
                                              <p:stCondLst>
                                                <p:cond delay="0"/>
                                              </p:stCondLst>
                                            </p:cTn>
                                            <p:tgtEl>
                                              <p:spTgt spid="21"/>
                                            </p:tgtEl>
                                            <p:attrNameLst>
                                              <p:attrName>style.visibility</p:attrName>
                                            </p:attrNameLst>
                                          </p:cBhvr>
                                          <p:to>
                                            <p:strVal val="visible"/>
                                          </p:to>
                                        </p:set>
                                        <p:anim calcmode="lin" valueType="num" p14:bounceEnd="50000">
                                          <p:cBhvr additive="base">
                                            <p:cTn id="70" dur="75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71" dur="750" fill="hold"/>
                                            <p:tgtEl>
                                              <p:spTgt spid="21"/>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14:presetBounceEnd="50000">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14:bounceEnd="50000">
                                          <p:cBhvr additive="base">
                                            <p:cTn id="74"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23"/>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14:presetBounceEnd="50000">
                                      <p:stCondLst>
                                        <p:cond delay="250"/>
                                      </p:stCondLst>
                                      <p:childTnLst>
                                        <p:set>
                                          <p:cBhvr>
                                            <p:cTn id="77" dur="1" fill="hold">
                                              <p:stCondLst>
                                                <p:cond delay="0"/>
                                              </p:stCondLst>
                                            </p:cTn>
                                            <p:tgtEl>
                                              <p:spTgt spid="24"/>
                                            </p:tgtEl>
                                            <p:attrNameLst>
                                              <p:attrName>style.visibility</p:attrName>
                                            </p:attrNameLst>
                                          </p:cBhvr>
                                          <p:to>
                                            <p:strVal val="visible"/>
                                          </p:to>
                                        </p:set>
                                        <p:anim calcmode="lin" valueType="num" p14:bounceEnd="50000">
                                          <p:cBhvr additive="base">
                                            <p:cTn id="7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79" dur="500" fill="hold"/>
                                            <p:tgtEl>
                                              <p:spTgt spid="24"/>
                                            </p:tgtEl>
                                            <p:attrNameLst>
                                              <p:attrName>ppt_y</p:attrName>
                                            </p:attrNameLst>
                                          </p:cBhvr>
                                          <p:tavLst>
                                            <p:tav tm="0">
                                              <p:val>
                                                <p:strVal val="0-#ppt_h/2"/>
                                              </p:val>
                                            </p:tav>
                                            <p:tav tm="100000">
                                              <p:val>
                                                <p:strVal val="#ppt_y"/>
                                              </p:val>
                                            </p:tav>
                                          </p:tavLst>
                                        </p:anim>
                                      </p:childTnLst>
                                    </p:cTn>
                                  </p:par>
                                  <p:par>
                                    <p:cTn id="80" presetID="8" presetClass="emph" presetSubtype="0" repeatCount="2000" fill="hold" grpId="1" nodeType="withEffect">
                                      <p:stCondLst>
                                        <p:cond delay="0"/>
                                      </p:stCondLst>
                                      <p:childTnLst>
                                        <p:animRot by="21600000">
                                          <p:cBhvr>
                                            <p:cTn id="81" dur="3500" fill="hold"/>
                                            <p:tgtEl>
                                              <p:spTgt spid="20"/>
                                            </p:tgtEl>
                                            <p:attrNameLst>
                                              <p:attrName>r</p:attrName>
                                            </p:attrNameLst>
                                          </p:cBhvr>
                                        </p:animRot>
                                      </p:childTnLst>
                                    </p:cTn>
                                  </p:par>
                                  <p:par>
                                    <p:cTn id="82" presetID="8" presetClass="emph" presetSubtype="0" repeatCount="2000" fill="hold" grpId="1" nodeType="withEffect">
                                      <p:stCondLst>
                                        <p:cond delay="0"/>
                                      </p:stCondLst>
                                      <p:childTnLst>
                                        <p:animRot by="-21600000">
                                          <p:cBhvr>
                                            <p:cTn id="83" dur="3500" fill="hold"/>
                                            <p:tgtEl>
                                              <p:spTgt spid="23"/>
                                            </p:tgtEl>
                                            <p:attrNameLst>
                                              <p:attrName>r</p:attrName>
                                            </p:attrNameLst>
                                          </p:cBhvr>
                                        </p:animRot>
                                      </p:childTnLst>
                                    </p:cTn>
                                  </p:par>
                                  <p:par>
                                    <p:cTn id="84" presetID="6" presetClass="emph" presetSubtype="0" repeatCount="2000" autoRev="1" fill="hold" grpId="1" nodeType="withEffect">
                                      <p:stCondLst>
                                        <p:cond delay="0"/>
                                      </p:stCondLst>
                                      <p:childTnLst>
                                        <p:animScale>
                                          <p:cBhvr>
                                            <p:cTn id="85" dur="2000" fill="hold"/>
                                            <p:tgtEl>
                                              <p:spTgt spid="24"/>
                                            </p:tgtEl>
                                          </p:cBhvr>
                                          <p:by x="150000" y="150000"/>
                                        </p:animScale>
                                      </p:childTnLst>
                                    </p:cTn>
                                  </p:par>
                                  <p:par>
                                    <p:cTn id="86" presetID="10"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P spid="20" grpId="0" animBg="1"/>
          <p:bldP spid="20" grpId="1" animBg="1"/>
          <p:bldP spid="21" grpId="0" animBg="1"/>
          <p:bldP spid="23" grpId="0" animBg="1"/>
          <p:bldP spid="23" grpId="1" animBg="1"/>
          <p:bldP spid="24" grpId="0" animBg="1"/>
          <p:bldP spid="2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 presetClass="entr" presetSubtype="4"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2" decel="100000" fill="hold" nodeType="withEffect">
                                      <p:stCondLst>
                                        <p:cond delay="25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0" fill="hold"/>
                                            <p:tgtEl>
                                              <p:spTgt spid="26"/>
                                            </p:tgtEl>
                                            <p:attrNameLst>
                                              <p:attrName>ppt_x</p:attrName>
                                            </p:attrNameLst>
                                          </p:cBhvr>
                                          <p:tavLst>
                                            <p:tav tm="0">
                                              <p:val>
                                                <p:strVal val="1+#ppt_w/2"/>
                                              </p:val>
                                            </p:tav>
                                            <p:tav tm="100000">
                                              <p:val>
                                                <p:strVal val="#ppt_x"/>
                                              </p:val>
                                            </p:tav>
                                          </p:tavLst>
                                        </p:anim>
                                        <p:anim calcmode="lin" valueType="num">
                                          <p:cBhvr additive="base">
                                            <p:cTn id="63" dur="1500" fill="hold"/>
                                            <p:tgtEl>
                                              <p:spTgt spid="26"/>
                                            </p:tgtEl>
                                            <p:attrNameLst>
                                              <p:attrName>ppt_y</p:attrName>
                                            </p:attrNameLst>
                                          </p:cBhvr>
                                          <p:tavLst>
                                            <p:tav tm="0">
                                              <p:val>
                                                <p:strVal val="#ppt_y"/>
                                              </p:val>
                                            </p:tav>
                                            <p:tav tm="100000">
                                              <p:val>
                                                <p:strVal val="#ppt_y"/>
                                              </p:val>
                                            </p:tav>
                                          </p:tavLst>
                                        </p:anim>
                                      </p:childTnLst>
                                    </p:cTn>
                                  </p:par>
                                  <p:par>
                                    <p:cTn id="64" presetID="2" presetClass="entr" presetSubtype="1" fill="hold" grpId="0" nodeType="withEffect">
                                      <p:stCondLst>
                                        <p:cond delay="25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0-#ppt_h/2"/>
                                              </p:val>
                                            </p:tav>
                                            <p:tav tm="100000">
                                              <p:val>
                                                <p:strVal val="#ppt_y"/>
                                              </p:val>
                                            </p:tav>
                                          </p:tavLst>
                                        </p:anim>
                                      </p:childTnLst>
                                    </p:cTn>
                                  </p:par>
                                  <p:par>
                                    <p:cTn id="68" presetID="2" presetClass="entr" presetSubtype="1" fill="hold" grpId="0" nodeType="withEffect">
                                      <p:stCondLst>
                                        <p:cond delay="25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750" fill="hold"/>
                                            <p:tgtEl>
                                              <p:spTgt spid="21"/>
                                            </p:tgtEl>
                                            <p:attrNameLst>
                                              <p:attrName>ppt_x</p:attrName>
                                            </p:attrNameLst>
                                          </p:cBhvr>
                                          <p:tavLst>
                                            <p:tav tm="0">
                                              <p:val>
                                                <p:strVal val="#ppt_x"/>
                                              </p:val>
                                            </p:tav>
                                            <p:tav tm="100000">
                                              <p:val>
                                                <p:strVal val="#ppt_x"/>
                                              </p:val>
                                            </p:tav>
                                          </p:tavLst>
                                        </p:anim>
                                        <p:anim calcmode="lin" valueType="num">
                                          <p:cBhvr additive="base">
                                            <p:cTn id="71" dur="750" fill="hold"/>
                                            <p:tgtEl>
                                              <p:spTgt spid="21"/>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stCondLst>
                                        <p:cond delay="25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ppt_x"/>
                                              </p:val>
                                            </p:tav>
                                            <p:tav tm="100000">
                                              <p:val>
                                                <p:strVal val="#ppt_x"/>
                                              </p:val>
                                            </p:tav>
                                          </p:tavLst>
                                        </p:anim>
                                        <p:anim calcmode="lin" valueType="num">
                                          <p:cBhvr additive="base">
                                            <p:cTn id="79" dur="500" fill="hold"/>
                                            <p:tgtEl>
                                              <p:spTgt spid="24"/>
                                            </p:tgtEl>
                                            <p:attrNameLst>
                                              <p:attrName>ppt_y</p:attrName>
                                            </p:attrNameLst>
                                          </p:cBhvr>
                                          <p:tavLst>
                                            <p:tav tm="0">
                                              <p:val>
                                                <p:strVal val="0-#ppt_h/2"/>
                                              </p:val>
                                            </p:tav>
                                            <p:tav tm="100000">
                                              <p:val>
                                                <p:strVal val="#ppt_y"/>
                                              </p:val>
                                            </p:tav>
                                          </p:tavLst>
                                        </p:anim>
                                      </p:childTnLst>
                                    </p:cTn>
                                  </p:par>
                                  <p:par>
                                    <p:cTn id="80" presetID="8" presetClass="emph" presetSubtype="0" repeatCount="2000" fill="hold" grpId="1" nodeType="withEffect">
                                      <p:stCondLst>
                                        <p:cond delay="0"/>
                                      </p:stCondLst>
                                      <p:childTnLst>
                                        <p:animRot by="21600000">
                                          <p:cBhvr>
                                            <p:cTn id="81" dur="3500" fill="hold"/>
                                            <p:tgtEl>
                                              <p:spTgt spid="20"/>
                                            </p:tgtEl>
                                            <p:attrNameLst>
                                              <p:attrName>r</p:attrName>
                                            </p:attrNameLst>
                                          </p:cBhvr>
                                        </p:animRot>
                                      </p:childTnLst>
                                    </p:cTn>
                                  </p:par>
                                  <p:par>
                                    <p:cTn id="82" presetID="8" presetClass="emph" presetSubtype="0" repeatCount="2000" fill="hold" grpId="1" nodeType="withEffect">
                                      <p:stCondLst>
                                        <p:cond delay="0"/>
                                      </p:stCondLst>
                                      <p:childTnLst>
                                        <p:animRot by="-21600000">
                                          <p:cBhvr>
                                            <p:cTn id="83" dur="3500" fill="hold"/>
                                            <p:tgtEl>
                                              <p:spTgt spid="23"/>
                                            </p:tgtEl>
                                            <p:attrNameLst>
                                              <p:attrName>r</p:attrName>
                                            </p:attrNameLst>
                                          </p:cBhvr>
                                        </p:animRot>
                                      </p:childTnLst>
                                    </p:cTn>
                                  </p:par>
                                  <p:par>
                                    <p:cTn id="84" presetID="6" presetClass="emph" presetSubtype="0" repeatCount="2000" autoRev="1" fill="hold" grpId="1" nodeType="withEffect">
                                      <p:stCondLst>
                                        <p:cond delay="0"/>
                                      </p:stCondLst>
                                      <p:childTnLst>
                                        <p:animScale>
                                          <p:cBhvr>
                                            <p:cTn id="85" dur="2000" fill="hold"/>
                                            <p:tgtEl>
                                              <p:spTgt spid="24"/>
                                            </p:tgtEl>
                                          </p:cBhvr>
                                          <p:by x="150000" y="150000"/>
                                        </p:animScale>
                                      </p:childTnLst>
                                    </p:cTn>
                                  </p:par>
                                  <p:par>
                                    <p:cTn id="86" presetID="10"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P spid="20" grpId="0" animBg="1"/>
          <p:bldP spid="20" grpId="1" animBg="1"/>
          <p:bldP spid="21" grpId="0" animBg="1"/>
          <p:bldP spid="23" grpId="0" animBg="1"/>
          <p:bldP spid="23" grpId="1" animBg="1"/>
          <p:bldP spid="24" grpId="0" animBg="1"/>
          <p:bldP spid="24" grpId="1"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784392568"/>
</p:tagLst>
</file>

<file path=ppt/tags/tag2.xml><?xml version="1.0" encoding="utf-8"?>
<p:tagLst xmlns:a="http://schemas.openxmlformats.org/drawingml/2006/main" xmlns:r="http://schemas.openxmlformats.org/officeDocument/2006/relationships" xmlns:p="http://schemas.openxmlformats.org/presentationml/2006/main">
  <p:tag name="MH" val="20170414135500"/>
  <p:tag name="MH_LIBRARY" val="GRAPHIC"/>
  <p:tag name="MH_ORDER" val="Picture 36"/>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1204</Words>
  <Application>Microsoft Macintosh PowerPoint</Application>
  <PresentationFormat>Widescreen</PresentationFormat>
  <Paragraphs>193</Paragraphs>
  <Slides>22</Slides>
  <Notes>19</Notes>
  <HiddenSlides>10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Pattaya</vt:lpstr>
      <vt:lpstr>宋体</vt:lpstr>
      <vt:lpstr>Calibri</vt:lpstr>
      <vt:lpstr>字魂189号-星岩乐黑体</vt:lpstr>
      <vt:lpstr>Arial</vt:lpstr>
      <vt:lpstr>Open Sans Light</vt:lpstr>
      <vt:lpstr>方正卡通简体</vt:lpstr>
      <vt:lpstr>Tahoma</vt:lpstr>
      <vt:lpstr>等线</vt:lpstr>
      <vt:lpstr>方正正中黑简体</vt:lpstr>
      <vt:lpstr>微软雅黑</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dc:title>
  <dc:creator>第一PPT</dc:creator>
  <cp:keywords>www.1ppt.com</cp:keywords>
  <dc:description>www.1ppt.com</dc:description>
  <cp:lastModifiedBy>Microsoft Office User</cp:lastModifiedBy>
  <cp:revision>228</cp:revision>
  <dcterms:created xsi:type="dcterms:W3CDTF">2018-08-16T10:41:26Z</dcterms:created>
  <dcterms:modified xsi:type="dcterms:W3CDTF">2022-03-12T03:27:44Z</dcterms:modified>
</cp:coreProperties>
</file>