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915" r:id="rId2"/>
    <p:sldId id="3916" r:id="rId3"/>
    <p:sldId id="3917" r:id="rId4"/>
    <p:sldId id="3905" r:id="rId5"/>
    <p:sldId id="258" r:id="rId6"/>
    <p:sldId id="283" r:id="rId7"/>
    <p:sldId id="3909" r:id="rId8"/>
    <p:sldId id="3910" r:id="rId9"/>
    <p:sldId id="3911" r:id="rId10"/>
    <p:sldId id="3912" r:id="rId11"/>
    <p:sldId id="3913" r:id="rId12"/>
    <p:sldId id="3914" r:id="rId13"/>
    <p:sldId id="3920" r:id="rId14"/>
    <p:sldId id="3919" r:id="rId15"/>
    <p:sldId id="3908" r:id="rId16"/>
  </p:sldIdLst>
  <p:sldSz cx="9144000" cy="5143500" type="screen16x9"/>
  <p:notesSz cx="7104063" cy="10234613"/>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2A0"/>
    <a:srgbClr val="FEF9F0"/>
    <a:srgbClr val="F8D0D0"/>
    <a:srgbClr val="179FA4"/>
    <a:srgbClr val="12A887"/>
    <a:srgbClr val="CDE1E1"/>
    <a:srgbClr val="AEB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96" autoAdjust="0"/>
    <p:restoredTop sz="94660"/>
  </p:normalViewPr>
  <p:slideViewPr>
    <p:cSldViewPr snapToGrid="0">
      <p:cViewPr varScale="1">
        <p:scale>
          <a:sx n="110" d="100"/>
          <a:sy n="110" d="100"/>
        </p:scale>
        <p:origin x="749" y="91"/>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5" d="100"/>
          <a:sy n="75"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3DC69B5-A343-4CD1-93B6-A54B75697AD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42A0324-EF76-42F1-90BF-F261D553F4BC}"/>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3C3122A7-998E-4416-B93D-47BA96336888}" type="datetimeFigureOut">
              <a:rPr lang="zh-CN" altLang="en-US" smtClean="0"/>
              <a:t>2022/2/16</a:t>
            </a:fld>
            <a:endParaRPr lang="zh-CN" altLang="en-US"/>
          </a:p>
        </p:txBody>
      </p:sp>
      <p:sp>
        <p:nvSpPr>
          <p:cNvPr id="4" name="页脚占位符 3">
            <a:extLst>
              <a:ext uri="{FF2B5EF4-FFF2-40B4-BE49-F238E27FC236}">
                <a16:creationId xmlns:a16="http://schemas.microsoft.com/office/drawing/2014/main" id="{D9FFB930-7D20-4EFB-ACC7-1C2FDE891221}"/>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B110C53-2551-4308-A333-79ED35DE98C0}"/>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609CE9D2-A589-47A5-83F3-A8E53524C157}" type="slidenum">
              <a:rPr lang="zh-CN" altLang="en-US" smtClean="0"/>
              <a:t>‹#›</a:t>
            </a:fld>
            <a:endParaRPr lang="zh-CN" altLang="en-US"/>
          </a:p>
        </p:txBody>
      </p:sp>
    </p:spTree>
    <p:extLst>
      <p:ext uri="{BB962C8B-B14F-4D97-AF65-F5344CB8AC3E}">
        <p14:creationId xmlns:p14="http://schemas.microsoft.com/office/powerpoint/2010/main" val="655607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A9EE5E8-4303-40E6-8A82-6F2EEAEAE7F1}" type="datetimeFigureOut">
              <a:rPr lang="zh-CN" altLang="en-US" smtClean="0"/>
              <a:t>2022/2/16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532E62B-1C22-4F40-BCD4-9AADDB2376F3}" type="slidenum">
              <a:rPr lang="zh-CN" altLang="en-US" smtClean="0"/>
              <a:t>‹#›</a:t>
            </a:fld>
            <a:endParaRPr lang="zh-CN" altLang="en-US"/>
          </a:p>
        </p:txBody>
      </p:sp>
    </p:spTree>
    <p:extLst>
      <p:ext uri="{BB962C8B-B14F-4D97-AF65-F5344CB8AC3E}">
        <p14:creationId xmlns:p14="http://schemas.microsoft.com/office/powerpoint/2010/main" val="22726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E6419-6130-4382-A550-44364040FE92}" type="slidenum">
              <a:rPr lang="zh-CN" altLang="en-US" smtClean="0"/>
              <a:t>1</a:t>
            </a:fld>
            <a:endParaRPr lang="zh-CN" altLang="en-US"/>
          </a:p>
        </p:txBody>
      </p:sp>
    </p:spTree>
    <p:extLst>
      <p:ext uri="{BB962C8B-B14F-4D97-AF65-F5344CB8AC3E}">
        <p14:creationId xmlns:p14="http://schemas.microsoft.com/office/powerpoint/2010/main" val="180197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E6419-6130-4382-A550-44364040FE92}" type="slidenum">
              <a:rPr lang="zh-CN" altLang="en-US" smtClean="0"/>
              <a:t>12</a:t>
            </a:fld>
            <a:endParaRPr lang="zh-CN" altLang="en-US"/>
          </a:p>
        </p:txBody>
      </p:sp>
    </p:spTree>
    <p:extLst>
      <p:ext uri="{BB962C8B-B14F-4D97-AF65-F5344CB8AC3E}">
        <p14:creationId xmlns:p14="http://schemas.microsoft.com/office/powerpoint/2010/main" val="270392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14</a:t>
            </a:fld>
            <a:endParaRPr lang="zh-CN" altLang="en-US"/>
          </a:p>
        </p:txBody>
      </p:sp>
    </p:spTree>
    <p:extLst>
      <p:ext uri="{BB962C8B-B14F-4D97-AF65-F5344CB8AC3E}">
        <p14:creationId xmlns:p14="http://schemas.microsoft.com/office/powerpoint/2010/main" val="276575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E6419-6130-4382-A550-44364040FE92}" type="slidenum">
              <a:rPr lang="zh-CN" altLang="en-US" smtClean="0"/>
              <a:t>15</a:t>
            </a:fld>
            <a:endParaRPr lang="zh-CN" altLang="en-US"/>
          </a:p>
        </p:txBody>
      </p:sp>
    </p:spTree>
    <p:extLst>
      <p:ext uri="{BB962C8B-B14F-4D97-AF65-F5344CB8AC3E}">
        <p14:creationId xmlns:p14="http://schemas.microsoft.com/office/powerpoint/2010/main" val="410031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E6419-6130-4382-A550-44364040FE92}" type="slidenum">
              <a:rPr lang="zh-CN" altLang="en-US" smtClean="0"/>
              <a:t>4</a:t>
            </a:fld>
            <a:endParaRPr lang="zh-CN" altLang="en-US"/>
          </a:p>
        </p:txBody>
      </p:sp>
    </p:spTree>
    <p:extLst>
      <p:ext uri="{BB962C8B-B14F-4D97-AF65-F5344CB8AC3E}">
        <p14:creationId xmlns:p14="http://schemas.microsoft.com/office/powerpoint/2010/main" val="209687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E6419-6130-4382-A550-44364040FE92}" type="slidenum">
              <a:rPr lang="zh-CN" altLang="en-US" smtClean="0"/>
              <a:t>5</a:t>
            </a:fld>
            <a:endParaRPr lang="zh-CN" altLang="en-US"/>
          </a:p>
        </p:txBody>
      </p:sp>
    </p:spTree>
    <p:extLst>
      <p:ext uri="{BB962C8B-B14F-4D97-AF65-F5344CB8AC3E}">
        <p14:creationId xmlns:p14="http://schemas.microsoft.com/office/powerpoint/2010/main" val="188862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6</a:t>
            </a:fld>
            <a:endParaRPr lang="zh-CN" altLang="en-US"/>
          </a:p>
        </p:txBody>
      </p:sp>
    </p:spTree>
    <p:extLst>
      <p:ext uri="{BB962C8B-B14F-4D97-AF65-F5344CB8AC3E}">
        <p14:creationId xmlns:p14="http://schemas.microsoft.com/office/powerpoint/2010/main" val="235611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7</a:t>
            </a:fld>
            <a:endParaRPr lang="zh-CN" altLang="en-US"/>
          </a:p>
        </p:txBody>
      </p:sp>
    </p:spTree>
    <p:extLst>
      <p:ext uri="{BB962C8B-B14F-4D97-AF65-F5344CB8AC3E}">
        <p14:creationId xmlns:p14="http://schemas.microsoft.com/office/powerpoint/2010/main" val="61643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8</a:t>
            </a:fld>
            <a:endParaRPr lang="zh-CN" altLang="en-US"/>
          </a:p>
        </p:txBody>
      </p:sp>
    </p:spTree>
    <p:extLst>
      <p:ext uri="{BB962C8B-B14F-4D97-AF65-F5344CB8AC3E}">
        <p14:creationId xmlns:p14="http://schemas.microsoft.com/office/powerpoint/2010/main" val="383836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9</a:t>
            </a:fld>
            <a:endParaRPr lang="zh-CN" altLang="en-US"/>
          </a:p>
        </p:txBody>
      </p:sp>
    </p:spTree>
    <p:extLst>
      <p:ext uri="{BB962C8B-B14F-4D97-AF65-F5344CB8AC3E}">
        <p14:creationId xmlns:p14="http://schemas.microsoft.com/office/powerpoint/2010/main" val="147865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10</a:t>
            </a:fld>
            <a:endParaRPr lang="zh-CN" altLang="en-US"/>
          </a:p>
        </p:txBody>
      </p:sp>
    </p:spTree>
    <p:extLst>
      <p:ext uri="{BB962C8B-B14F-4D97-AF65-F5344CB8AC3E}">
        <p14:creationId xmlns:p14="http://schemas.microsoft.com/office/powerpoint/2010/main" val="390213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176649-7004-48FF-8437-22B8CE66A339}" type="slidenum">
              <a:rPr lang="zh-CN" altLang="en-US" smtClean="0"/>
              <a:t>11</a:t>
            </a:fld>
            <a:endParaRPr lang="zh-CN" altLang="en-US"/>
          </a:p>
        </p:txBody>
      </p:sp>
    </p:spTree>
    <p:extLst>
      <p:ext uri="{BB962C8B-B14F-4D97-AF65-F5344CB8AC3E}">
        <p14:creationId xmlns:p14="http://schemas.microsoft.com/office/powerpoint/2010/main" val="788336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B2A791A4-E3A1-42E0-8F0B-6E0E792A47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8" r="5643"/>
          <a:stretch/>
        </p:blipFill>
        <p:spPr>
          <a:xfrm>
            <a:off x="0" y="-64567"/>
            <a:ext cx="9144000" cy="5143500"/>
          </a:xfrm>
          <a:prstGeom prst="rect">
            <a:avLst/>
          </a:prstGeom>
        </p:spPr>
      </p:pic>
      <p:sp>
        <p:nvSpPr>
          <p:cNvPr id="2" name="标题 1"/>
          <p:cNvSpPr>
            <a:spLocks noGrp="1"/>
          </p:cNvSpPr>
          <p:nvPr>
            <p:ph type="ctrTitle"/>
          </p:nvPr>
        </p:nvSpPr>
        <p:spPr>
          <a:xfrm>
            <a:off x="1143106" y="841963"/>
            <a:ext cx="6858636" cy="1791106"/>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106" y="2702140"/>
            <a:ext cx="6858636" cy="124210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447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5" name="页脚占位符 4"/>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709" y="273906"/>
            <a:ext cx="7887431" cy="43598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4" name="页脚占位符 3"/>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09" y="273906"/>
            <a:ext cx="7887431" cy="99439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709" y="1369529"/>
            <a:ext cx="7887431" cy="326424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5" name="页脚占位符 4"/>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47" y="1282594"/>
            <a:ext cx="7887431" cy="21400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47" y="3442876"/>
            <a:ext cx="7887431" cy="1125395"/>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447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5" name="页脚占位符 4"/>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09" y="273906"/>
            <a:ext cx="7887431" cy="99439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709" y="1369529"/>
            <a:ext cx="3886560" cy="326424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579" y="1369529"/>
            <a:ext cx="3886560" cy="326424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6" name="页脚占位符 5"/>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00" y="273906"/>
            <a:ext cx="7887431" cy="99439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164" y="1334131"/>
            <a:ext cx="3655520" cy="61807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447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164" y="1999487"/>
            <a:ext cx="3655520" cy="264381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3139" y="1334131"/>
            <a:ext cx="3673522" cy="61807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447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3139" y="1999487"/>
            <a:ext cx="3673522" cy="264381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8" name="页脚占位符 7"/>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09" y="273906"/>
            <a:ext cx="7887431" cy="994397"/>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4" name="页脚占位符 3"/>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3" name="页脚占位符 2"/>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00" y="342978"/>
            <a:ext cx="3124301" cy="1200421"/>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751" y="342979"/>
            <a:ext cx="4629579" cy="405380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4470" indent="0">
              <a:buNone/>
              <a:defRPr sz="1500"/>
            </a:lvl9pPr>
          </a:lstStyle>
          <a:p>
            <a:endParaRPr lang="zh-CN" altLang="en-US"/>
          </a:p>
        </p:txBody>
      </p:sp>
      <p:sp>
        <p:nvSpPr>
          <p:cNvPr id="4" name="文本占位符 3"/>
          <p:cNvSpPr>
            <a:spLocks noGrp="1"/>
          </p:cNvSpPr>
          <p:nvPr>
            <p:ph type="body" sz="half" idx="2"/>
          </p:nvPr>
        </p:nvSpPr>
        <p:spPr>
          <a:xfrm>
            <a:off x="629900" y="1543399"/>
            <a:ext cx="3124301" cy="285933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447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6" name="页脚占位符 5"/>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282" y="273906"/>
            <a:ext cx="1971858" cy="435986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709" y="273906"/>
            <a:ext cx="5801264" cy="435986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709" y="4768342"/>
            <a:ext cx="2057591" cy="273906"/>
          </a:xfrm>
          <a:prstGeom prst="rect">
            <a:avLst/>
          </a:prstGeom>
        </p:spPr>
        <p:txBody>
          <a:bodyPr/>
          <a:lstStyle/>
          <a:p>
            <a:fld id="{82F288E0-7875-42C4-84C8-98DBBD3BF4D2}" type="datetimeFigureOut">
              <a:rPr lang="zh-CN" altLang="en-US" smtClean="0"/>
              <a:t>2022/2/16</a:t>
            </a:fld>
            <a:endParaRPr lang="zh-CN" altLang="en-US"/>
          </a:p>
        </p:txBody>
      </p:sp>
      <p:sp>
        <p:nvSpPr>
          <p:cNvPr id="5" name="页脚占位符 4"/>
          <p:cNvSpPr>
            <a:spLocks noGrp="1"/>
          </p:cNvSpPr>
          <p:nvPr>
            <p:ph type="ftr" sz="quarter" idx="11"/>
          </p:nvPr>
        </p:nvSpPr>
        <p:spPr>
          <a:xfrm>
            <a:off x="3029231" y="4768342"/>
            <a:ext cx="3086386" cy="2739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549" y="4768342"/>
            <a:ext cx="2057591" cy="273906"/>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5ED8137-17D8-4CE8-A0B5-EBB827A5A1E4}"/>
              </a:ext>
            </a:extLst>
          </p:cNvPr>
          <p:cNvSpPr/>
          <p:nvPr userDrawn="1"/>
        </p:nvSpPr>
        <p:spPr>
          <a:xfrm>
            <a:off x="0" y="0"/>
            <a:ext cx="9144000" cy="5143500"/>
          </a:xfrm>
          <a:prstGeom prst="rect">
            <a:avLst/>
          </a:prstGeom>
          <a:solidFill>
            <a:srgbClr val="FE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887BA55-86FE-4FF3-B11D-499EB58D78ED}"/>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7564" t="-62036" r="-7564" b="62036"/>
          <a:stretch/>
        </p:blipFill>
        <p:spPr>
          <a:xfrm>
            <a:off x="-209990" y="-1136944"/>
            <a:ext cx="3708564" cy="1854283"/>
          </a:xfrm>
          <a:prstGeom prst="rect">
            <a:avLst/>
          </a:prstGeom>
        </p:spPr>
      </p:pic>
      <p:pic>
        <p:nvPicPr>
          <p:cNvPr id="5" name="Picture 4" descr="Diagram&#10;&#10;Description automatically generated">
            <a:extLst>
              <a:ext uri="{FF2B5EF4-FFF2-40B4-BE49-F238E27FC236}">
                <a16:creationId xmlns:a16="http://schemas.microsoft.com/office/drawing/2014/main" id="{E6B040D1-B2A2-47FB-BC3E-F12342E755F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3117" y="0"/>
            <a:ext cx="1058122" cy="10581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92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447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7.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641113E-9DD4-46D7-A02B-8B67084348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8" r="5643"/>
          <a:stretch/>
        </p:blipFill>
        <p:spPr>
          <a:xfrm>
            <a:off x="0" y="0"/>
            <a:ext cx="9144000" cy="5143500"/>
          </a:xfrm>
          <a:prstGeom prst="rect">
            <a:avLst/>
          </a:prstGeom>
        </p:spPr>
      </p:pic>
      <p:sp>
        <p:nvSpPr>
          <p:cNvPr id="23" name="椭圆 22">
            <a:extLst>
              <a:ext uri="{FF2B5EF4-FFF2-40B4-BE49-F238E27FC236}">
                <a16:creationId xmlns:a16="http://schemas.microsoft.com/office/drawing/2014/main" id="{C0B07011-8314-4D26-9D88-649BD5BA71E2}"/>
              </a:ext>
            </a:extLst>
          </p:cNvPr>
          <p:cNvSpPr/>
          <p:nvPr/>
        </p:nvSpPr>
        <p:spPr>
          <a:xfrm>
            <a:off x="2436177" y="387119"/>
            <a:ext cx="4518604" cy="4518604"/>
          </a:xfrm>
          <a:prstGeom prst="ellipse">
            <a:avLst/>
          </a:prstGeom>
          <a:solidFill>
            <a:srgbClr val="FEF9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pic>
        <p:nvPicPr>
          <p:cNvPr id="24" name="图片 23">
            <a:extLst>
              <a:ext uri="{FF2B5EF4-FFF2-40B4-BE49-F238E27FC236}">
                <a16:creationId xmlns:a16="http://schemas.microsoft.com/office/drawing/2014/main" id="{134C5F36-D1F5-4733-86A9-5378DBCF48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64" t="-62036" r="-7564" b="62036"/>
          <a:stretch/>
        </p:blipFill>
        <p:spPr>
          <a:xfrm>
            <a:off x="-555725" y="-2752037"/>
            <a:ext cx="8736239" cy="4368120"/>
          </a:xfrm>
          <a:prstGeom prst="rect">
            <a:avLst/>
          </a:prstGeom>
        </p:spPr>
      </p:pic>
      <p:pic>
        <p:nvPicPr>
          <p:cNvPr id="4" name="Picture 3" descr="Icon&#10;&#10;Description automatically generated">
            <a:extLst>
              <a:ext uri="{FF2B5EF4-FFF2-40B4-BE49-F238E27FC236}">
                <a16:creationId xmlns:a16="http://schemas.microsoft.com/office/drawing/2014/main" id="{2379E500-C1A3-48E8-A596-E3905989A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843" y="1809642"/>
            <a:ext cx="7317271" cy="1359205"/>
          </a:xfrm>
          <a:prstGeom prst="rect">
            <a:avLst/>
          </a:prstGeom>
        </p:spPr>
      </p:pic>
      <p:sp>
        <p:nvSpPr>
          <p:cNvPr id="11" name="Rectangle 10">
            <a:extLst>
              <a:ext uri="{FF2B5EF4-FFF2-40B4-BE49-F238E27FC236}">
                <a16:creationId xmlns:a16="http://schemas.microsoft.com/office/drawing/2014/main" id="{ACF8574D-6FA2-44B2-B0BA-D4C66870218D}"/>
              </a:ext>
            </a:extLst>
          </p:cNvPr>
          <p:cNvSpPr/>
          <p:nvPr/>
        </p:nvSpPr>
        <p:spPr>
          <a:xfrm>
            <a:off x="6296556" y="149342"/>
            <a:ext cx="2781531" cy="923330"/>
          </a:xfrm>
          <a:prstGeom prst="rect">
            <a:avLst/>
          </a:prstGeom>
          <a:noFill/>
        </p:spPr>
        <p:txBody>
          <a:bodyPr wrap="none" lIns="91440" tIns="45720" rIns="91440" bIns="45720">
            <a:spAutoFit/>
          </a:bodyPr>
          <a:lstStyle/>
          <a:p>
            <a:pPr algn="ctr"/>
            <a:r>
              <a:rPr lang="en-US" sz="5400" b="1" cap="none" spc="0">
                <a:ln w="0"/>
                <a:solidFill>
                  <a:schemeClr val="accent4">
                    <a:lumMod val="75000"/>
                  </a:schemeClr>
                </a:solidFill>
                <a:latin typeface="Times New Roman" panose="02020603050405020304" pitchFamily="18" charset="0"/>
                <a:cs typeface="Times New Roman" panose="02020603050405020304" pitchFamily="18" charset="0"/>
              </a:rPr>
              <a:t>Giảm tải</a:t>
            </a:r>
          </a:p>
        </p:txBody>
      </p:sp>
    </p:spTree>
    <p:extLst>
      <p:ext uri="{BB962C8B-B14F-4D97-AF65-F5344CB8AC3E}">
        <p14:creationId xmlns:p14="http://schemas.microsoft.com/office/powerpoint/2010/main" val="2661716646"/>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1398B-F088-45B7-A079-4D4FF5F6E73A}"/>
              </a:ext>
            </a:extLst>
          </p:cNvPr>
          <p:cNvSpPr/>
          <p:nvPr/>
        </p:nvSpPr>
        <p:spPr>
          <a:xfrm>
            <a:off x="-111802" y="302134"/>
            <a:ext cx="9367603" cy="12618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3:</a:t>
            </a:r>
          </a:p>
          <a:p>
            <a:pPr lvl="0" algn="ctr">
              <a:defRPr/>
            </a:pPr>
            <a:r>
              <a:rPr lang="vi-VN" sz="2400">
                <a:ln w="0"/>
                <a:solidFill>
                  <a:schemeClr val="accent4">
                    <a:lumMod val="75000"/>
                  </a:schemeClr>
                </a:solidFill>
                <a:latin typeface="iCiel Cadena" panose="02000503000000020004" pitchFamily="2" charset="0"/>
              </a:rPr>
              <a:t>Tìm trong mẩu chuyện vui dưới đây những từ ngữ chỉ người, sự vật, sự việc liên quan đến bảo vệ trật tự, an ninh :</a:t>
            </a:r>
          </a:p>
        </p:txBody>
      </p:sp>
      <p:sp>
        <p:nvSpPr>
          <p:cNvPr id="2" name="Rectangle 1">
            <a:extLst>
              <a:ext uri="{FF2B5EF4-FFF2-40B4-BE49-F238E27FC236}">
                <a16:creationId xmlns:a16="http://schemas.microsoft.com/office/drawing/2014/main" id="{36453A78-4AA7-4512-85A8-676CA5BF4450}"/>
              </a:ext>
            </a:extLst>
          </p:cNvPr>
          <p:cNvSpPr/>
          <p:nvPr/>
        </p:nvSpPr>
        <p:spPr>
          <a:xfrm>
            <a:off x="211280" y="1564018"/>
            <a:ext cx="8721437" cy="4278094"/>
          </a:xfrm>
          <a:prstGeom prst="rect">
            <a:avLst/>
          </a:prstGeom>
          <a:noFill/>
        </p:spPr>
        <p:txBody>
          <a:bodyPr wrap="square" lIns="91440" tIns="45720" rIns="91440" bIns="45720">
            <a:spAutoFit/>
          </a:bodyPr>
          <a:lstStyle/>
          <a:p>
            <a:pPr algn="ctr"/>
            <a:r>
              <a:rPr lang="vi-VN" sz="3200" b="1" cap="none" spc="0">
                <a:ln w="0"/>
                <a:solidFill>
                  <a:srgbClr val="002060"/>
                </a:solidFill>
                <a:latin typeface="iCiel Cadena" panose="02000503000000020004" pitchFamily="2" charset="0"/>
                <a:cs typeface="Arial" panose="020B0604020202020204" pitchFamily="34" charset="0"/>
              </a:rPr>
              <a:t>Lí do</a:t>
            </a:r>
          </a:p>
          <a:p>
            <a:endParaRPr lang="vi-VN" sz="2000" b="0" cap="none" spc="0">
              <a:ln w="0"/>
              <a:solidFill>
                <a:srgbClr val="002060"/>
              </a:solidFill>
              <a:latin typeface="Arial" panose="020B0604020202020204" pitchFamily="34" charset="0"/>
              <a:cs typeface="Arial" panose="020B0604020202020204" pitchFamily="34" charset="0"/>
            </a:endParaRPr>
          </a:p>
          <a:p>
            <a:r>
              <a:rPr lang="vi-VN" sz="2000" b="0" cap="none" spc="0">
                <a:ln w="0"/>
                <a:solidFill>
                  <a:srgbClr val="002060"/>
                </a:solidFill>
                <a:latin typeface="Arial" panose="020B0604020202020204" pitchFamily="34" charset="0"/>
                <a:cs typeface="Arial" panose="020B0604020202020204" pitchFamily="34" charset="0"/>
              </a:rPr>
              <a:t>Hai bệnh nhân nằm chung một phòng làm quen với nhau.</a:t>
            </a:r>
          </a:p>
          <a:p>
            <a:r>
              <a:rPr lang="vi-VN" sz="2000" b="0" cap="none" spc="0">
                <a:ln w="0"/>
                <a:solidFill>
                  <a:srgbClr val="002060"/>
                </a:solidFill>
                <a:latin typeface="Arial" panose="020B0604020202020204" pitchFamily="34" charset="0"/>
                <a:cs typeface="Arial" panose="020B0604020202020204" pitchFamily="34" charset="0"/>
              </a:rPr>
              <a:t>Một anh nói : "Tôi là cảnh sát giữ trật tự trong trận bóng chiều qua. Trọng tài bắt tệ quá. Bọn hu-li-gân quậy phá quá chừng, khiến tôi phải vào đây. Thế còn anh, tại sao anh lại bị thương nặng như thế ?"</a:t>
            </a:r>
          </a:p>
          <a:p>
            <a:r>
              <a:rPr lang="vi-VN" sz="2000" b="0" cap="none" spc="0">
                <a:ln w="0"/>
                <a:solidFill>
                  <a:srgbClr val="002060"/>
                </a:solidFill>
                <a:latin typeface="Arial" panose="020B0604020202020204" pitchFamily="34" charset="0"/>
                <a:cs typeface="Arial" panose="020B0604020202020204" pitchFamily="34" charset="0"/>
              </a:rPr>
              <a:t>Anh kia băng bó khắp người, thều thào trả lời : "Tôi bị bọn càn quấy hành hung. Vì chính tôi là trọng tài trận bóng chiều qua !"</a:t>
            </a:r>
          </a:p>
          <a:p>
            <a:endParaRPr lang="vi-VN" sz="2000" b="0" cap="none" spc="0">
              <a:ln w="0"/>
              <a:solidFill>
                <a:srgbClr val="002060"/>
              </a:solidFill>
              <a:latin typeface="Arial" panose="020B0604020202020204" pitchFamily="34" charset="0"/>
              <a:cs typeface="Arial" panose="020B0604020202020204" pitchFamily="34" charset="0"/>
            </a:endParaRPr>
          </a:p>
          <a:p>
            <a:pPr algn="r"/>
            <a:r>
              <a:rPr lang="vi-VN" sz="1600" b="0" cap="none" spc="0">
                <a:ln w="0"/>
                <a:solidFill>
                  <a:srgbClr val="002060"/>
                </a:solidFill>
                <a:latin typeface="Arial" panose="020B0604020202020204" pitchFamily="34" charset="0"/>
                <a:cs typeface="Arial" panose="020B0604020202020204" pitchFamily="34" charset="0"/>
              </a:rPr>
              <a:t>Theo TRUYỆN VUI NƯỚC NGOÀI</a:t>
            </a:r>
          </a:p>
          <a:p>
            <a:endParaRPr lang="vi-VN" sz="2400" b="0" cap="none" spc="0">
              <a:ln w="0"/>
              <a:solidFill>
                <a:srgbClr val="002060"/>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9968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1398B-F088-45B7-A079-4D4FF5F6E73A}"/>
              </a:ext>
            </a:extLst>
          </p:cNvPr>
          <p:cNvSpPr/>
          <p:nvPr/>
        </p:nvSpPr>
        <p:spPr>
          <a:xfrm>
            <a:off x="-172762" y="40524"/>
            <a:ext cx="936760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3:</a:t>
            </a:r>
          </a:p>
        </p:txBody>
      </p:sp>
      <p:sp>
        <p:nvSpPr>
          <p:cNvPr id="5" name="TextBox 4">
            <a:extLst>
              <a:ext uri="{FF2B5EF4-FFF2-40B4-BE49-F238E27FC236}">
                <a16:creationId xmlns:a16="http://schemas.microsoft.com/office/drawing/2014/main" id="{B5DFDA6A-4E95-40D2-A111-1CD80CEE0ACD}"/>
              </a:ext>
            </a:extLst>
          </p:cNvPr>
          <p:cNvSpPr txBox="1"/>
          <p:nvPr/>
        </p:nvSpPr>
        <p:spPr>
          <a:xfrm>
            <a:off x="5694279" y="1111238"/>
            <a:ext cx="3256280" cy="1323439"/>
          </a:xfrm>
          <a:prstGeom prst="rect">
            <a:avLst/>
          </a:prstGeom>
          <a:noFill/>
        </p:spPr>
        <p:txBody>
          <a:bodyPr wrap="square">
            <a:spAutoFit/>
          </a:bodyPr>
          <a:lstStyle/>
          <a:p>
            <a:pPr algn="just"/>
            <a:r>
              <a:rPr lang="vi-VN" sz="2000" b="0" i="0">
                <a:solidFill>
                  <a:srgbClr val="0070C0"/>
                </a:solidFill>
                <a:effectLst/>
                <a:latin typeface="OpenSans"/>
              </a:rPr>
              <a:t>Những từ ngữ chỉ người liên quan đến trật tự, an ninh: </a:t>
            </a:r>
            <a:r>
              <a:rPr lang="vi-VN" sz="2000" b="0" i="0">
                <a:solidFill>
                  <a:schemeClr val="accent4">
                    <a:lumMod val="75000"/>
                  </a:schemeClr>
                </a:solidFill>
                <a:effectLst/>
                <a:latin typeface="OpenSans"/>
              </a:rPr>
              <a:t>cảnh sát, trọng tài, bọn càn quấy, bọn hu-li-gân</a:t>
            </a:r>
            <a:endParaRPr lang="en-US" sz="2000" b="0" i="0">
              <a:solidFill>
                <a:schemeClr val="accent4">
                  <a:lumMod val="75000"/>
                </a:schemeClr>
              </a:solidFill>
              <a:effectLst/>
              <a:latin typeface="OpenSans"/>
            </a:endParaRPr>
          </a:p>
        </p:txBody>
      </p:sp>
      <p:grpSp>
        <p:nvGrpSpPr>
          <p:cNvPr id="4" name="Group 3">
            <a:extLst>
              <a:ext uri="{FF2B5EF4-FFF2-40B4-BE49-F238E27FC236}">
                <a16:creationId xmlns:a16="http://schemas.microsoft.com/office/drawing/2014/main" id="{EE74ABFB-48BC-4E95-B618-E434C0B2A64D}"/>
              </a:ext>
            </a:extLst>
          </p:cNvPr>
          <p:cNvGrpSpPr/>
          <p:nvPr/>
        </p:nvGrpSpPr>
        <p:grpSpPr>
          <a:xfrm>
            <a:off x="193441" y="563744"/>
            <a:ext cx="4742165" cy="5262979"/>
            <a:chOff x="4252822" y="563744"/>
            <a:chExt cx="4742165" cy="5262979"/>
          </a:xfrm>
        </p:grpSpPr>
        <p:sp>
          <p:nvSpPr>
            <p:cNvPr id="6" name="AutoShape 4">
              <a:extLst>
                <a:ext uri="{FF2B5EF4-FFF2-40B4-BE49-F238E27FC236}">
                  <a16:creationId xmlns:a16="http://schemas.microsoft.com/office/drawing/2014/main" id="{B6895E5F-5F11-4EF1-BF6B-C5E62C237438}"/>
                </a:ext>
              </a:extLst>
            </p:cNvPr>
            <p:cNvSpPr>
              <a:spLocks noChangeArrowheads="1"/>
            </p:cNvSpPr>
            <p:nvPr>
              <p:custDataLst>
                <p:tags r:id="rId1"/>
              </p:custDataLst>
            </p:nvPr>
          </p:nvSpPr>
          <p:spPr bwMode="white">
            <a:xfrm>
              <a:off x="4252822" y="611900"/>
              <a:ext cx="4742165" cy="4368810"/>
            </a:xfrm>
            <a:prstGeom prst="roundRect">
              <a:avLst>
                <a:gd name="adj" fmla="val 5304"/>
              </a:avLst>
            </a:prstGeom>
            <a:solidFill>
              <a:schemeClr val="accent5">
                <a:lumMod val="20000"/>
                <a:lumOff val="80000"/>
              </a:schemeClr>
            </a:solidFill>
            <a:ln w="38100" cap="flat" cmpd="sng" algn="ctr">
              <a:solidFill>
                <a:schemeClr val="accent1">
                  <a:lumMod val="75000"/>
                </a:schemeClr>
              </a:solidFill>
              <a:prstDash val="solid"/>
            </a:ln>
            <a:effectLst/>
          </p:spPr>
          <p:txBody>
            <a:bodyPr anchor="ctr">
              <a:sp3d/>
            </a:bodyPr>
            <a:lstStyle/>
            <a:p>
              <a:pPr marL="0" lvl="2" algn="ctr" defTabSz="913959" eaLnBrk="0" fontAlgn="ctr" hangingPunct="0">
                <a:buClr>
                  <a:srgbClr val="FF0000"/>
                </a:buClr>
                <a:buSzPct val="70000"/>
                <a:buFont typeface="Wingdings" pitchFamily="2" charset="2"/>
                <a:buChar char="n"/>
                <a:tabLst>
                  <a:tab pos="136460" algn="l"/>
                </a:tabLst>
                <a:defRPr/>
              </a:pPr>
              <a:endParaRPr lang="zh-CN" altLang="en-US" sz="1400"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 name="Rectangle 1">
              <a:extLst>
                <a:ext uri="{FF2B5EF4-FFF2-40B4-BE49-F238E27FC236}">
                  <a16:creationId xmlns:a16="http://schemas.microsoft.com/office/drawing/2014/main" id="{36453A78-4AA7-4512-85A8-676CA5BF4450}"/>
                </a:ext>
              </a:extLst>
            </p:cNvPr>
            <p:cNvSpPr/>
            <p:nvPr/>
          </p:nvSpPr>
          <p:spPr>
            <a:xfrm>
              <a:off x="4429760" y="563744"/>
              <a:ext cx="4422987" cy="5262979"/>
            </a:xfrm>
            <a:prstGeom prst="rect">
              <a:avLst/>
            </a:prstGeom>
            <a:noFill/>
          </p:spPr>
          <p:txBody>
            <a:bodyPr wrap="square" lIns="91440" tIns="45720" rIns="91440" bIns="45720">
              <a:spAutoFit/>
            </a:bodyPr>
            <a:lstStyle/>
            <a:p>
              <a:pPr algn="ctr"/>
              <a:r>
                <a:rPr lang="vi-VN" sz="2800" b="1" cap="none" spc="0">
                  <a:ln w="0"/>
                  <a:solidFill>
                    <a:srgbClr val="002060"/>
                  </a:solidFill>
                  <a:latin typeface="iCiel Cadena" panose="02000503000000020004" pitchFamily="2" charset="0"/>
                  <a:cs typeface="Arial" panose="020B0604020202020204" pitchFamily="34" charset="0"/>
                </a:rPr>
                <a:t>Lí do</a:t>
              </a:r>
            </a:p>
            <a:p>
              <a:endParaRPr lang="vi-VN" b="0" cap="none" spc="0">
                <a:ln w="0"/>
                <a:solidFill>
                  <a:srgbClr val="002060"/>
                </a:solidFill>
                <a:latin typeface="Arial" panose="020B0604020202020204" pitchFamily="34" charset="0"/>
                <a:cs typeface="Arial" panose="020B0604020202020204" pitchFamily="34" charset="0"/>
              </a:endParaRPr>
            </a:p>
            <a:p>
              <a:pPr algn="just"/>
              <a:r>
                <a:rPr lang="vi-VN" b="0" cap="none" spc="0">
                  <a:ln w="0"/>
                  <a:solidFill>
                    <a:srgbClr val="002060"/>
                  </a:solidFill>
                  <a:latin typeface="Arial" panose="020B0604020202020204" pitchFamily="34" charset="0"/>
                  <a:cs typeface="Arial" panose="020B0604020202020204" pitchFamily="34" charset="0"/>
                </a:rPr>
                <a:t>Hai bệnh nhân nằm chung một phòng làm quen với nhau.</a:t>
              </a:r>
            </a:p>
            <a:p>
              <a:pPr algn="just"/>
              <a:r>
                <a:rPr lang="vi-VN" b="0" cap="none" spc="0">
                  <a:ln w="0"/>
                  <a:solidFill>
                    <a:srgbClr val="002060"/>
                  </a:solidFill>
                  <a:latin typeface="Arial" panose="020B0604020202020204" pitchFamily="34" charset="0"/>
                  <a:cs typeface="Arial" panose="020B0604020202020204" pitchFamily="34" charset="0"/>
                </a:rPr>
                <a:t>Một anh nói : "Tôi là cảnh sát giữ trật tự trong trận bóng chiều qua. Trọng tài bắt tệ quá. Bọn hu-li-gân quậy phá quá chừng, khiến tôi phải vào đây. Thế còn anh, tại sao anh lại bị thương nặng như thế ?"</a:t>
              </a:r>
            </a:p>
            <a:p>
              <a:pPr algn="just"/>
              <a:r>
                <a:rPr lang="vi-VN" b="0" cap="none" spc="0">
                  <a:ln w="0"/>
                  <a:solidFill>
                    <a:srgbClr val="002060"/>
                  </a:solidFill>
                  <a:latin typeface="Arial" panose="020B0604020202020204" pitchFamily="34" charset="0"/>
                  <a:cs typeface="Arial" panose="020B0604020202020204" pitchFamily="34" charset="0"/>
                </a:rPr>
                <a:t>Anh kia băng bó khắp người, thều thào trả lời : "Tôi bị bọn càn quấy hành hung. Vì chính tôi là trọng tài trận bóng chiều qua !"</a:t>
              </a:r>
            </a:p>
            <a:p>
              <a:pPr algn="r"/>
              <a:r>
                <a:rPr lang="vi-VN" sz="1400" b="0" cap="none" spc="0">
                  <a:ln w="0"/>
                  <a:solidFill>
                    <a:srgbClr val="002060"/>
                  </a:solidFill>
                  <a:latin typeface="Arial" panose="020B0604020202020204" pitchFamily="34" charset="0"/>
                  <a:cs typeface="Arial" panose="020B0604020202020204" pitchFamily="34" charset="0"/>
                </a:rPr>
                <a:t>Theo TRUYỆN VUI NƯỚC NGOÀI</a:t>
              </a:r>
            </a:p>
            <a:p>
              <a:endParaRPr lang="vi-VN" sz="2400" b="0" cap="none" spc="0">
                <a:ln w="0"/>
                <a:solidFill>
                  <a:srgbClr val="002060"/>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p:txBody>
        </p:sp>
      </p:grpSp>
      <p:pic>
        <p:nvPicPr>
          <p:cNvPr id="1026" name="Picture 2">
            <a:extLst>
              <a:ext uri="{FF2B5EF4-FFF2-40B4-BE49-F238E27FC236}">
                <a16:creationId xmlns:a16="http://schemas.microsoft.com/office/drawing/2014/main" id="{2C6ACF29-68A6-476E-B4B5-14134864E3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544" y="1111238"/>
            <a:ext cx="477520" cy="477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3A0602-571F-443F-B3C0-82D48894CF28}"/>
              </a:ext>
            </a:extLst>
          </p:cNvPr>
          <p:cNvSpPr txBox="1"/>
          <p:nvPr/>
        </p:nvSpPr>
        <p:spPr>
          <a:xfrm>
            <a:off x="5694280" y="2539271"/>
            <a:ext cx="3256280" cy="1477328"/>
          </a:xfrm>
          <a:prstGeom prst="rect">
            <a:avLst/>
          </a:prstGeom>
          <a:noFill/>
        </p:spPr>
        <p:txBody>
          <a:bodyPr wrap="square">
            <a:spAutoFit/>
          </a:bodyPr>
          <a:lstStyle/>
          <a:p>
            <a:pPr algn="just"/>
            <a:endParaRPr lang="en-US" sz="1800" b="0" i="0">
              <a:solidFill>
                <a:srgbClr val="0070C0"/>
              </a:solidFill>
              <a:effectLst/>
              <a:latin typeface="OpenSans"/>
            </a:endParaRPr>
          </a:p>
          <a:p>
            <a:pPr algn="just"/>
            <a:r>
              <a:rPr lang="vi-VN" sz="1800" b="0" i="0">
                <a:solidFill>
                  <a:srgbClr val="0070C0"/>
                </a:solidFill>
                <a:effectLst/>
                <a:latin typeface="OpenSans"/>
              </a:rPr>
              <a:t>Những từ ngữ chỉ sự việc, hiện tượng liên quan đến trật tự, an ninh: </a:t>
            </a:r>
            <a:r>
              <a:rPr lang="vi-VN" sz="1800" b="0" i="0">
                <a:solidFill>
                  <a:schemeClr val="accent4">
                    <a:lumMod val="75000"/>
                  </a:schemeClr>
                </a:solidFill>
                <a:effectLst/>
                <a:latin typeface="OpenSans"/>
              </a:rPr>
              <a:t>giữ trật tự, quậy phá, hành hung, bị thương</a:t>
            </a:r>
          </a:p>
        </p:txBody>
      </p:sp>
      <p:pic>
        <p:nvPicPr>
          <p:cNvPr id="11" name="Picture 2">
            <a:extLst>
              <a:ext uri="{FF2B5EF4-FFF2-40B4-BE49-F238E27FC236}">
                <a16:creationId xmlns:a16="http://schemas.microsoft.com/office/drawing/2014/main" id="{96B5A97B-8A40-4F7A-B317-414101411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608" y="2766236"/>
            <a:ext cx="477520" cy="47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6892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641113E-9DD4-46D7-A02B-8B67084348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8" r="5643"/>
          <a:stretch/>
        </p:blipFill>
        <p:spPr>
          <a:xfrm>
            <a:off x="0" y="0"/>
            <a:ext cx="9144000" cy="5143500"/>
          </a:xfrm>
          <a:prstGeom prst="rect">
            <a:avLst/>
          </a:prstGeom>
        </p:spPr>
      </p:pic>
      <p:sp>
        <p:nvSpPr>
          <p:cNvPr id="23" name="椭圆 22">
            <a:extLst>
              <a:ext uri="{FF2B5EF4-FFF2-40B4-BE49-F238E27FC236}">
                <a16:creationId xmlns:a16="http://schemas.microsoft.com/office/drawing/2014/main" id="{C0B07011-8314-4D26-9D88-649BD5BA71E2}"/>
              </a:ext>
            </a:extLst>
          </p:cNvPr>
          <p:cNvSpPr/>
          <p:nvPr/>
        </p:nvSpPr>
        <p:spPr>
          <a:xfrm>
            <a:off x="2436177" y="387119"/>
            <a:ext cx="4518604" cy="4518604"/>
          </a:xfrm>
          <a:prstGeom prst="ellipse">
            <a:avLst/>
          </a:prstGeom>
          <a:solidFill>
            <a:srgbClr val="FEF9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 name="矩形 7">
            <a:extLst>
              <a:ext uri="{FF2B5EF4-FFF2-40B4-BE49-F238E27FC236}">
                <a16:creationId xmlns:a16="http://schemas.microsoft.com/office/drawing/2014/main" id="{3E915F81-4D16-40E3-896C-D922C69C7993}"/>
              </a:ext>
            </a:extLst>
          </p:cNvPr>
          <p:cNvSpPr/>
          <p:nvPr/>
        </p:nvSpPr>
        <p:spPr>
          <a:xfrm>
            <a:off x="-183823" y="-1307969"/>
            <a:ext cx="9418358" cy="13079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pic>
        <p:nvPicPr>
          <p:cNvPr id="24" name="图片 23">
            <a:extLst>
              <a:ext uri="{FF2B5EF4-FFF2-40B4-BE49-F238E27FC236}">
                <a16:creationId xmlns:a16="http://schemas.microsoft.com/office/drawing/2014/main" id="{134C5F36-D1F5-4733-86A9-5378DBCF48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64" t="-62036" r="-7564" b="62036"/>
          <a:stretch/>
        </p:blipFill>
        <p:spPr>
          <a:xfrm>
            <a:off x="-501538" y="-2716502"/>
            <a:ext cx="8736239" cy="4368120"/>
          </a:xfrm>
          <a:prstGeom prst="rect">
            <a:avLst/>
          </a:prstGeom>
        </p:spPr>
      </p:pic>
      <p:pic>
        <p:nvPicPr>
          <p:cNvPr id="3" name="Picture 2" descr="Logo&#10;&#10;Description automatically generated">
            <a:extLst>
              <a:ext uri="{FF2B5EF4-FFF2-40B4-BE49-F238E27FC236}">
                <a16:creationId xmlns:a16="http://schemas.microsoft.com/office/drawing/2014/main" id="{968DA7CE-1D71-463E-8E40-F6DD0DB55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677" y="1885943"/>
            <a:ext cx="5346646" cy="1605940"/>
          </a:xfrm>
          <a:prstGeom prst="rect">
            <a:avLst/>
          </a:prstGeom>
        </p:spPr>
      </p:pic>
    </p:spTree>
    <p:extLst>
      <p:ext uri="{BB962C8B-B14F-4D97-AF65-F5344CB8AC3E}">
        <p14:creationId xmlns:p14="http://schemas.microsoft.com/office/powerpoint/2010/main" val="3832053697"/>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AD7621-F2D6-4982-8745-9A21F6727076}"/>
              </a:ext>
            </a:extLst>
          </p:cNvPr>
          <p:cNvGrpSpPr/>
          <p:nvPr/>
        </p:nvGrpSpPr>
        <p:grpSpPr>
          <a:xfrm>
            <a:off x="574725" y="757724"/>
            <a:ext cx="8943138" cy="4280556"/>
            <a:chOff x="4893212" y="2186362"/>
            <a:chExt cx="8943138" cy="4280556"/>
          </a:xfrm>
        </p:grpSpPr>
        <p:pic>
          <p:nvPicPr>
            <p:cNvPr id="6" name="Picture 5">
              <a:extLst>
                <a:ext uri="{FF2B5EF4-FFF2-40B4-BE49-F238E27FC236}">
                  <a16:creationId xmlns:a16="http://schemas.microsoft.com/office/drawing/2014/main" id="{CF57891A-614A-4C63-9B9B-C18BC4B06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212" y="2186362"/>
              <a:ext cx="5294628" cy="1877103"/>
            </a:xfrm>
            <a:prstGeom prst="rect">
              <a:avLst/>
            </a:prstGeom>
          </p:spPr>
        </p:pic>
        <p:sp>
          <p:nvSpPr>
            <p:cNvPr id="7" name="Shape 881">
              <a:extLst>
                <a:ext uri="{FF2B5EF4-FFF2-40B4-BE49-F238E27FC236}">
                  <a16:creationId xmlns:a16="http://schemas.microsoft.com/office/drawing/2014/main" id="{27607EA7-3D58-40D7-927A-42DD24A5A283}"/>
                </a:ext>
              </a:extLst>
            </p:cNvPr>
            <p:cNvSpPr txBox="1">
              <a:spLocks/>
            </p:cNvSpPr>
            <p:nvPr/>
          </p:nvSpPr>
          <p:spPr>
            <a:xfrm>
              <a:off x="5123162" y="2799923"/>
              <a:ext cx="4722586" cy="646331"/>
            </a:xfrm>
            <a:prstGeom prst="rect">
              <a:avLst/>
            </a:prstGeom>
            <a:noFill/>
          </p:spPr>
          <p:txBody>
            <a:bodyPr wrap="square" rtlCol="0">
              <a:spAutoFit/>
            </a:bodyPr>
            <a:lstStyle>
              <a:defPPr>
                <a:defRPr lang="zh-CN"/>
              </a:defPPr>
              <a:lvl1pPr algn="ctr">
                <a:lnSpc>
                  <a:spcPts val="2200"/>
                </a:lnSpc>
                <a:defRPr sz="1400" spc="300">
                  <a:solidFill>
                    <a:schemeClr val="tx1">
                      <a:lumMod val="75000"/>
                      <a:lumOff val="25000"/>
                    </a:schemeClr>
                  </a:solidFill>
                  <a:latin typeface="字魂6号-日记插画体" panose="00000500000000000000" pitchFamily="2" charset="-122"/>
                  <a:ea typeface="字魂6号-日记插画体"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a:ln>
                    <a:noFill/>
                  </a:ln>
                  <a:solidFill>
                    <a:prstClr val="black"/>
                  </a:solidFill>
                  <a:effectLst/>
                  <a:uLnTx/>
                  <a:uFillTx/>
                  <a:latin typeface="iCiel Cadena" panose="02000503000000020004" pitchFamily="2" charset="0"/>
                  <a:ea typeface="字魂6号-日记插画体" panose="00000500000000000000" pitchFamily="2" charset="-122"/>
                  <a:cs typeface="+mn-cs"/>
                </a:rPr>
                <a:t>Trật tự nghĩa là gì?</a:t>
              </a:r>
              <a:endParaRPr kumimoji="0" lang="en-US" altLang="zh-CN" sz="3600" b="1" i="0" u="none" strike="noStrike" kern="1200" cap="none" spc="300" normalizeH="0" baseline="0" noProof="0" dirty="0">
                <a:ln>
                  <a:noFill/>
                </a:ln>
                <a:solidFill>
                  <a:prstClr val="black"/>
                </a:solidFill>
                <a:effectLst/>
                <a:uLnTx/>
                <a:uFillTx/>
                <a:latin typeface="iCiel Cadena" panose="02000503000000020004" pitchFamily="2" charset="0"/>
                <a:ea typeface="字魂6号-日记插画体" panose="00000500000000000000" pitchFamily="2" charset="-122"/>
                <a:cs typeface="+mn-cs"/>
                <a:sym typeface="字魂58号-创中黑" panose="00000500000000000000" pitchFamily="2" charset="-122"/>
              </a:endParaRPr>
            </a:p>
          </p:txBody>
        </p:sp>
        <p:pic>
          <p:nvPicPr>
            <p:cNvPr id="8" name="Picture 7">
              <a:extLst>
                <a:ext uri="{FF2B5EF4-FFF2-40B4-BE49-F238E27FC236}">
                  <a16:creationId xmlns:a16="http://schemas.microsoft.com/office/drawing/2014/main" id="{2C725592-CE2C-4471-8C43-1A3EA94508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56" b="99111" l="9947" r="89876"/>
                      </a14:imgEffect>
                    </a14:imgLayer>
                  </a14:imgProps>
                </a:ext>
                <a:ext uri="{28A0092B-C50C-407E-A947-70E740481C1C}">
                  <a14:useLocalDpi xmlns:a14="http://schemas.microsoft.com/office/drawing/2010/main" val="0"/>
                </a:ext>
              </a:extLst>
            </a:blip>
            <a:stretch>
              <a:fillRect/>
            </a:stretch>
          </p:blipFill>
          <p:spPr>
            <a:xfrm>
              <a:off x="9357641" y="2887133"/>
              <a:ext cx="4478709" cy="3579785"/>
            </a:xfrm>
            <a:prstGeom prst="rect">
              <a:avLst/>
            </a:prstGeom>
          </p:spPr>
        </p:pic>
      </p:grpSp>
      <p:sp>
        <p:nvSpPr>
          <p:cNvPr id="10" name="TextBox 9">
            <a:extLst>
              <a:ext uri="{FF2B5EF4-FFF2-40B4-BE49-F238E27FC236}">
                <a16:creationId xmlns:a16="http://schemas.microsoft.com/office/drawing/2014/main" id="{9DCA1053-FA46-4109-86F8-1E533FB8AE62}"/>
              </a:ext>
            </a:extLst>
          </p:cNvPr>
          <p:cNvSpPr txBox="1"/>
          <p:nvPr/>
        </p:nvSpPr>
        <p:spPr>
          <a:xfrm>
            <a:off x="734342" y="2816116"/>
            <a:ext cx="4863252" cy="1569660"/>
          </a:xfrm>
          <a:prstGeom prst="rect">
            <a:avLst/>
          </a:prstGeom>
          <a:noFill/>
        </p:spPr>
        <p:txBody>
          <a:bodyPr wrap="square">
            <a:spAutoFit/>
          </a:bodyPr>
          <a:lstStyle/>
          <a:p>
            <a:pPr algn="ctr">
              <a:defRPr/>
            </a:pPr>
            <a:r>
              <a:rPr kumimoji="0" lang="en-US" sz="4800" i="0" u="none" strike="noStrike" kern="1200" cap="none" spc="0" normalizeH="0" baseline="0" noProof="0">
                <a:ln>
                  <a:noFill/>
                </a:ln>
                <a:solidFill>
                  <a:srgbClr val="0070C0"/>
                </a:solidFill>
                <a:effectLst/>
                <a:uLnTx/>
                <a:uFillTx/>
                <a:latin typeface="UTM ViceroyJF" panose="02040603050506020204" pitchFamily="18" charset="0"/>
              </a:rPr>
              <a:t>Tình trạng ổn định, có tổ chức, có kỉ luật.</a:t>
            </a:r>
          </a:p>
        </p:txBody>
      </p:sp>
      <p:pic>
        <p:nvPicPr>
          <p:cNvPr id="11" name="Picture 2">
            <a:extLst>
              <a:ext uri="{FF2B5EF4-FFF2-40B4-BE49-F238E27FC236}">
                <a16:creationId xmlns:a16="http://schemas.microsoft.com/office/drawing/2014/main" id="{C8126B30-191D-4B7F-B435-72DAE5D7BA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22" y="2933427"/>
            <a:ext cx="477520" cy="47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0F156F-734E-46EC-8887-038B77A926BA}"/>
              </a:ext>
            </a:extLst>
          </p:cNvPr>
          <p:cNvSpPr/>
          <p:nvPr/>
        </p:nvSpPr>
        <p:spPr>
          <a:xfrm>
            <a:off x="605994" y="784942"/>
            <a:ext cx="3364062" cy="1107996"/>
          </a:xfrm>
          <a:prstGeom prst="rect">
            <a:avLst/>
          </a:prstGeom>
          <a:noFill/>
        </p:spPr>
        <p:txBody>
          <a:bodyPr wrap="none" lIns="45720" tIns="22860" rIns="45720" bIns="22860">
            <a:spAutoFit/>
          </a:bodyPr>
          <a:lstStyle/>
          <a:p>
            <a:pPr algn="ctr" defTabSz="457200"/>
            <a:r>
              <a:rPr lang="en-US" sz="6900">
                <a:ln w="0">
                  <a:solidFill>
                    <a:prstClr val="black"/>
                  </a:solidFill>
                </a:ln>
                <a:solidFill>
                  <a:srgbClr val="F79646"/>
                </a:solidFill>
                <a:latin typeface="iCiel Pony" panose="02000000000000000000" pitchFamily="2" charset="0"/>
              </a:rPr>
              <a:t>DẶN DÒ</a:t>
            </a:r>
          </a:p>
        </p:txBody>
      </p:sp>
      <p:grpSp>
        <p:nvGrpSpPr>
          <p:cNvPr id="21" name="Group 20">
            <a:extLst>
              <a:ext uri="{FF2B5EF4-FFF2-40B4-BE49-F238E27FC236}">
                <a16:creationId xmlns:a16="http://schemas.microsoft.com/office/drawing/2014/main" id="{A73D88C3-75C6-4AEA-9666-88DDDEA9DB6F}"/>
              </a:ext>
            </a:extLst>
          </p:cNvPr>
          <p:cNvGrpSpPr/>
          <p:nvPr/>
        </p:nvGrpSpPr>
        <p:grpSpPr>
          <a:xfrm>
            <a:off x="4997353" y="808897"/>
            <a:ext cx="3429000" cy="1250095"/>
            <a:chOff x="9167812" y="1603222"/>
            <a:chExt cx="6858000" cy="2500189"/>
          </a:xfrm>
          <a:solidFill>
            <a:schemeClr val="accent2">
              <a:lumMod val="20000"/>
              <a:lumOff val="80000"/>
            </a:schemeClr>
          </a:solidFill>
        </p:grpSpPr>
        <p:grpSp>
          <p:nvGrpSpPr>
            <p:cNvPr id="25" name="Group 7">
              <a:extLst>
                <a:ext uri="{FF2B5EF4-FFF2-40B4-BE49-F238E27FC236}">
                  <a16:creationId xmlns:a16="http://schemas.microsoft.com/office/drawing/2014/main" id="{016F8E1F-15BF-4F21-AE92-6A9C32F07E48}"/>
                </a:ext>
              </a:extLst>
            </p:cNvPr>
            <p:cNvGrpSpPr/>
            <p:nvPr/>
          </p:nvGrpSpPr>
          <p:grpSpPr>
            <a:xfrm>
              <a:off x="9167812" y="1603222"/>
              <a:ext cx="6858000" cy="2500189"/>
              <a:chOff x="0" y="0"/>
              <a:chExt cx="2393585" cy="2283865"/>
            </a:xfrm>
            <a:grpFill/>
          </p:grpSpPr>
          <p:sp>
            <p:nvSpPr>
              <p:cNvPr id="27" name="Freeform 8">
                <a:extLst>
                  <a:ext uri="{FF2B5EF4-FFF2-40B4-BE49-F238E27FC236}">
                    <a16:creationId xmlns:a16="http://schemas.microsoft.com/office/drawing/2014/main" id="{5F0BDC91-A9B5-4C33-86DD-E4628BA7CBD5}"/>
                  </a:ext>
                </a:extLst>
              </p:cNvPr>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grpFill/>
            </p:spPr>
          </p:sp>
        </p:grpSp>
        <p:sp>
          <p:nvSpPr>
            <p:cNvPr id="26" name="Rectangle 25">
              <a:extLst>
                <a:ext uri="{FF2B5EF4-FFF2-40B4-BE49-F238E27FC236}">
                  <a16:creationId xmlns:a16="http://schemas.microsoft.com/office/drawing/2014/main" id="{C25B7166-47F6-40AA-BDBF-DFACA77AFF7A}"/>
                </a:ext>
              </a:extLst>
            </p:cNvPr>
            <p:cNvSpPr/>
            <p:nvPr/>
          </p:nvSpPr>
          <p:spPr>
            <a:xfrm>
              <a:off x="12504414" y="2391652"/>
              <a:ext cx="184796" cy="923330"/>
            </a:xfrm>
            <a:prstGeom prst="rect">
              <a:avLst/>
            </a:prstGeom>
            <a:grpFill/>
          </p:spPr>
          <p:txBody>
            <a:bodyPr wrap="none" lIns="45720" tIns="22860" rIns="45720" bIns="22860">
              <a:spAutoFit/>
            </a:bodyPr>
            <a:lstStyle/>
            <a:p>
              <a:pPr algn="ctr" defTabSz="457200"/>
              <a:endParaRPr lang="en-US" sz="2700">
                <a:ln w="0"/>
                <a:solidFill>
                  <a:srgbClr val="FF0000"/>
                </a:solidFill>
                <a:latin typeface="Calibri"/>
              </a:endParaRPr>
            </a:p>
          </p:txBody>
        </p:sp>
      </p:grpSp>
      <p:pic>
        <p:nvPicPr>
          <p:cNvPr id="28" name="Picture 19">
            <a:extLst>
              <a:ext uri="{FF2B5EF4-FFF2-40B4-BE49-F238E27FC236}">
                <a16:creationId xmlns:a16="http://schemas.microsoft.com/office/drawing/2014/main" id="{93131C85-5309-4DBD-B9D6-B8626B15CA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08366">
            <a:off x="7913308" y="1584012"/>
            <a:ext cx="783994" cy="742656"/>
          </a:xfrm>
          <a:prstGeom prst="rect">
            <a:avLst/>
          </a:prstGeom>
        </p:spPr>
      </p:pic>
      <p:grpSp>
        <p:nvGrpSpPr>
          <p:cNvPr id="29" name="Group 28">
            <a:extLst>
              <a:ext uri="{FF2B5EF4-FFF2-40B4-BE49-F238E27FC236}">
                <a16:creationId xmlns:a16="http://schemas.microsoft.com/office/drawing/2014/main" id="{D897C847-BFFC-4F58-89FB-00474CF0A384}"/>
              </a:ext>
            </a:extLst>
          </p:cNvPr>
          <p:cNvGrpSpPr/>
          <p:nvPr/>
        </p:nvGrpSpPr>
        <p:grpSpPr>
          <a:xfrm>
            <a:off x="5043551" y="2748686"/>
            <a:ext cx="3429000" cy="1250095"/>
            <a:chOff x="9260208" y="5482800"/>
            <a:chExt cx="6858000" cy="2500189"/>
          </a:xfrm>
        </p:grpSpPr>
        <p:grpSp>
          <p:nvGrpSpPr>
            <p:cNvPr id="30" name="Group 2">
              <a:extLst>
                <a:ext uri="{FF2B5EF4-FFF2-40B4-BE49-F238E27FC236}">
                  <a16:creationId xmlns:a16="http://schemas.microsoft.com/office/drawing/2014/main" id="{104FA18E-D8DB-475E-97FD-B8BEB9F30814}"/>
                </a:ext>
              </a:extLst>
            </p:cNvPr>
            <p:cNvGrpSpPr/>
            <p:nvPr/>
          </p:nvGrpSpPr>
          <p:grpSpPr>
            <a:xfrm>
              <a:off x="9260208" y="5482800"/>
              <a:ext cx="6858000" cy="2500189"/>
              <a:chOff x="32248" y="101122"/>
              <a:chExt cx="2393585" cy="2283865"/>
            </a:xfrm>
          </p:grpSpPr>
          <p:sp>
            <p:nvSpPr>
              <p:cNvPr id="32" name="Freeform 3">
                <a:extLst>
                  <a:ext uri="{FF2B5EF4-FFF2-40B4-BE49-F238E27FC236}">
                    <a16:creationId xmlns:a16="http://schemas.microsoft.com/office/drawing/2014/main" id="{ED091812-618D-4D73-AB75-5B4263A5BB6D}"/>
                  </a:ext>
                </a:extLst>
              </p:cNvPr>
              <p:cNvSpPr/>
              <p:nvPr/>
            </p:nvSpPr>
            <p:spPr>
              <a:xfrm>
                <a:off x="32248" y="101122"/>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chemeClr val="accent2">
                  <a:lumMod val="20000"/>
                  <a:lumOff val="80000"/>
                </a:schemeClr>
              </a:solidFill>
            </p:spPr>
          </p:sp>
        </p:grpSp>
        <p:sp>
          <p:nvSpPr>
            <p:cNvPr id="31" name="Rectangle 30">
              <a:extLst>
                <a:ext uri="{FF2B5EF4-FFF2-40B4-BE49-F238E27FC236}">
                  <a16:creationId xmlns:a16="http://schemas.microsoft.com/office/drawing/2014/main" id="{81B8E561-6425-4189-8508-15ADA1C494D8}"/>
                </a:ext>
              </a:extLst>
            </p:cNvPr>
            <p:cNvSpPr/>
            <p:nvPr/>
          </p:nvSpPr>
          <p:spPr>
            <a:xfrm>
              <a:off x="9771506" y="5809446"/>
              <a:ext cx="5961598" cy="2031325"/>
            </a:xfrm>
            <a:prstGeom prst="rect">
              <a:avLst/>
            </a:prstGeom>
            <a:noFill/>
          </p:spPr>
          <p:txBody>
            <a:bodyPr wrap="square" lIns="45720" tIns="22860" rIns="45720" bIns="22860">
              <a:spAutoFit/>
            </a:bodyPr>
            <a:lstStyle/>
            <a:p>
              <a:pPr algn="ctr" defTabSz="457200"/>
              <a:r>
                <a:rPr lang="en-US" sz="2700">
                  <a:ln w="0"/>
                  <a:solidFill>
                    <a:srgbClr val="FF0000"/>
                  </a:solidFill>
                  <a:latin typeface="Calibri"/>
                </a:rPr>
                <a:t>Chuẩn bị:</a:t>
              </a:r>
            </a:p>
            <a:p>
              <a:pPr algn="ctr" defTabSz="457200"/>
              <a:r>
                <a:rPr lang="en-US" b="1">
                  <a:ln w="0"/>
                  <a:solidFill>
                    <a:srgbClr val="FF0000"/>
                  </a:solidFill>
                  <a:latin typeface="Calibri"/>
                </a:rPr>
                <a:t>Nối các vế câu ghép bằng quan hệ từ</a:t>
              </a:r>
            </a:p>
          </p:txBody>
        </p:sp>
      </p:grpSp>
      <p:pic>
        <p:nvPicPr>
          <p:cNvPr id="33" name="Picture 18">
            <a:extLst>
              <a:ext uri="{FF2B5EF4-FFF2-40B4-BE49-F238E27FC236}">
                <a16:creationId xmlns:a16="http://schemas.microsoft.com/office/drawing/2014/main" id="{8F197967-7D08-4B45-8027-DEC2525E15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6247" y="3527590"/>
            <a:ext cx="726455" cy="859248"/>
          </a:xfrm>
          <a:prstGeom prst="rect">
            <a:avLst/>
          </a:prstGeom>
        </p:spPr>
      </p:pic>
      <p:pic>
        <p:nvPicPr>
          <p:cNvPr id="34" name="Picture 33" descr="A picture containing text, toy&#10;&#10;Description automatically generated">
            <a:extLst>
              <a:ext uri="{FF2B5EF4-FFF2-40B4-BE49-F238E27FC236}">
                <a16:creationId xmlns:a16="http://schemas.microsoft.com/office/drawing/2014/main" id="{3F2DF90D-FB9E-41C2-8C40-9845D00C64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0" y="1553800"/>
            <a:ext cx="4818970" cy="3393527"/>
          </a:xfrm>
          <a:prstGeom prst="rect">
            <a:avLst/>
          </a:prstGeom>
        </p:spPr>
      </p:pic>
      <p:sp>
        <p:nvSpPr>
          <p:cNvPr id="35" name="Rectangle 34">
            <a:extLst>
              <a:ext uri="{FF2B5EF4-FFF2-40B4-BE49-F238E27FC236}">
                <a16:creationId xmlns:a16="http://schemas.microsoft.com/office/drawing/2014/main" id="{4036113D-7D99-4F43-84F2-DBEA5BAC3025}"/>
              </a:ext>
            </a:extLst>
          </p:cNvPr>
          <p:cNvSpPr/>
          <p:nvPr/>
        </p:nvSpPr>
        <p:spPr>
          <a:xfrm>
            <a:off x="4811110" y="1171199"/>
            <a:ext cx="3801486" cy="461665"/>
          </a:xfrm>
          <a:prstGeom prst="rect">
            <a:avLst/>
          </a:prstGeom>
          <a:noFill/>
        </p:spPr>
        <p:txBody>
          <a:bodyPr wrap="square" lIns="45720" tIns="22860" rIns="45720" bIns="22860">
            <a:spAutoFit/>
          </a:bodyPr>
          <a:lstStyle/>
          <a:p>
            <a:pPr algn="ctr" defTabSz="457200"/>
            <a:r>
              <a:rPr lang="en-US" sz="2700" b="1">
                <a:ln w="0"/>
                <a:solidFill>
                  <a:srgbClr val="FF0000"/>
                </a:solidFill>
                <a:latin typeface="Calibri"/>
              </a:rPr>
              <a:t>Xem lại các bài tập</a:t>
            </a:r>
          </a:p>
        </p:txBody>
      </p:sp>
    </p:spTree>
    <p:extLst>
      <p:ext uri="{BB962C8B-B14F-4D97-AF65-F5344CB8AC3E}">
        <p14:creationId xmlns:p14="http://schemas.microsoft.com/office/powerpoint/2010/main" val="9156959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80">
                                          <p:stCondLst>
                                            <p:cond delay="0"/>
                                          </p:stCondLst>
                                        </p:cTn>
                                        <p:tgtEl>
                                          <p:spTgt spid="29"/>
                                        </p:tgtEl>
                                      </p:cBhvr>
                                    </p:animEffect>
                                    <p:anim calcmode="lin" valueType="num">
                                      <p:cBhvr>
                                        <p:cTn id="3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7" dur="26">
                                          <p:stCondLst>
                                            <p:cond delay="650"/>
                                          </p:stCondLst>
                                        </p:cTn>
                                        <p:tgtEl>
                                          <p:spTgt spid="29"/>
                                        </p:tgtEl>
                                      </p:cBhvr>
                                      <p:to x="100000" y="60000"/>
                                    </p:animScale>
                                    <p:animScale>
                                      <p:cBhvr>
                                        <p:cTn id="38" dur="166" decel="50000">
                                          <p:stCondLst>
                                            <p:cond delay="676"/>
                                          </p:stCondLst>
                                        </p:cTn>
                                        <p:tgtEl>
                                          <p:spTgt spid="29"/>
                                        </p:tgtEl>
                                      </p:cBhvr>
                                      <p:to x="100000" y="100000"/>
                                    </p:animScale>
                                    <p:animScale>
                                      <p:cBhvr>
                                        <p:cTn id="39" dur="26">
                                          <p:stCondLst>
                                            <p:cond delay="1312"/>
                                          </p:stCondLst>
                                        </p:cTn>
                                        <p:tgtEl>
                                          <p:spTgt spid="29"/>
                                        </p:tgtEl>
                                      </p:cBhvr>
                                      <p:to x="100000" y="80000"/>
                                    </p:animScale>
                                    <p:animScale>
                                      <p:cBhvr>
                                        <p:cTn id="40" dur="166" decel="50000">
                                          <p:stCondLst>
                                            <p:cond delay="1338"/>
                                          </p:stCondLst>
                                        </p:cTn>
                                        <p:tgtEl>
                                          <p:spTgt spid="29"/>
                                        </p:tgtEl>
                                      </p:cBhvr>
                                      <p:to x="100000" y="100000"/>
                                    </p:animScale>
                                    <p:animScale>
                                      <p:cBhvr>
                                        <p:cTn id="41" dur="26">
                                          <p:stCondLst>
                                            <p:cond delay="1642"/>
                                          </p:stCondLst>
                                        </p:cTn>
                                        <p:tgtEl>
                                          <p:spTgt spid="29"/>
                                        </p:tgtEl>
                                      </p:cBhvr>
                                      <p:to x="100000" y="90000"/>
                                    </p:animScale>
                                    <p:animScale>
                                      <p:cBhvr>
                                        <p:cTn id="42" dur="166" decel="50000">
                                          <p:stCondLst>
                                            <p:cond delay="1668"/>
                                          </p:stCondLst>
                                        </p:cTn>
                                        <p:tgtEl>
                                          <p:spTgt spid="29"/>
                                        </p:tgtEl>
                                      </p:cBhvr>
                                      <p:to x="100000" y="100000"/>
                                    </p:animScale>
                                    <p:animScale>
                                      <p:cBhvr>
                                        <p:cTn id="43" dur="26">
                                          <p:stCondLst>
                                            <p:cond delay="1808"/>
                                          </p:stCondLst>
                                        </p:cTn>
                                        <p:tgtEl>
                                          <p:spTgt spid="29"/>
                                        </p:tgtEl>
                                      </p:cBhvr>
                                      <p:to x="100000" y="95000"/>
                                    </p:animScale>
                                    <p:animScale>
                                      <p:cBhvr>
                                        <p:cTn id="44" dur="166" decel="50000">
                                          <p:stCondLst>
                                            <p:cond delay="1834"/>
                                          </p:stCondLst>
                                        </p:cTn>
                                        <p:tgtEl>
                                          <p:spTgt spid="29"/>
                                        </p:tgtEl>
                                      </p:cBhvr>
                                      <p:to x="100000" y="100000"/>
                                    </p:animScale>
                                  </p:childTnLst>
                                </p:cTn>
                              </p:par>
                              <p:par>
                                <p:cTn id="45" presetID="21"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2000"/>
                                        <p:tgtEl>
                                          <p:spTgt spid="28"/>
                                        </p:tgtEl>
                                      </p:cBhvr>
                                    </p:animEffect>
                                  </p:childTnLst>
                                </p:cTn>
                              </p:par>
                              <p:par>
                                <p:cTn id="48" presetID="21" presetClass="entr" presetSubtype="1"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heel(1)">
                                      <p:cBhvr>
                                        <p:cTn id="5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E915F81-4D16-40E3-896C-D922C69C7993}"/>
              </a:ext>
            </a:extLst>
          </p:cNvPr>
          <p:cNvSpPr/>
          <p:nvPr/>
        </p:nvSpPr>
        <p:spPr>
          <a:xfrm>
            <a:off x="-183823" y="-1307969"/>
            <a:ext cx="9418358" cy="13079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 name="Rectangle 1">
            <a:extLst>
              <a:ext uri="{FF2B5EF4-FFF2-40B4-BE49-F238E27FC236}">
                <a16:creationId xmlns:a16="http://schemas.microsoft.com/office/drawing/2014/main" id="{7F321C92-6AE7-4602-8356-0421F4F69F3A}"/>
              </a:ext>
            </a:extLst>
          </p:cNvPr>
          <p:cNvSpPr/>
          <p:nvPr/>
        </p:nvSpPr>
        <p:spPr>
          <a:xfrm>
            <a:off x="967559" y="612485"/>
            <a:ext cx="7115593" cy="1938992"/>
          </a:xfrm>
          <a:prstGeom prst="rect">
            <a:avLst/>
          </a:prstGeom>
          <a:noFill/>
        </p:spPr>
        <p:txBody>
          <a:bodyPr wrap="square" lIns="91440" tIns="45720" rIns="91440" bIns="45720">
            <a:spAutoFit/>
          </a:bodyPr>
          <a:lstStyle/>
          <a:p>
            <a:pPr algn="ctr"/>
            <a:r>
              <a:rPr lang="en-US" sz="6000" b="0" cap="none" spc="0">
                <a:ln w="0">
                  <a:solidFill>
                    <a:schemeClr val="accent2">
                      <a:lumMod val="60000"/>
                      <a:lumOff val="40000"/>
                    </a:schemeClr>
                  </a:solidFill>
                </a:ln>
                <a:solidFill>
                  <a:schemeClr val="accent2">
                    <a:lumMod val="50000"/>
                  </a:schemeClr>
                </a:solidFill>
                <a:effectLst>
                  <a:outerShdw blurRad="38100" dist="19050" dir="2700000" algn="tl" rotWithShape="0">
                    <a:schemeClr val="dk1">
                      <a:alpha val="40000"/>
                    </a:schemeClr>
                  </a:outerShdw>
                </a:effectLst>
                <a:latin typeface="Coiny" panose="02000903060500060000" pitchFamily="2" charset="0"/>
              </a:rPr>
              <a:t>TẠM BIỆT </a:t>
            </a:r>
          </a:p>
          <a:p>
            <a:pPr algn="ctr"/>
            <a:r>
              <a:rPr lang="en-US" sz="6000" b="0" cap="none" spc="0">
                <a:ln w="0">
                  <a:solidFill>
                    <a:schemeClr val="accent2">
                      <a:lumMod val="60000"/>
                      <a:lumOff val="40000"/>
                    </a:schemeClr>
                  </a:solidFill>
                </a:ln>
                <a:solidFill>
                  <a:schemeClr val="accent2">
                    <a:lumMod val="50000"/>
                  </a:schemeClr>
                </a:solidFill>
                <a:effectLst>
                  <a:outerShdw blurRad="38100" dist="19050" dir="2700000" algn="tl" rotWithShape="0">
                    <a:schemeClr val="dk1">
                      <a:alpha val="40000"/>
                    </a:schemeClr>
                  </a:outerShdw>
                </a:effectLst>
                <a:latin typeface="Coiny" panose="02000903060500060000" pitchFamily="2" charset="0"/>
              </a:rPr>
              <a:t>VÀ HẸN GẶP LẠI</a:t>
            </a:r>
          </a:p>
        </p:txBody>
      </p:sp>
      <p:pic>
        <p:nvPicPr>
          <p:cNvPr id="5" name="Picture 4" descr="A couple of figurines on a cake&#10;&#10;Description automatically generated with low confidence">
            <a:extLst>
              <a:ext uri="{FF2B5EF4-FFF2-40B4-BE49-F238E27FC236}">
                <a16:creationId xmlns:a16="http://schemas.microsoft.com/office/drawing/2014/main" id="{5784DF8F-E6AE-49D5-AEB2-26C88837E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148" y="2259299"/>
            <a:ext cx="4179245" cy="2950055"/>
          </a:xfrm>
          <a:prstGeom prst="rect">
            <a:avLst/>
          </a:prstGeom>
        </p:spPr>
      </p:pic>
    </p:spTree>
    <p:extLst>
      <p:ext uri="{BB962C8B-B14F-4D97-AF65-F5344CB8AC3E}">
        <p14:creationId xmlns:p14="http://schemas.microsoft.com/office/powerpoint/2010/main" val="310736532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40FC28-19FD-47CE-AE82-6CD368028D78}"/>
              </a:ext>
            </a:extLst>
          </p:cNvPr>
          <p:cNvGrpSpPr/>
          <p:nvPr/>
        </p:nvGrpSpPr>
        <p:grpSpPr>
          <a:xfrm>
            <a:off x="331893" y="806027"/>
            <a:ext cx="8371840" cy="1395306"/>
            <a:chOff x="331893" y="806027"/>
            <a:chExt cx="8371840" cy="1395306"/>
          </a:xfrm>
        </p:grpSpPr>
        <p:sp>
          <p:nvSpPr>
            <p:cNvPr id="4" name="Rectangle 3">
              <a:extLst>
                <a:ext uri="{FF2B5EF4-FFF2-40B4-BE49-F238E27FC236}">
                  <a16:creationId xmlns:a16="http://schemas.microsoft.com/office/drawing/2014/main" id="{F8E936AF-96C1-4D85-AE1F-C3FD5753E966}"/>
                </a:ext>
              </a:extLst>
            </p:cNvPr>
            <p:cNvSpPr/>
            <p:nvPr/>
          </p:nvSpPr>
          <p:spPr>
            <a:xfrm>
              <a:off x="331893" y="806027"/>
              <a:ext cx="8371840" cy="1395306"/>
            </a:xfrm>
            <a:custGeom>
              <a:avLst/>
              <a:gdLst>
                <a:gd name="connsiteX0" fmla="*/ 0 w 8371840"/>
                <a:gd name="connsiteY0" fmla="*/ 0 h 1395306"/>
                <a:gd name="connsiteX1" fmla="*/ 530217 w 8371840"/>
                <a:gd name="connsiteY1" fmla="*/ 0 h 1395306"/>
                <a:gd name="connsiteX2" fmla="*/ 1395307 w 8371840"/>
                <a:gd name="connsiteY2" fmla="*/ 0 h 1395306"/>
                <a:gd name="connsiteX3" fmla="*/ 2092960 w 8371840"/>
                <a:gd name="connsiteY3" fmla="*/ 0 h 1395306"/>
                <a:gd name="connsiteX4" fmla="*/ 2706895 w 8371840"/>
                <a:gd name="connsiteY4" fmla="*/ 0 h 1395306"/>
                <a:gd name="connsiteX5" fmla="*/ 3571985 w 8371840"/>
                <a:gd name="connsiteY5" fmla="*/ 0 h 1395306"/>
                <a:gd name="connsiteX6" fmla="*/ 4018483 w 8371840"/>
                <a:gd name="connsiteY6" fmla="*/ 0 h 1395306"/>
                <a:gd name="connsiteX7" fmla="*/ 4548700 w 8371840"/>
                <a:gd name="connsiteY7" fmla="*/ 0 h 1395306"/>
                <a:gd name="connsiteX8" fmla="*/ 5246353 w 8371840"/>
                <a:gd name="connsiteY8" fmla="*/ 0 h 1395306"/>
                <a:gd name="connsiteX9" fmla="*/ 5860288 w 8371840"/>
                <a:gd name="connsiteY9" fmla="*/ 0 h 1395306"/>
                <a:gd name="connsiteX10" fmla="*/ 6725378 w 8371840"/>
                <a:gd name="connsiteY10" fmla="*/ 0 h 1395306"/>
                <a:gd name="connsiteX11" fmla="*/ 7255595 w 8371840"/>
                <a:gd name="connsiteY11" fmla="*/ 0 h 1395306"/>
                <a:gd name="connsiteX12" fmla="*/ 8371840 w 8371840"/>
                <a:gd name="connsiteY12" fmla="*/ 0 h 1395306"/>
                <a:gd name="connsiteX13" fmla="*/ 8371840 w 8371840"/>
                <a:gd name="connsiteY13" fmla="*/ 711606 h 1395306"/>
                <a:gd name="connsiteX14" fmla="*/ 8371840 w 8371840"/>
                <a:gd name="connsiteY14" fmla="*/ 1395306 h 1395306"/>
                <a:gd name="connsiteX15" fmla="*/ 7506750 w 8371840"/>
                <a:gd name="connsiteY15" fmla="*/ 1395306 h 1395306"/>
                <a:gd name="connsiteX16" fmla="*/ 7060252 w 8371840"/>
                <a:gd name="connsiteY16" fmla="*/ 1395306 h 1395306"/>
                <a:gd name="connsiteX17" fmla="*/ 6446317 w 8371840"/>
                <a:gd name="connsiteY17" fmla="*/ 1395306 h 1395306"/>
                <a:gd name="connsiteX18" fmla="*/ 5748663 w 8371840"/>
                <a:gd name="connsiteY18" fmla="*/ 1395306 h 1395306"/>
                <a:gd name="connsiteX19" fmla="*/ 5051010 w 8371840"/>
                <a:gd name="connsiteY19" fmla="*/ 1395306 h 1395306"/>
                <a:gd name="connsiteX20" fmla="*/ 4353357 w 8371840"/>
                <a:gd name="connsiteY20" fmla="*/ 1395306 h 1395306"/>
                <a:gd name="connsiteX21" fmla="*/ 3655703 w 8371840"/>
                <a:gd name="connsiteY21" fmla="*/ 1395306 h 1395306"/>
                <a:gd name="connsiteX22" fmla="*/ 2790613 w 8371840"/>
                <a:gd name="connsiteY22" fmla="*/ 1395306 h 1395306"/>
                <a:gd name="connsiteX23" fmla="*/ 1925523 w 8371840"/>
                <a:gd name="connsiteY23" fmla="*/ 1395306 h 1395306"/>
                <a:gd name="connsiteX24" fmla="*/ 1311588 w 8371840"/>
                <a:gd name="connsiteY24" fmla="*/ 1395306 h 1395306"/>
                <a:gd name="connsiteX25" fmla="*/ 865090 w 8371840"/>
                <a:gd name="connsiteY25" fmla="*/ 1395306 h 1395306"/>
                <a:gd name="connsiteX26" fmla="*/ 0 w 8371840"/>
                <a:gd name="connsiteY26" fmla="*/ 1395306 h 1395306"/>
                <a:gd name="connsiteX27" fmla="*/ 0 w 8371840"/>
                <a:gd name="connsiteY27" fmla="*/ 725559 h 1395306"/>
                <a:gd name="connsiteX28" fmla="*/ 0 w 8371840"/>
                <a:gd name="connsiteY28" fmla="*/ 0 h 139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1840" h="1395306" fill="none" extrusionOk="0">
                  <a:moveTo>
                    <a:pt x="0" y="0"/>
                  </a:moveTo>
                  <a:cubicBezTo>
                    <a:pt x="166280" y="-13259"/>
                    <a:pt x="337066" y="-14824"/>
                    <a:pt x="530217" y="0"/>
                  </a:cubicBezTo>
                  <a:cubicBezTo>
                    <a:pt x="723368" y="14824"/>
                    <a:pt x="1172134" y="4197"/>
                    <a:pt x="1395307" y="0"/>
                  </a:cubicBezTo>
                  <a:cubicBezTo>
                    <a:pt x="1618480" y="-4197"/>
                    <a:pt x="1871218" y="-14863"/>
                    <a:pt x="2092960" y="0"/>
                  </a:cubicBezTo>
                  <a:cubicBezTo>
                    <a:pt x="2314702" y="14863"/>
                    <a:pt x="2544763" y="-12087"/>
                    <a:pt x="2706895" y="0"/>
                  </a:cubicBezTo>
                  <a:cubicBezTo>
                    <a:pt x="2869028" y="12087"/>
                    <a:pt x="3384960" y="-36126"/>
                    <a:pt x="3571985" y="0"/>
                  </a:cubicBezTo>
                  <a:cubicBezTo>
                    <a:pt x="3759010" y="36126"/>
                    <a:pt x="3802754" y="-17230"/>
                    <a:pt x="4018483" y="0"/>
                  </a:cubicBezTo>
                  <a:cubicBezTo>
                    <a:pt x="4234212" y="17230"/>
                    <a:pt x="4355673" y="17813"/>
                    <a:pt x="4548700" y="0"/>
                  </a:cubicBezTo>
                  <a:cubicBezTo>
                    <a:pt x="4741727" y="-17813"/>
                    <a:pt x="5092693" y="-7314"/>
                    <a:pt x="5246353" y="0"/>
                  </a:cubicBezTo>
                  <a:cubicBezTo>
                    <a:pt x="5400013" y="7314"/>
                    <a:pt x="5715227" y="5913"/>
                    <a:pt x="5860288" y="0"/>
                  </a:cubicBezTo>
                  <a:cubicBezTo>
                    <a:pt x="6005349" y="-5913"/>
                    <a:pt x="6421100" y="-39159"/>
                    <a:pt x="6725378" y="0"/>
                  </a:cubicBezTo>
                  <a:cubicBezTo>
                    <a:pt x="7029656" y="39159"/>
                    <a:pt x="7137246" y="4253"/>
                    <a:pt x="7255595" y="0"/>
                  </a:cubicBezTo>
                  <a:cubicBezTo>
                    <a:pt x="7373944" y="-4253"/>
                    <a:pt x="8040363" y="-10951"/>
                    <a:pt x="8371840" y="0"/>
                  </a:cubicBezTo>
                  <a:cubicBezTo>
                    <a:pt x="8382034" y="230393"/>
                    <a:pt x="8390962" y="371414"/>
                    <a:pt x="8371840" y="711606"/>
                  </a:cubicBezTo>
                  <a:cubicBezTo>
                    <a:pt x="8352718" y="1051798"/>
                    <a:pt x="8379181" y="1230554"/>
                    <a:pt x="8371840" y="1395306"/>
                  </a:cubicBezTo>
                  <a:cubicBezTo>
                    <a:pt x="7977808" y="1373202"/>
                    <a:pt x="7899836" y="1369133"/>
                    <a:pt x="7506750" y="1395306"/>
                  </a:cubicBezTo>
                  <a:cubicBezTo>
                    <a:pt x="7113664" y="1421480"/>
                    <a:pt x="7224740" y="1414174"/>
                    <a:pt x="7060252" y="1395306"/>
                  </a:cubicBezTo>
                  <a:cubicBezTo>
                    <a:pt x="6895764" y="1376438"/>
                    <a:pt x="6610111" y="1383311"/>
                    <a:pt x="6446317" y="1395306"/>
                  </a:cubicBezTo>
                  <a:cubicBezTo>
                    <a:pt x="6282524" y="1407301"/>
                    <a:pt x="5946653" y="1366518"/>
                    <a:pt x="5748663" y="1395306"/>
                  </a:cubicBezTo>
                  <a:cubicBezTo>
                    <a:pt x="5550673" y="1424094"/>
                    <a:pt x="5223531" y="1424386"/>
                    <a:pt x="5051010" y="1395306"/>
                  </a:cubicBezTo>
                  <a:cubicBezTo>
                    <a:pt x="4878489" y="1366226"/>
                    <a:pt x="4637452" y="1363282"/>
                    <a:pt x="4353357" y="1395306"/>
                  </a:cubicBezTo>
                  <a:cubicBezTo>
                    <a:pt x="4069262" y="1427330"/>
                    <a:pt x="3949111" y="1408310"/>
                    <a:pt x="3655703" y="1395306"/>
                  </a:cubicBezTo>
                  <a:cubicBezTo>
                    <a:pt x="3362295" y="1382302"/>
                    <a:pt x="3096489" y="1394513"/>
                    <a:pt x="2790613" y="1395306"/>
                  </a:cubicBezTo>
                  <a:cubicBezTo>
                    <a:pt x="2484737" y="1396100"/>
                    <a:pt x="2175855" y="1395970"/>
                    <a:pt x="1925523" y="1395306"/>
                  </a:cubicBezTo>
                  <a:cubicBezTo>
                    <a:pt x="1675191" y="1394643"/>
                    <a:pt x="1513561" y="1369198"/>
                    <a:pt x="1311588" y="1395306"/>
                  </a:cubicBezTo>
                  <a:cubicBezTo>
                    <a:pt x="1109615" y="1421414"/>
                    <a:pt x="1005463" y="1410329"/>
                    <a:pt x="865090" y="1395306"/>
                  </a:cubicBezTo>
                  <a:cubicBezTo>
                    <a:pt x="724717" y="1380283"/>
                    <a:pt x="381252" y="1400799"/>
                    <a:pt x="0" y="1395306"/>
                  </a:cubicBezTo>
                  <a:cubicBezTo>
                    <a:pt x="32064" y="1237337"/>
                    <a:pt x="-2850" y="1002611"/>
                    <a:pt x="0" y="725559"/>
                  </a:cubicBezTo>
                  <a:cubicBezTo>
                    <a:pt x="2850" y="448507"/>
                    <a:pt x="25015" y="332506"/>
                    <a:pt x="0" y="0"/>
                  </a:cubicBezTo>
                  <a:close/>
                </a:path>
                <a:path w="8371840" h="1395306" stroke="0" extrusionOk="0">
                  <a:moveTo>
                    <a:pt x="0" y="0"/>
                  </a:moveTo>
                  <a:cubicBezTo>
                    <a:pt x="179467" y="571"/>
                    <a:pt x="482055" y="32784"/>
                    <a:pt x="865090" y="0"/>
                  </a:cubicBezTo>
                  <a:cubicBezTo>
                    <a:pt x="1248125" y="-32784"/>
                    <a:pt x="1358569" y="-4048"/>
                    <a:pt x="1562743" y="0"/>
                  </a:cubicBezTo>
                  <a:cubicBezTo>
                    <a:pt x="1766917" y="4048"/>
                    <a:pt x="1831800" y="18386"/>
                    <a:pt x="2092960" y="0"/>
                  </a:cubicBezTo>
                  <a:cubicBezTo>
                    <a:pt x="2354120" y="-18386"/>
                    <a:pt x="2644234" y="-11808"/>
                    <a:pt x="2790613" y="0"/>
                  </a:cubicBezTo>
                  <a:cubicBezTo>
                    <a:pt x="2936992" y="11808"/>
                    <a:pt x="3454775" y="-38531"/>
                    <a:pt x="3655703" y="0"/>
                  </a:cubicBezTo>
                  <a:cubicBezTo>
                    <a:pt x="3856631" y="38531"/>
                    <a:pt x="4029379" y="1473"/>
                    <a:pt x="4185920" y="0"/>
                  </a:cubicBezTo>
                  <a:cubicBezTo>
                    <a:pt x="4342461" y="-1473"/>
                    <a:pt x="4496615" y="-3800"/>
                    <a:pt x="4632418" y="0"/>
                  </a:cubicBezTo>
                  <a:cubicBezTo>
                    <a:pt x="4768221" y="3800"/>
                    <a:pt x="5094465" y="19610"/>
                    <a:pt x="5330071" y="0"/>
                  </a:cubicBezTo>
                  <a:cubicBezTo>
                    <a:pt x="5565677" y="-19610"/>
                    <a:pt x="5688805" y="16932"/>
                    <a:pt x="6027725" y="0"/>
                  </a:cubicBezTo>
                  <a:cubicBezTo>
                    <a:pt x="6366645" y="-16932"/>
                    <a:pt x="6435545" y="37828"/>
                    <a:pt x="6809097" y="0"/>
                  </a:cubicBezTo>
                  <a:cubicBezTo>
                    <a:pt x="7182649" y="-37828"/>
                    <a:pt x="7172040" y="-3333"/>
                    <a:pt x="7423031" y="0"/>
                  </a:cubicBezTo>
                  <a:cubicBezTo>
                    <a:pt x="7674022" y="3333"/>
                    <a:pt x="7991799" y="14668"/>
                    <a:pt x="8371840" y="0"/>
                  </a:cubicBezTo>
                  <a:cubicBezTo>
                    <a:pt x="8353375" y="245969"/>
                    <a:pt x="8388668" y="400898"/>
                    <a:pt x="8371840" y="669747"/>
                  </a:cubicBezTo>
                  <a:cubicBezTo>
                    <a:pt x="8355012" y="938596"/>
                    <a:pt x="8365310" y="1081364"/>
                    <a:pt x="8371840" y="1395306"/>
                  </a:cubicBezTo>
                  <a:cubicBezTo>
                    <a:pt x="8216029" y="1403616"/>
                    <a:pt x="7953557" y="1409182"/>
                    <a:pt x="7841623" y="1395306"/>
                  </a:cubicBezTo>
                  <a:cubicBezTo>
                    <a:pt x="7729689" y="1381430"/>
                    <a:pt x="7356730" y="1388673"/>
                    <a:pt x="6976533" y="1395306"/>
                  </a:cubicBezTo>
                  <a:cubicBezTo>
                    <a:pt x="6596336" y="1401940"/>
                    <a:pt x="6480550" y="1396825"/>
                    <a:pt x="6195162" y="1395306"/>
                  </a:cubicBezTo>
                  <a:cubicBezTo>
                    <a:pt x="5909774" y="1393787"/>
                    <a:pt x="5742457" y="1362620"/>
                    <a:pt x="5497508" y="1395306"/>
                  </a:cubicBezTo>
                  <a:cubicBezTo>
                    <a:pt x="5252559" y="1427992"/>
                    <a:pt x="5180858" y="1411636"/>
                    <a:pt x="5051010" y="1395306"/>
                  </a:cubicBezTo>
                  <a:cubicBezTo>
                    <a:pt x="4921162" y="1378976"/>
                    <a:pt x="4587376" y="1379982"/>
                    <a:pt x="4353357" y="1395306"/>
                  </a:cubicBezTo>
                  <a:cubicBezTo>
                    <a:pt x="4119338" y="1410630"/>
                    <a:pt x="3753411" y="1363400"/>
                    <a:pt x="3488267" y="1395306"/>
                  </a:cubicBezTo>
                  <a:cubicBezTo>
                    <a:pt x="3223123" y="1427213"/>
                    <a:pt x="2975720" y="1425459"/>
                    <a:pt x="2623177" y="1395306"/>
                  </a:cubicBezTo>
                  <a:cubicBezTo>
                    <a:pt x="2270634" y="1365154"/>
                    <a:pt x="2080872" y="1389162"/>
                    <a:pt x="1925523" y="1395306"/>
                  </a:cubicBezTo>
                  <a:cubicBezTo>
                    <a:pt x="1770174" y="1401450"/>
                    <a:pt x="1564466" y="1392611"/>
                    <a:pt x="1227870" y="1395306"/>
                  </a:cubicBezTo>
                  <a:cubicBezTo>
                    <a:pt x="891274" y="1398001"/>
                    <a:pt x="282265" y="1377696"/>
                    <a:pt x="0" y="1395306"/>
                  </a:cubicBezTo>
                  <a:cubicBezTo>
                    <a:pt x="9650" y="1141721"/>
                    <a:pt x="-21122" y="844861"/>
                    <a:pt x="0" y="669747"/>
                  </a:cubicBezTo>
                  <a:cubicBezTo>
                    <a:pt x="21122" y="494633"/>
                    <a:pt x="14564" y="270140"/>
                    <a:pt x="0" y="0"/>
                  </a:cubicBezTo>
                  <a:close/>
                </a:path>
              </a:pathLst>
            </a:custGeom>
            <a:solidFill>
              <a:schemeClr val="accent5">
                <a:lumMod val="20000"/>
                <a:lumOff val="80000"/>
              </a:schemeClr>
            </a:solidFill>
            <a:ln w="38100">
              <a:solidFill>
                <a:schemeClr val="accent1">
                  <a:lumMod val="50000"/>
                </a:schemeClr>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B012E0-8240-46F5-906B-ABC658A060A5}"/>
                </a:ext>
              </a:extLst>
            </p:cNvPr>
            <p:cNvSpPr/>
            <p:nvPr/>
          </p:nvSpPr>
          <p:spPr>
            <a:xfrm>
              <a:off x="386080" y="903515"/>
              <a:ext cx="8263466" cy="1200329"/>
            </a:xfrm>
            <a:prstGeom prst="rect">
              <a:avLst/>
            </a:prstGeom>
            <a:noFill/>
          </p:spPr>
          <p:txBody>
            <a:bodyPr wrap="square" lIns="91440" tIns="45720" rIns="91440" bIns="45720">
              <a:spAutoFit/>
            </a:bodyPr>
            <a:lstStyle/>
            <a:p>
              <a:pPr algn="ctr"/>
              <a:r>
                <a:rPr lang="en-US" sz="2400">
                  <a:ln w="0"/>
                  <a:latin typeface="iCiel Nabila" pitchFamily="2" charset="0"/>
                </a:rPr>
                <a:t>Để thể hiện mối quan hệ tương phản giữa hai vế câu ghép, ta có thể nối chung bằng 1 quan hệ từ hoặc cặp quan hệ từ nào?</a:t>
              </a:r>
              <a:endParaRPr lang="en-US" sz="2400" b="0" cap="none" spc="0">
                <a:ln w="0"/>
                <a:solidFill>
                  <a:schemeClr val="tx1"/>
                </a:solidFill>
                <a:latin typeface="iCiel Nabila" pitchFamily="2" charset="0"/>
              </a:endParaRPr>
            </a:p>
          </p:txBody>
        </p:sp>
      </p:grpSp>
      <p:grpSp>
        <p:nvGrpSpPr>
          <p:cNvPr id="7" name="Group 6">
            <a:extLst>
              <a:ext uri="{FF2B5EF4-FFF2-40B4-BE49-F238E27FC236}">
                <a16:creationId xmlns:a16="http://schemas.microsoft.com/office/drawing/2014/main" id="{79564005-0D43-476C-B18E-00403D6CAED4}"/>
              </a:ext>
            </a:extLst>
          </p:cNvPr>
          <p:cNvGrpSpPr/>
          <p:nvPr/>
        </p:nvGrpSpPr>
        <p:grpSpPr>
          <a:xfrm>
            <a:off x="3982720" y="2330577"/>
            <a:ext cx="4842933" cy="2681690"/>
            <a:chOff x="331893" y="806026"/>
            <a:chExt cx="8588042" cy="1653104"/>
          </a:xfrm>
          <a:solidFill>
            <a:schemeClr val="accent5">
              <a:lumMod val="40000"/>
              <a:lumOff val="60000"/>
            </a:schemeClr>
          </a:solidFill>
        </p:grpSpPr>
        <p:sp>
          <p:nvSpPr>
            <p:cNvPr id="8" name="Rectangle 7">
              <a:extLst>
                <a:ext uri="{FF2B5EF4-FFF2-40B4-BE49-F238E27FC236}">
                  <a16:creationId xmlns:a16="http://schemas.microsoft.com/office/drawing/2014/main" id="{69C83E6D-21C6-4E96-972F-D1CEEFE51D5F}"/>
                </a:ext>
              </a:extLst>
            </p:cNvPr>
            <p:cNvSpPr/>
            <p:nvPr/>
          </p:nvSpPr>
          <p:spPr>
            <a:xfrm>
              <a:off x="331893" y="806026"/>
              <a:ext cx="8588042" cy="1653104"/>
            </a:xfrm>
            <a:custGeom>
              <a:avLst/>
              <a:gdLst>
                <a:gd name="connsiteX0" fmla="*/ 0 w 8588042"/>
                <a:gd name="connsiteY0" fmla="*/ 275523 h 1653104"/>
                <a:gd name="connsiteX1" fmla="*/ 275523 w 8588042"/>
                <a:gd name="connsiteY1" fmla="*/ 0 h 1653104"/>
                <a:gd name="connsiteX2" fmla="*/ 945273 w 8588042"/>
                <a:gd name="connsiteY2" fmla="*/ 0 h 1653104"/>
                <a:gd name="connsiteX3" fmla="*/ 1695392 w 8588042"/>
                <a:gd name="connsiteY3" fmla="*/ 0 h 1653104"/>
                <a:gd name="connsiteX4" fmla="*/ 2204402 w 8588042"/>
                <a:gd name="connsiteY4" fmla="*/ 0 h 1653104"/>
                <a:gd name="connsiteX5" fmla="*/ 3034892 w 8588042"/>
                <a:gd name="connsiteY5" fmla="*/ 0 h 1653104"/>
                <a:gd name="connsiteX6" fmla="*/ 3785011 w 8588042"/>
                <a:gd name="connsiteY6" fmla="*/ 0 h 1653104"/>
                <a:gd name="connsiteX7" fmla="*/ 4374391 w 8588042"/>
                <a:gd name="connsiteY7" fmla="*/ 0 h 1653104"/>
                <a:gd name="connsiteX8" fmla="*/ 4883401 w 8588042"/>
                <a:gd name="connsiteY8" fmla="*/ 0 h 1653104"/>
                <a:gd name="connsiteX9" fmla="*/ 5713890 w 8588042"/>
                <a:gd name="connsiteY9" fmla="*/ 0 h 1653104"/>
                <a:gd name="connsiteX10" fmla="*/ 6222900 w 8588042"/>
                <a:gd name="connsiteY10" fmla="*/ 0 h 1653104"/>
                <a:gd name="connsiteX11" fmla="*/ 6731910 w 8588042"/>
                <a:gd name="connsiteY11" fmla="*/ 0 h 1653104"/>
                <a:gd name="connsiteX12" fmla="*/ 7401659 w 8588042"/>
                <a:gd name="connsiteY12" fmla="*/ 0 h 1653104"/>
                <a:gd name="connsiteX13" fmla="*/ 8312519 w 8588042"/>
                <a:gd name="connsiteY13" fmla="*/ 0 h 1653104"/>
                <a:gd name="connsiteX14" fmla="*/ 8588042 w 8588042"/>
                <a:gd name="connsiteY14" fmla="*/ 275523 h 1653104"/>
                <a:gd name="connsiteX15" fmla="*/ 8588042 w 8588042"/>
                <a:gd name="connsiteY15" fmla="*/ 804511 h 1653104"/>
                <a:gd name="connsiteX16" fmla="*/ 8588042 w 8588042"/>
                <a:gd name="connsiteY16" fmla="*/ 1377581 h 1653104"/>
                <a:gd name="connsiteX17" fmla="*/ 8312519 w 8588042"/>
                <a:gd name="connsiteY17" fmla="*/ 1653104 h 1653104"/>
                <a:gd name="connsiteX18" fmla="*/ 7562399 w 8588042"/>
                <a:gd name="connsiteY18" fmla="*/ 1653104 h 1653104"/>
                <a:gd name="connsiteX19" fmla="*/ 6731910 w 8588042"/>
                <a:gd name="connsiteY19" fmla="*/ 1653104 h 1653104"/>
                <a:gd name="connsiteX20" fmla="*/ 6303270 w 8588042"/>
                <a:gd name="connsiteY20" fmla="*/ 1653104 h 1653104"/>
                <a:gd name="connsiteX21" fmla="*/ 5713890 w 8588042"/>
                <a:gd name="connsiteY21" fmla="*/ 1653104 h 1653104"/>
                <a:gd name="connsiteX22" fmla="*/ 4963771 w 8588042"/>
                <a:gd name="connsiteY22" fmla="*/ 1653104 h 1653104"/>
                <a:gd name="connsiteX23" fmla="*/ 4374391 w 8588042"/>
                <a:gd name="connsiteY23" fmla="*/ 1653104 h 1653104"/>
                <a:gd name="connsiteX24" fmla="*/ 3543901 w 8588042"/>
                <a:gd name="connsiteY24" fmla="*/ 1653104 h 1653104"/>
                <a:gd name="connsiteX25" fmla="*/ 3115262 w 8588042"/>
                <a:gd name="connsiteY25" fmla="*/ 1653104 h 1653104"/>
                <a:gd name="connsiteX26" fmla="*/ 2445512 w 8588042"/>
                <a:gd name="connsiteY26" fmla="*/ 1653104 h 1653104"/>
                <a:gd name="connsiteX27" fmla="*/ 1775762 w 8588042"/>
                <a:gd name="connsiteY27" fmla="*/ 1653104 h 1653104"/>
                <a:gd name="connsiteX28" fmla="*/ 1025643 w 8588042"/>
                <a:gd name="connsiteY28" fmla="*/ 1653104 h 1653104"/>
                <a:gd name="connsiteX29" fmla="*/ 275523 w 8588042"/>
                <a:gd name="connsiteY29" fmla="*/ 1653104 h 1653104"/>
                <a:gd name="connsiteX30" fmla="*/ 0 w 8588042"/>
                <a:gd name="connsiteY30" fmla="*/ 1377581 h 1653104"/>
                <a:gd name="connsiteX31" fmla="*/ 0 w 8588042"/>
                <a:gd name="connsiteY31" fmla="*/ 837573 h 1653104"/>
                <a:gd name="connsiteX32" fmla="*/ 0 w 8588042"/>
                <a:gd name="connsiteY32" fmla="*/ 275523 h 16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88042" h="1653104" fill="none" extrusionOk="0">
                  <a:moveTo>
                    <a:pt x="0" y="275523"/>
                  </a:moveTo>
                  <a:cubicBezTo>
                    <a:pt x="10393" y="111323"/>
                    <a:pt x="156790" y="5475"/>
                    <a:pt x="275523" y="0"/>
                  </a:cubicBezTo>
                  <a:cubicBezTo>
                    <a:pt x="561492" y="30624"/>
                    <a:pt x="636996" y="16198"/>
                    <a:pt x="945273" y="0"/>
                  </a:cubicBezTo>
                  <a:cubicBezTo>
                    <a:pt x="1253550" y="-16198"/>
                    <a:pt x="1523065" y="-12693"/>
                    <a:pt x="1695392" y="0"/>
                  </a:cubicBezTo>
                  <a:cubicBezTo>
                    <a:pt x="1867719" y="12693"/>
                    <a:pt x="2032852" y="-22016"/>
                    <a:pt x="2204402" y="0"/>
                  </a:cubicBezTo>
                  <a:cubicBezTo>
                    <a:pt x="2375952" y="22016"/>
                    <a:pt x="2737917" y="-24317"/>
                    <a:pt x="3034892" y="0"/>
                  </a:cubicBezTo>
                  <a:cubicBezTo>
                    <a:pt x="3331867" y="24317"/>
                    <a:pt x="3462694" y="-37103"/>
                    <a:pt x="3785011" y="0"/>
                  </a:cubicBezTo>
                  <a:cubicBezTo>
                    <a:pt x="4107328" y="37103"/>
                    <a:pt x="4253087" y="26977"/>
                    <a:pt x="4374391" y="0"/>
                  </a:cubicBezTo>
                  <a:cubicBezTo>
                    <a:pt x="4495695" y="-26977"/>
                    <a:pt x="4778198" y="-20609"/>
                    <a:pt x="4883401" y="0"/>
                  </a:cubicBezTo>
                  <a:cubicBezTo>
                    <a:pt x="4988604" y="20609"/>
                    <a:pt x="5319797" y="-25781"/>
                    <a:pt x="5713890" y="0"/>
                  </a:cubicBezTo>
                  <a:cubicBezTo>
                    <a:pt x="6107983" y="25781"/>
                    <a:pt x="5992217" y="-2783"/>
                    <a:pt x="6222900" y="0"/>
                  </a:cubicBezTo>
                  <a:cubicBezTo>
                    <a:pt x="6453583" y="2783"/>
                    <a:pt x="6585578" y="-3348"/>
                    <a:pt x="6731910" y="0"/>
                  </a:cubicBezTo>
                  <a:cubicBezTo>
                    <a:pt x="6878242" y="3348"/>
                    <a:pt x="7157006" y="-25580"/>
                    <a:pt x="7401659" y="0"/>
                  </a:cubicBezTo>
                  <a:cubicBezTo>
                    <a:pt x="7646312" y="25580"/>
                    <a:pt x="7958860" y="6726"/>
                    <a:pt x="8312519" y="0"/>
                  </a:cubicBezTo>
                  <a:cubicBezTo>
                    <a:pt x="8489045" y="-6485"/>
                    <a:pt x="8570898" y="89463"/>
                    <a:pt x="8588042" y="275523"/>
                  </a:cubicBezTo>
                  <a:cubicBezTo>
                    <a:pt x="8596339" y="413505"/>
                    <a:pt x="8597295" y="636733"/>
                    <a:pt x="8588042" y="804511"/>
                  </a:cubicBezTo>
                  <a:cubicBezTo>
                    <a:pt x="8578789" y="972289"/>
                    <a:pt x="8606826" y="1256181"/>
                    <a:pt x="8588042" y="1377581"/>
                  </a:cubicBezTo>
                  <a:cubicBezTo>
                    <a:pt x="8559038" y="1511017"/>
                    <a:pt x="8454291" y="1638963"/>
                    <a:pt x="8312519" y="1653104"/>
                  </a:cubicBezTo>
                  <a:cubicBezTo>
                    <a:pt x="8036687" y="1641743"/>
                    <a:pt x="7761991" y="1641367"/>
                    <a:pt x="7562399" y="1653104"/>
                  </a:cubicBezTo>
                  <a:cubicBezTo>
                    <a:pt x="7362807" y="1664841"/>
                    <a:pt x="7101635" y="1651441"/>
                    <a:pt x="6731910" y="1653104"/>
                  </a:cubicBezTo>
                  <a:cubicBezTo>
                    <a:pt x="6362185" y="1654767"/>
                    <a:pt x="6441402" y="1645993"/>
                    <a:pt x="6303270" y="1653104"/>
                  </a:cubicBezTo>
                  <a:cubicBezTo>
                    <a:pt x="6165138" y="1660215"/>
                    <a:pt x="5861442" y="1643121"/>
                    <a:pt x="5713890" y="1653104"/>
                  </a:cubicBezTo>
                  <a:cubicBezTo>
                    <a:pt x="5566338" y="1663087"/>
                    <a:pt x="5312801" y="1656157"/>
                    <a:pt x="4963771" y="1653104"/>
                  </a:cubicBezTo>
                  <a:cubicBezTo>
                    <a:pt x="4614741" y="1650051"/>
                    <a:pt x="4651631" y="1675707"/>
                    <a:pt x="4374391" y="1653104"/>
                  </a:cubicBezTo>
                  <a:cubicBezTo>
                    <a:pt x="4097151" y="1630501"/>
                    <a:pt x="3768392" y="1686595"/>
                    <a:pt x="3543901" y="1653104"/>
                  </a:cubicBezTo>
                  <a:cubicBezTo>
                    <a:pt x="3319410" y="1619614"/>
                    <a:pt x="3272259" y="1663404"/>
                    <a:pt x="3115262" y="1653104"/>
                  </a:cubicBezTo>
                  <a:cubicBezTo>
                    <a:pt x="2958265" y="1642804"/>
                    <a:pt x="2689162" y="1625401"/>
                    <a:pt x="2445512" y="1653104"/>
                  </a:cubicBezTo>
                  <a:cubicBezTo>
                    <a:pt x="2201862" y="1680808"/>
                    <a:pt x="1939206" y="1661404"/>
                    <a:pt x="1775762" y="1653104"/>
                  </a:cubicBezTo>
                  <a:cubicBezTo>
                    <a:pt x="1612318" y="1644805"/>
                    <a:pt x="1396950" y="1650971"/>
                    <a:pt x="1025643" y="1653104"/>
                  </a:cubicBezTo>
                  <a:cubicBezTo>
                    <a:pt x="654336" y="1655237"/>
                    <a:pt x="601577" y="1648964"/>
                    <a:pt x="275523" y="1653104"/>
                  </a:cubicBezTo>
                  <a:cubicBezTo>
                    <a:pt x="92983" y="1644634"/>
                    <a:pt x="8046" y="1518043"/>
                    <a:pt x="0" y="1377581"/>
                  </a:cubicBezTo>
                  <a:cubicBezTo>
                    <a:pt x="7834" y="1143931"/>
                    <a:pt x="-7578" y="970156"/>
                    <a:pt x="0" y="837573"/>
                  </a:cubicBezTo>
                  <a:cubicBezTo>
                    <a:pt x="7578" y="704990"/>
                    <a:pt x="14998" y="532882"/>
                    <a:pt x="0" y="275523"/>
                  </a:cubicBezTo>
                  <a:close/>
                </a:path>
                <a:path w="8588042" h="1653104" stroke="0" extrusionOk="0">
                  <a:moveTo>
                    <a:pt x="0" y="275523"/>
                  </a:moveTo>
                  <a:cubicBezTo>
                    <a:pt x="-4828" y="131826"/>
                    <a:pt x="111409" y="-4934"/>
                    <a:pt x="275523" y="0"/>
                  </a:cubicBezTo>
                  <a:cubicBezTo>
                    <a:pt x="521238" y="10981"/>
                    <a:pt x="618106" y="-6289"/>
                    <a:pt x="945273" y="0"/>
                  </a:cubicBezTo>
                  <a:cubicBezTo>
                    <a:pt x="1272440" y="6289"/>
                    <a:pt x="1525808" y="-26919"/>
                    <a:pt x="1775762" y="0"/>
                  </a:cubicBezTo>
                  <a:cubicBezTo>
                    <a:pt x="2025716" y="26919"/>
                    <a:pt x="2211483" y="35728"/>
                    <a:pt x="2606252" y="0"/>
                  </a:cubicBezTo>
                  <a:cubicBezTo>
                    <a:pt x="3001021" y="-35728"/>
                    <a:pt x="2994626" y="-556"/>
                    <a:pt x="3115262" y="0"/>
                  </a:cubicBezTo>
                  <a:cubicBezTo>
                    <a:pt x="3235898" y="556"/>
                    <a:pt x="3425815" y="1649"/>
                    <a:pt x="3543901" y="0"/>
                  </a:cubicBezTo>
                  <a:cubicBezTo>
                    <a:pt x="3661987" y="-1649"/>
                    <a:pt x="3807476" y="12359"/>
                    <a:pt x="4052911" y="0"/>
                  </a:cubicBezTo>
                  <a:cubicBezTo>
                    <a:pt x="4298346" y="-12359"/>
                    <a:pt x="4526875" y="14517"/>
                    <a:pt x="4803031" y="0"/>
                  </a:cubicBezTo>
                  <a:cubicBezTo>
                    <a:pt x="5079187" y="-14517"/>
                    <a:pt x="5318590" y="36460"/>
                    <a:pt x="5553150" y="0"/>
                  </a:cubicBezTo>
                  <a:cubicBezTo>
                    <a:pt x="5787710" y="-36460"/>
                    <a:pt x="5829972" y="18776"/>
                    <a:pt x="5981790" y="0"/>
                  </a:cubicBezTo>
                  <a:cubicBezTo>
                    <a:pt x="6133608" y="-18776"/>
                    <a:pt x="6328796" y="-657"/>
                    <a:pt x="6571170" y="0"/>
                  </a:cubicBezTo>
                  <a:cubicBezTo>
                    <a:pt x="6813544" y="657"/>
                    <a:pt x="6944739" y="-17186"/>
                    <a:pt x="7160550" y="0"/>
                  </a:cubicBezTo>
                  <a:cubicBezTo>
                    <a:pt x="7376361" y="17186"/>
                    <a:pt x="7763855" y="-32544"/>
                    <a:pt x="8312519" y="0"/>
                  </a:cubicBezTo>
                  <a:cubicBezTo>
                    <a:pt x="8500124" y="-8738"/>
                    <a:pt x="8580299" y="140982"/>
                    <a:pt x="8588042" y="275523"/>
                  </a:cubicBezTo>
                  <a:cubicBezTo>
                    <a:pt x="8578710" y="395828"/>
                    <a:pt x="8561911" y="568057"/>
                    <a:pt x="8588042" y="804511"/>
                  </a:cubicBezTo>
                  <a:cubicBezTo>
                    <a:pt x="8614173" y="1040965"/>
                    <a:pt x="8593427" y="1216506"/>
                    <a:pt x="8588042" y="1377581"/>
                  </a:cubicBezTo>
                  <a:cubicBezTo>
                    <a:pt x="8572333" y="1506486"/>
                    <a:pt x="8431725" y="1671261"/>
                    <a:pt x="8312519" y="1653104"/>
                  </a:cubicBezTo>
                  <a:cubicBezTo>
                    <a:pt x="8020264" y="1628357"/>
                    <a:pt x="7849283" y="1648708"/>
                    <a:pt x="7723139" y="1653104"/>
                  </a:cubicBezTo>
                  <a:cubicBezTo>
                    <a:pt x="7596995" y="1657500"/>
                    <a:pt x="7357845" y="1634140"/>
                    <a:pt x="7053390" y="1653104"/>
                  </a:cubicBezTo>
                  <a:cubicBezTo>
                    <a:pt x="6748935" y="1672068"/>
                    <a:pt x="6498344" y="1621782"/>
                    <a:pt x="6222900" y="1653104"/>
                  </a:cubicBezTo>
                  <a:cubicBezTo>
                    <a:pt x="5947456" y="1684427"/>
                    <a:pt x="5795561" y="1624832"/>
                    <a:pt x="5392410" y="1653104"/>
                  </a:cubicBezTo>
                  <a:cubicBezTo>
                    <a:pt x="4989259" y="1681377"/>
                    <a:pt x="4919757" y="1666942"/>
                    <a:pt x="4722661" y="1653104"/>
                  </a:cubicBezTo>
                  <a:cubicBezTo>
                    <a:pt x="4525565" y="1639266"/>
                    <a:pt x="4308735" y="1641330"/>
                    <a:pt x="4052911" y="1653104"/>
                  </a:cubicBezTo>
                  <a:cubicBezTo>
                    <a:pt x="3797087" y="1664879"/>
                    <a:pt x="3604479" y="1689663"/>
                    <a:pt x="3302791" y="1653104"/>
                  </a:cubicBezTo>
                  <a:cubicBezTo>
                    <a:pt x="3001103" y="1616545"/>
                    <a:pt x="2658777" y="1611696"/>
                    <a:pt x="2472302" y="1653104"/>
                  </a:cubicBezTo>
                  <a:cubicBezTo>
                    <a:pt x="2285827" y="1694512"/>
                    <a:pt x="2238000" y="1634832"/>
                    <a:pt x="2043662" y="1653104"/>
                  </a:cubicBezTo>
                  <a:cubicBezTo>
                    <a:pt x="1849324" y="1671376"/>
                    <a:pt x="1712217" y="1642723"/>
                    <a:pt x="1615022" y="1653104"/>
                  </a:cubicBezTo>
                  <a:cubicBezTo>
                    <a:pt x="1517827" y="1663485"/>
                    <a:pt x="1189113" y="1634618"/>
                    <a:pt x="1025643" y="1653104"/>
                  </a:cubicBezTo>
                  <a:cubicBezTo>
                    <a:pt x="862173" y="1671590"/>
                    <a:pt x="537932" y="1663358"/>
                    <a:pt x="275523" y="1653104"/>
                  </a:cubicBezTo>
                  <a:cubicBezTo>
                    <a:pt x="132151" y="1630304"/>
                    <a:pt x="10601" y="1526554"/>
                    <a:pt x="0" y="1377581"/>
                  </a:cubicBezTo>
                  <a:cubicBezTo>
                    <a:pt x="18882" y="1125497"/>
                    <a:pt x="15480" y="972360"/>
                    <a:pt x="0" y="837573"/>
                  </a:cubicBezTo>
                  <a:cubicBezTo>
                    <a:pt x="-15480" y="702786"/>
                    <a:pt x="4950" y="544348"/>
                    <a:pt x="0" y="275523"/>
                  </a:cubicBezTo>
                  <a:close/>
                </a:path>
              </a:pathLst>
            </a:custGeom>
            <a:grpFill/>
            <a:ln w="38100">
              <a:solidFill>
                <a:schemeClr val="accent1">
                  <a:lumMod val="50000"/>
                </a:schemeClr>
              </a:solidFill>
              <a:extLst>
                <a:ext uri="{C807C97D-BFC1-408E-A445-0C87EB9F89A2}">
                  <ask:lineSketchStyleProps xmlns:ask="http://schemas.microsoft.com/office/drawing/2018/sketchyshapes" sd="98176570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AC26A8-521B-4FCE-897E-8F81BA6BFDBB}"/>
                </a:ext>
              </a:extLst>
            </p:cNvPr>
            <p:cNvSpPr/>
            <p:nvPr/>
          </p:nvSpPr>
          <p:spPr>
            <a:xfrm>
              <a:off x="386078" y="853597"/>
              <a:ext cx="8263466" cy="1112522"/>
            </a:xfrm>
            <a:prstGeom prst="roundRect">
              <a:avLst/>
            </a:prstGeom>
            <a:grpFill/>
          </p:spPr>
          <p:txBody>
            <a:bodyPr wrap="square" lIns="91440" tIns="45720" rIns="91440" bIns="45720">
              <a:spAutoFit/>
            </a:bodyPr>
            <a:lstStyle/>
            <a:p>
              <a:pPr algn="just"/>
              <a:r>
                <a:rPr lang="vi-VN" sz="2000">
                  <a:ln w="0"/>
                  <a:latin typeface="Arial" panose="020B0604020202020204" pitchFamily="34" charset="0"/>
                  <a:cs typeface="Arial" panose="020B0604020202020204" pitchFamily="34" charset="0"/>
                </a:rPr>
                <a:t>Để thể hiện mối quan hệ tương phản giữa hai vế câu ghép, ta có thể nối chúng bằng </a:t>
              </a:r>
            </a:p>
            <a:p>
              <a:pPr algn="just"/>
              <a:r>
                <a:rPr lang="vi-VN" sz="2000" b="1">
                  <a:ln w="0"/>
                  <a:solidFill>
                    <a:schemeClr val="accent4">
                      <a:lumMod val="75000"/>
                    </a:schemeClr>
                  </a:solidFill>
                  <a:latin typeface="Arial" panose="020B0604020202020204" pitchFamily="34" charset="0"/>
                  <a:cs typeface="Arial" panose="020B0604020202020204" pitchFamily="34" charset="0"/>
                </a:rPr>
                <a:t>- Một quan hệ từ: </a:t>
              </a:r>
              <a:r>
                <a:rPr lang="vi-VN" sz="2000">
                  <a:ln w="0"/>
                  <a:solidFill>
                    <a:schemeClr val="accent4">
                      <a:lumMod val="75000"/>
                    </a:schemeClr>
                  </a:solidFill>
                  <a:latin typeface="Arial" panose="020B0604020202020204" pitchFamily="34" charset="0"/>
                  <a:cs typeface="Arial" panose="020B0604020202020204" pitchFamily="34" charset="0"/>
                </a:rPr>
                <a:t>tuy, dù, mặc dù, nhưng…</a:t>
              </a:r>
            </a:p>
            <a:p>
              <a:pPr algn="just"/>
              <a:r>
                <a:rPr lang="vi-VN" sz="2000" b="1">
                  <a:ln w="0"/>
                  <a:solidFill>
                    <a:schemeClr val="accent4">
                      <a:lumMod val="75000"/>
                    </a:schemeClr>
                  </a:solidFill>
                  <a:latin typeface="Arial" panose="020B0604020202020204" pitchFamily="34" charset="0"/>
                  <a:cs typeface="Arial" panose="020B0604020202020204" pitchFamily="34" charset="0"/>
                </a:rPr>
                <a:t>- Hoặc một cặp quan hệ từ: </a:t>
              </a:r>
              <a:r>
                <a:rPr lang="vi-VN" sz="2000">
                  <a:ln w="0"/>
                  <a:solidFill>
                    <a:schemeClr val="accent4">
                      <a:lumMod val="75000"/>
                    </a:schemeClr>
                  </a:solidFill>
                  <a:latin typeface="Arial" panose="020B0604020202020204" pitchFamily="34" charset="0"/>
                  <a:cs typeface="Arial" panose="020B0604020202020204" pitchFamily="34" charset="0"/>
                </a:rPr>
                <a:t>tuy … nhưng; mặc dù … nhưng; dù … nhưng</a:t>
              </a:r>
            </a:p>
          </p:txBody>
        </p:sp>
      </p:grpSp>
      <p:pic>
        <p:nvPicPr>
          <p:cNvPr id="10" name="Picture 9">
            <a:extLst>
              <a:ext uri="{FF2B5EF4-FFF2-40B4-BE49-F238E27FC236}">
                <a16:creationId xmlns:a16="http://schemas.microsoft.com/office/drawing/2014/main" id="{A769BDAC-CE29-4C96-89B0-FD4373C7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37618"/>
            <a:ext cx="4504266" cy="4504266"/>
          </a:xfrm>
          <a:prstGeom prst="rect">
            <a:avLst/>
          </a:prstGeom>
        </p:spPr>
      </p:pic>
    </p:spTree>
    <p:extLst>
      <p:ext uri="{BB962C8B-B14F-4D97-AF65-F5344CB8AC3E}">
        <p14:creationId xmlns:p14="http://schemas.microsoft.com/office/powerpoint/2010/main" val="26940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40FC28-19FD-47CE-AE82-6CD368028D78}"/>
              </a:ext>
            </a:extLst>
          </p:cNvPr>
          <p:cNvGrpSpPr/>
          <p:nvPr/>
        </p:nvGrpSpPr>
        <p:grpSpPr>
          <a:xfrm>
            <a:off x="331893" y="806027"/>
            <a:ext cx="8371840" cy="907573"/>
            <a:chOff x="331893" y="806027"/>
            <a:chExt cx="8371840" cy="907573"/>
          </a:xfrm>
        </p:grpSpPr>
        <p:sp>
          <p:nvSpPr>
            <p:cNvPr id="4" name="Rectangle 3">
              <a:extLst>
                <a:ext uri="{FF2B5EF4-FFF2-40B4-BE49-F238E27FC236}">
                  <a16:creationId xmlns:a16="http://schemas.microsoft.com/office/drawing/2014/main" id="{F8E936AF-96C1-4D85-AE1F-C3FD5753E966}"/>
                </a:ext>
              </a:extLst>
            </p:cNvPr>
            <p:cNvSpPr/>
            <p:nvPr/>
          </p:nvSpPr>
          <p:spPr>
            <a:xfrm>
              <a:off x="331893" y="806027"/>
              <a:ext cx="8371840" cy="907573"/>
            </a:xfrm>
            <a:custGeom>
              <a:avLst/>
              <a:gdLst>
                <a:gd name="connsiteX0" fmla="*/ 0 w 8371840"/>
                <a:gd name="connsiteY0" fmla="*/ 0 h 907573"/>
                <a:gd name="connsiteX1" fmla="*/ 530217 w 8371840"/>
                <a:gd name="connsiteY1" fmla="*/ 0 h 907573"/>
                <a:gd name="connsiteX2" fmla="*/ 1395307 w 8371840"/>
                <a:gd name="connsiteY2" fmla="*/ 0 h 907573"/>
                <a:gd name="connsiteX3" fmla="*/ 2092960 w 8371840"/>
                <a:gd name="connsiteY3" fmla="*/ 0 h 907573"/>
                <a:gd name="connsiteX4" fmla="*/ 2706895 w 8371840"/>
                <a:gd name="connsiteY4" fmla="*/ 0 h 907573"/>
                <a:gd name="connsiteX5" fmla="*/ 3571985 w 8371840"/>
                <a:gd name="connsiteY5" fmla="*/ 0 h 907573"/>
                <a:gd name="connsiteX6" fmla="*/ 4018483 w 8371840"/>
                <a:gd name="connsiteY6" fmla="*/ 0 h 907573"/>
                <a:gd name="connsiteX7" fmla="*/ 4548700 w 8371840"/>
                <a:gd name="connsiteY7" fmla="*/ 0 h 907573"/>
                <a:gd name="connsiteX8" fmla="*/ 5246353 w 8371840"/>
                <a:gd name="connsiteY8" fmla="*/ 0 h 907573"/>
                <a:gd name="connsiteX9" fmla="*/ 5860288 w 8371840"/>
                <a:gd name="connsiteY9" fmla="*/ 0 h 907573"/>
                <a:gd name="connsiteX10" fmla="*/ 6725378 w 8371840"/>
                <a:gd name="connsiteY10" fmla="*/ 0 h 907573"/>
                <a:gd name="connsiteX11" fmla="*/ 7255595 w 8371840"/>
                <a:gd name="connsiteY11" fmla="*/ 0 h 907573"/>
                <a:gd name="connsiteX12" fmla="*/ 8371840 w 8371840"/>
                <a:gd name="connsiteY12" fmla="*/ 0 h 907573"/>
                <a:gd name="connsiteX13" fmla="*/ 8371840 w 8371840"/>
                <a:gd name="connsiteY13" fmla="*/ 462862 h 907573"/>
                <a:gd name="connsiteX14" fmla="*/ 8371840 w 8371840"/>
                <a:gd name="connsiteY14" fmla="*/ 907573 h 907573"/>
                <a:gd name="connsiteX15" fmla="*/ 7506750 w 8371840"/>
                <a:gd name="connsiteY15" fmla="*/ 907573 h 907573"/>
                <a:gd name="connsiteX16" fmla="*/ 7060252 w 8371840"/>
                <a:gd name="connsiteY16" fmla="*/ 907573 h 907573"/>
                <a:gd name="connsiteX17" fmla="*/ 6446317 w 8371840"/>
                <a:gd name="connsiteY17" fmla="*/ 907573 h 907573"/>
                <a:gd name="connsiteX18" fmla="*/ 5748663 w 8371840"/>
                <a:gd name="connsiteY18" fmla="*/ 907573 h 907573"/>
                <a:gd name="connsiteX19" fmla="*/ 5051010 w 8371840"/>
                <a:gd name="connsiteY19" fmla="*/ 907573 h 907573"/>
                <a:gd name="connsiteX20" fmla="*/ 4353357 w 8371840"/>
                <a:gd name="connsiteY20" fmla="*/ 907573 h 907573"/>
                <a:gd name="connsiteX21" fmla="*/ 3655703 w 8371840"/>
                <a:gd name="connsiteY21" fmla="*/ 907573 h 907573"/>
                <a:gd name="connsiteX22" fmla="*/ 2790613 w 8371840"/>
                <a:gd name="connsiteY22" fmla="*/ 907573 h 907573"/>
                <a:gd name="connsiteX23" fmla="*/ 1925523 w 8371840"/>
                <a:gd name="connsiteY23" fmla="*/ 907573 h 907573"/>
                <a:gd name="connsiteX24" fmla="*/ 1311588 w 8371840"/>
                <a:gd name="connsiteY24" fmla="*/ 907573 h 907573"/>
                <a:gd name="connsiteX25" fmla="*/ 865090 w 8371840"/>
                <a:gd name="connsiteY25" fmla="*/ 907573 h 907573"/>
                <a:gd name="connsiteX26" fmla="*/ 0 w 8371840"/>
                <a:gd name="connsiteY26" fmla="*/ 907573 h 907573"/>
                <a:gd name="connsiteX27" fmla="*/ 0 w 8371840"/>
                <a:gd name="connsiteY27" fmla="*/ 471938 h 907573"/>
                <a:gd name="connsiteX28" fmla="*/ 0 w 8371840"/>
                <a:gd name="connsiteY28" fmla="*/ 0 h 90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1840" h="907573" fill="none" extrusionOk="0">
                  <a:moveTo>
                    <a:pt x="0" y="0"/>
                  </a:moveTo>
                  <a:cubicBezTo>
                    <a:pt x="166280" y="-13259"/>
                    <a:pt x="337066" y="-14824"/>
                    <a:pt x="530217" y="0"/>
                  </a:cubicBezTo>
                  <a:cubicBezTo>
                    <a:pt x="723368" y="14824"/>
                    <a:pt x="1172134" y="4197"/>
                    <a:pt x="1395307" y="0"/>
                  </a:cubicBezTo>
                  <a:cubicBezTo>
                    <a:pt x="1618480" y="-4197"/>
                    <a:pt x="1871218" y="-14863"/>
                    <a:pt x="2092960" y="0"/>
                  </a:cubicBezTo>
                  <a:cubicBezTo>
                    <a:pt x="2314702" y="14863"/>
                    <a:pt x="2544763" y="-12087"/>
                    <a:pt x="2706895" y="0"/>
                  </a:cubicBezTo>
                  <a:cubicBezTo>
                    <a:pt x="2869028" y="12087"/>
                    <a:pt x="3384960" y="-36126"/>
                    <a:pt x="3571985" y="0"/>
                  </a:cubicBezTo>
                  <a:cubicBezTo>
                    <a:pt x="3759010" y="36126"/>
                    <a:pt x="3802754" y="-17230"/>
                    <a:pt x="4018483" y="0"/>
                  </a:cubicBezTo>
                  <a:cubicBezTo>
                    <a:pt x="4234212" y="17230"/>
                    <a:pt x="4355673" y="17813"/>
                    <a:pt x="4548700" y="0"/>
                  </a:cubicBezTo>
                  <a:cubicBezTo>
                    <a:pt x="4741727" y="-17813"/>
                    <a:pt x="5092693" y="-7314"/>
                    <a:pt x="5246353" y="0"/>
                  </a:cubicBezTo>
                  <a:cubicBezTo>
                    <a:pt x="5400013" y="7314"/>
                    <a:pt x="5715227" y="5913"/>
                    <a:pt x="5860288" y="0"/>
                  </a:cubicBezTo>
                  <a:cubicBezTo>
                    <a:pt x="6005349" y="-5913"/>
                    <a:pt x="6421100" y="-39159"/>
                    <a:pt x="6725378" y="0"/>
                  </a:cubicBezTo>
                  <a:cubicBezTo>
                    <a:pt x="7029656" y="39159"/>
                    <a:pt x="7137246" y="4253"/>
                    <a:pt x="7255595" y="0"/>
                  </a:cubicBezTo>
                  <a:cubicBezTo>
                    <a:pt x="7373944" y="-4253"/>
                    <a:pt x="8040363" y="-10951"/>
                    <a:pt x="8371840" y="0"/>
                  </a:cubicBezTo>
                  <a:cubicBezTo>
                    <a:pt x="8385719" y="147098"/>
                    <a:pt x="8353387" y="307360"/>
                    <a:pt x="8371840" y="462862"/>
                  </a:cubicBezTo>
                  <a:cubicBezTo>
                    <a:pt x="8390293" y="618364"/>
                    <a:pt x="8378263" y="781578"/>
                    <a:pt x="8371840" y="907573"/>
                  </a:cubicBezTo>
                  <a:cubicBezTo>
                    <a:pt x="7977808" y="885469"/>
                    <a:pt x="7899836" y="881400"/>
                    <a:pt x="7506750" y="907573"/>
                  </a:cubicBezTo>
                  <a:cubicBezTo>
                    <a:pt x="7113664" y="933747"/>
                    <a:pt x="7224740" y="926441"/>
                    <a:pt x="7060252" y="907573"/>
                  </a:cubicBezTo>
                  <a:cubicBezTo>
                    <a:pt x="6895764" y="888705"/>
                    <a:pt x="6610111" y="895578"/>
                    <a:pt x="6446317" y="907573"/>
                  </a:cubicBezTo>
                  <a:cubicBezTo>
                    <a:pt x="6282524" y="919568"/>
                    <a:pt x="5946653" y="878785"/>
                    <a:pt x="5748663" y="907573"/>
                  </a:cubicBezTo>
                  <a:cubicBezTo>
                    <a:pt x="5550673" y="936361"/>
                    <a:pt x="5223531" y="936653"/>
                    <a:pt x="5051010" y="907573"/>
                  </a:cubicBezTo>
                  <a:cubicBezTo>
                    <a:pt x="4878489" y="878493"/>
                    <a:pt x="4637452" y="875549"/>
                    <a:pt x="4353357" y="907573"/>
                  </a:cubicBezTo>
                  <a:cubicBezTo>
                    <a:pt x="4069262" y="939597"/>
                    <a:pt x="3949111" y="920577"/>
                    <a:pt x="3655703" y="907573"/>
                  </a:cubicBezTo>
                  <a:cubicBezTo>
                    <a:pt x="3362295" y="894569"/>
                    <a:pt x="3096489" y="906780"/>
                    <a:pt x="2790613" y="907573"/>
                  </a:cubicBezTo>
                  <a:cubicBezTo>
                    <a:pt x="2484737" y="908367"/>
                    <a:pt x="2175855" y="908237"/>
                    <a:pt x="1925523" y="907573"/>
                  </a:cubicBezTo>
                  <a:cubicBezTo>
                    <a:pt x="1675191" y="906910"/>
                    <a:pt x="1513561" y="881465"/>
                    <a:pt x="1311588" y="907573"/>
                  </a:cubicBezTo>
                  <a:cubicBezTo>
                    <a:pt x="1109615" y="933681"/>
                    <a:pt x="1005463" y="922596"/>
                    <a:pt x="865090" y="907573"/>
                  </a:cubicBezTo>
                  <a:cubicBezTo>
                    <a:pt x="724717" y="892550"/>
                    <a:pt x="381252" y="913066"/>
                    <a:pt x="0" y="907573"/>
                  </a:cubicBezTo>
                  <a:cubicBezTo>
                    <a:pt x="19932" y="814245"/>
                    <a:pt x="-2274" y="674798"/>
                    <a:pt x="0" y="471938"/>
                  </a:cubicBezTo>
                  <a:cubicBezTo>
                    <a:pt x="2274" y="269079"/>
                    <a:pt x="-7208" y="125421"/>
                    <a:pt x="0" y="0"/>
                  </a:cubicBezTo>
                  <a:close/>
                </a:path>
                <a:path w="8371840" h="907573" stroke="0" extrusionOk="0">
                  <a:moveTo>
                    <a:pt x="0" y="0"/>
                  </a:moveTo>
                  <a:cubicBezTo>
                    <a:pt x="179467" y="571"/>
                    <a:pt x="482055" y="32784"/>
                    <a:pt x="865090" y="0"/>
                  </a:cubicBezTo>
                  <a:cubicBezTo>
                    <a:pt x="1248125" y="-32784"/>
                    <a:pt x="1358569" y="-4048"/>
                    <a:pt x="1562743" y="0"/>
                  </a:cubicBezTo>
                  <a:cubicBezTo>
                    <a:pt x="1766917" y="4048"/>
                    <a:pt x="1831800" y="18386"/>
                    <a:pt x="2092960" y="0"/>
                  </a:cubicBezTo>
                  <a:cubicBezTo>
                    <a:pt x="2354120" y="-18386"/>
                    <a:pt x="2644234" y="-11808"/>
                    <a:pt x="2790613" y="0"/>
                  </a:cubicBezTo>
                  <a:cubicBezTo>
                    <a:pt x="2936992" y="11808"/>
                    <a:pt x="3454775" y="-38531"/>
                    <a:pt x="3655703" y="0"/>
                  </a:cubicBezTo>
                  <a:cubicBezTo>
                    <a:pt x="3856631" y="38531"/>
                    <a:pt x="4029379" y="1473"/>
                    <a:pt x="4185920" y="0"/>
                  </a:cubicBezTo>
                  <a:cubicBezTo>
                    <a:pt x="4342461" y="-1473"/>
                    <a:pt x="4496615" y="-3800"/>
                    <a:pt x="4632418" y="0"/>
                  </a:cubicBezTo>
                  <a:cubicBezTo>
                    <a:pt x="4768221" y="3800"/>
                    <a:pt x="5094465" y="19610"/>
                    <a:pt x="5330071" y="0"/>
                  </a:cubicBezTo>
                  <a:cubicBezTo>
                    <a:pt x="5565677" y="-19610"/>
                    <a:pt x="5688805" y="16932"/>
                    <a:pt x="6027725" y="0"/>
                  </a:cubicBezTo>
                  <a:cubicBezTo>
                    <a:pt x="6366645" y="-16932"/>
                    <a:pt x="6435545" y="37828"/>
                    <a:pt x="6809097" y="0"/>
                  </a:cubicBezTo>
                  <a:cubicBezTo>
                    <a:pt x="7182649" y="-37828"/>
                    <a:pt x="7172040" y="-3333"/>
                    <a:pt x="7423031" y="0"/>
                  </a:cubicBezTo>
                  <a:cubicBezTo>
                    <a:pt x="7674022" y="3333"/>
                    <a:pt x="7991799" y="14668"/>
                    <a:pt x="8371840" y="0"/>
                  </a:cubicBezTo>
                  <a:cubicBezTo>
                    <a:pt x="8374059" y="144618"/>
                    <a:pt x="8357428" y="323946"/>
                    <a:pt x="8371840" y="435635"/>
                  </a:cubicBezTo>
                  <a:cubicBezTo>
                    <a:pt x="8386252" y="547325"/>
                    <a:pt x="8391999" y="720005"/>
                    <a:pt x="8371840" y="907573"/>
                  </a:cubicBezTo>
                  <a:cubicBezTo>
                    <a:pt x="8216029" y="915883"/>
                    <a:pt x="7953557" y="921449"/>
                    <a:pt x="7841623" y="907573"/>
                  </a:cubicBezTo>
                  <a:cubicBezTo>
                    <a:pt x="7729689" y="893697"/>
                    <a:pt x="7356730" y="900940"/>
                    <a:pt x="6976533" y="907573"/>
                  </a:cubicBezTo>
                  <a:cubicBezTo>
                    <a:pt x="6596336" y="914207"/>
                    <a:pt x="6480550" y="909092"/>
                    <a:pt x="6195162" y="907573"/>
                  </a:cubicBezTo>
                  <a:cubicBezTo>
                    <a:pt x="5909774" y="906054"/>
                    <a:pt x="5742457" y="874887"/>
                    <a:pt x="5497508" y="907573"/>
                  </a:cubicBezTo>
                  <a:cubicBezTo>
                    <a:pt x="5252559" y="940259"/>
                    <a:pt x="5180858" y="923903"/>
                    <a:pt x="5051010" y="907573"/>
                  </a:cubicBezTo>
                  <a:cubicBezTo>
                    <a:pt x="4921162" y="891243"/>
                    <a:pt x="4587376" y="892249"/>
                    <a:pt x="4353357" y="907573"/>
                  </a:cubicBezTo>
                  <a:cubicBezTo>
                    <a:pt x="4119338" y="922897"/>
                    <a:pt x="3753411" y="875667"/>
                    <a:pt x="3488267" y="907573"/>
                  </a:cubicBezTo>
                  <a:cubicBezTo>
                    <a:pt x="3223123" y="939480"/>
                    <a:pt x="2975720" y="937726"/>
                    <a:pt x="2623177" y="907573"/>
                  </a:cubicBezTo>
                  <a:cubicBezTo>
                    <a:pt x="2270634" y="877421"/>
                    <a:pt x="2080872" y="901429"/>
                    <a:pt x="1925523" y="907573"/>
                  </a:cubicBezTo>
                  <a:cubicBezTo>
                    <a:pt x="1770174" y="913717"/>
                    <a:pt x="1564466" y="904878"/>
                    <a:pt x="1227870" y="907573"/>
                  </a:cubicBezTo>
                  <a:cubicBezTo>
                    <a:pt x="891274" y="910268"/>
                    <a:pt x="282265" y="889963"/>
                    <a:pt x="0" y="907573"/>
                  </a:cubicBezTo>
                  <a:cubicBezTo>
                    <a:pt x="-6411" y="698172"/>
                    <a:pt x="17299" y="625708"/>
                    <a:pt x="0" y="435635"/>
                  </a:cubicBezTo>
                  <a:cubicBezTo>
                    <a:pt x="-17299" y="245562"/>
                    <a:pt x="-12894" y="188429"/>
                    <a:pt x="0" y="0"/>
                  </a:cubicBezTo>
                  <a:close/>
                </a:path>
              </a:pathLst>
            </a:custGeom>
            <a:solidFill>
              <a:schemeClr val="accent5">
                <a:lumMod val="20000"/>
                <a:lumOff val="80000"/>
              </a:schemeClr>
            </a:solidFill>
            <a:ln w="38100">
              <a:solidFill>
                <a:schemeClr val="accent1">
                  <a:lumMod val="50000"/>
                </a:schemeClr>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B012E0-8240-46F5-906B-ABC658A060A5}"/>
                </a:ext>
              </a:extLst>
            </p:cNvPr>
            <p:cNvSpPr/>
            <p:nvPr/>
          </p:nvSpPr>
          <p:spPr>
            <a:xfrm>
              <a:off x="386080" y="903515"/>
              <a:ext cx="8263466" cy="523220"/>
            </a:xfrm>
            <a:prstGeom prst="rect">
              <a:avLst/>
            </a:prstGeom>
            <a:noFill/>
          </p:spPr>
          <p:txBody>
            <a:bodyPr wrap="square" lIns="91440" tIns="45720" rIns="91440" bIns="45720">
              <a:spAutoFit/>
            </a:bodyPr>
            <a:lstStyle/>
            <a:p>
              <a:pPr algn="ctr"/>
              <a:r>
                <a:rPr lang="vi-VN" sz="2800">
                  <a:ln w="0"/>
                  <a:latin typeface="iCiel Nabila" pitchFamily="2" charset="0"/>
                </a:rPr>
                <a:t>Đặt một câu ghép thể hiện quan hệ tương phản?</a:t>
              </a:r>
              <a:endParaRPr lang="en-US" sz="2800" b="0" cap="none" spc="0">
                <a:ln w="0"/>
                <a:solidFill>
                  <a:schemeClr val="tx1"/>
                </a:solidFill>
                <a:latin typeface="iCiel Nabila" pitchFamily="2" charset="0"/>
              </a:endParaRPr>
            </a:p>
          </p:txBody>
        </p:sp>
      </p:grpSp>
      <p:grpSp>
        <p:nvGrpSpPr>
          <p:cNvPr id="7" name="Group 6">
            <a:extLst>
              <a:ext uri="{FF2B5EF4-FFF2-40B4-BE49-F238E27FC236}">
                <a16:creationId xmlns:a16="http://schemas.microsoft.com/office/drawing/2014/main" id="{79564005-0D43-476C-B18E-00403D6CAED4}"/>
              </a:ext>
            </a:extLst>
          </p:cNvPr>
          <p:cNvGrpSpPr/>
          <p:nvPr/>
        </p:nvGrpSpPr>
        <p:grpSpPr>
          <a:xfrm>
            <a:off x="3901440" y="2073986"/>
            <a:ext cx="4762506" cy="2829213"/>
            <a:chOff x="331893" y="806027"/>
            <a:chExt cx="8371840" cy="1395306"/>
          </a:xfrm>
          <a:solidFill>
            <a:schemeClr val="accent5">
              <a:lumMod val="40000"/>
              <a:lumOff val="60000"/>
            </a:schemeClr>
          </a:solidFill>
        </p:grpSpPr>
        <p:sp>
          <p:nvSpPr>
            <p:cNvPr id="8" name="Rectangle 7">
              <a:extLst>
                <a:ext uri="{FF2B5EF4-FFF2-40B4-BE49-F238E27FC236}">
                  <a16:creationId xmlns:a16="http://schemas.microsoft.com/office/drawing/2014/main" id="{69C83E6D-21C6-4E96-972F-D1CEEFE51D5F}"/>
                </a:ext>
              </a:extLst>
            </p:cNvPr>
            <p:cNvSpPr/>
            <p:nvPr/>
          </p:nvSpPr>
          <p:spPr>
            <a:xfrm>
              <a:off x="331893" y="806027"/>
              <a:ext cx="8371840" cy="1395306"/>
            </a:xfrm>
            <a:custGeom>
              <a:avLst/>
              <a:gdLst>
                <a:gd name="connsiteX0" fmla="*/ 0 w 8371840"/>
                <a:gd name="connsiteY0" fmla="*/ 232556 h 1395306"/>
                <a:gd name="connsiteX1" fmla="*/ 232556 w 8371840"/>
                <a:gd name="connsiteY1" fmla="*/ 0 h 1395306"/>
                <a:gd name="connsiteX2" fmla="*/ 891450 w 8371840"/>
                <a:gd name="connsiteY2" fmla="*/ 0 h 1395306"/>
                <a:gd name="connsiteX3" fmla="*/ 1629411 w 8371840"/>
                <a:gd name="connsiteY3" fmla="*/ 0 h 1395306"/>
                <a:gd name="connsiteX4" fmla="*/ 2130171 w 8371840"/>
                <a:gd name="connsiteY4" fmla="*/ 0 h 1395306"/>
                <a:gd name="connsiteX5" fmla="*/ 2947199 w 8371840"/>
                <a:gd name="connsiteY5" fmla="*/ 0 h 1395306"/>
                <a:gd name="connsiteX6" fmla="*/ 3685161 w 8371840"/>
                <a:gd name="connsiteY6" fmla="*/ 0 h 1395306"/>
                <a:gd name="connsiteX7" fmla="*/ 4264987 w 8371840"/>
                <a:gd name="connsiteY7" fmla="*/ 0 h 1395306"/>
                <a:gd name="connsiteX8" fmla="*/ 4765747 w 8371840"/>
                <a:gd name="connsiteY8" fmla="*/ 0 h 1395306"/>
                <a:gd name="connsiteX9" fmla="*/ 5582775 w 8371840"/>
                <a:gd name="connsiteY9" fmla="*/ 0 h 1395306"/>
                <a:gd name="connsiteX10" fmla="*/ 6083535 w 8371840"/>
                <a:gd name="connsiteY10" fmla="*/ 0 h 1395306"/>
                <a:gd name="connsiteX11" fmla="*/ 6584294 w 8371840"/>
                <a:gd name="connsiteY11" fmla="*/ 0 h 1395306"/>
                <a:gd name="connsiteX12" fmla="*/ 7243188 w 8371840"/>
                <a:gd name="connsiteY12" fmla="*/ 0 h 1395306"/>
                <a:gd name="connsiteX13" fmla="*/ 8139284 w 8371840"/>
                <a:gd name="connsiteY13" fmla="*/ 0 h 1395306"/>
                <a:gd name="connsiteX14" fmla="*/ 8371840 w 8371840"/>
                <a:gd name="connsiteY14" fmla="*/ 232556 h 1395306"/>
                <a:gd name="connsiteX15" fmla="*/ 8371840 w 8371840"/>
                <a:gd name="connsiteY15" fmla="*/ 679049 h 1395306"/>
                <a:gd name="connsiteX16" fmla="*/ 8371840 w 8371840"/>
                <a:gd name="connsiteY16" fmla="*/ 1162750 h 1395306"/>
                <a:gd name="connsiteX17" fmla="*/ 8139284 w 8371840"/>
                <a:gd name="connsiteY17" fmla="*/ 1395306 h 1395306"/>
                <a:gd name="connsiteX18" fmla="*/ 7401323 w 8371840"/>
                <a:gd name="connsiteY18" fmla="*/ 1395306 h 1395306"/>
                <a:gd name="connsiteX19" fmla="*/ 6584294 w 8371840"/>
                <a:gd name="connsiteY19" fmla="*/ 1395306 h 1395306"/>
                <a:gd name="connsiteX20" fmla="*/ 6162602 w 8371840"/>
                <a:gd name="connsiteY20" fmla="*/ 1395306 h 1395306"/>
                <a:gd name="connsiteX21" fmla="*/ 5582775 w 8371840"/>
                <a:gd name="connsiteY21" fmla="*/ 1395306 h 1395306"/>
                <a:gd name="connsiteX22" fmla="*/ 4844814 w 8371840"/>
                <a:gd name="connsiteY22" fmla="*/ 1395306 h 1395306"/>
                <a:gd name="connsiteX23" fmla="*/ 4264987 w 8371840"/>
                <a:gd name="connsiteY23" fmla="*/ 1395306 h 1395306"/>
                <a:gd name="connsiteX24" fmla="*/ 3447959 w 8371840"/>
                <a:gd name="connsiteY24" fmla="*/ 1395306 h 1395306"/>
                <a:gd name="connsiteX25" fmla="*/ 3026267 w 8371840"/>
                <a:gd name="connsiteY25" fmla="*/ 1395306 h 1395306"/>
                <a:gd name="connsiteX26" fmla="*/ 2367373 w 8371840"/>
                <a:gd name="connsiteY26" fmla="*/ 1395306 h 1395306"/>
                <a:gd name="connsiteX27" fmla="*/ 1708479 w 8371840"/>
                <a:gd name="connsiteY27" fmla="*/ 1395306 h 1395306"/>
                <a:gd name="connsiteX28" fmla="*/ 970517 w 8371840"/>
                <a:gd name="connsiteY28" fmla="*/ 1395306 h 1395306"/>
                <a:gd name="connsiteX29" fmla="*/ 232556 w 8371840"/>
                <a:gd name="connsiteY29" fmla="*/ 1395306 h 1395306"/>
                <a:gd name="connsiteX30" fmla="*/ 0 w 8371840"/>
                <a:gd name="connsiteY30" fmla="*/ 1162750 h 1395306"/>
                <a:gd name="connsiteX31" fmla="*/ 0 w 8371840"/>
                <a:gd name="connsiteY31" fmla="*/ 706955 h 1395306"/>
                <a:gd name="connsiteX32" fmla="*/ 0 w 8371840"/>
                <a:gd name="connsiteY32" fmla="*/ 232556 h 139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71840" h="1395306" fill="none" extrusionOk="0">
                  <a:moveTo>
                    <a:pt x="0" y="232556"/>
                  </a:moveTo>
                  <a:cubicBezTo>
                    <a:pt x="12290" y="89889"/>
                    <a:pt x="122243" y="2968"/>
                    <a:pt x="232556" y="0"/>
                  </a:cubicBezTo>
                  <a:cubicBezTo>
                    <a:pt x="466607" y="-18195"/>
                    <a:pt x="667877" y="-19487"/>
                    <a:pt x="891450" y="0"/>
                  </a:cubicBezTo>
                  <a:cubicBezTo>
                    <a:pt x="1115023" y="19487"/>
                    <a:pt x="1288587" y="30244"/>
                    <a:pt x="1629411" y="0"/>
                  </a:cubicBezTo>
                  <a:cubicBezTo>
                    <a:pt x="1970235" y="-30244"/>
                    <a:pt x="2016528" y="6156"/>
                    <a:pt x="2130171" y="0"/>
                  </a:cubicBezTo>
                  <a:cubicBezTo>
                    <a:pt x="2243814" y="-6156"/>
                    <a:pt x="2660715" y="-7096"/>
                    <a:pt x="2947199" y="0"/>
                  </a:cubicBezTo>
                  <a:cubicBezTo>
                    <a:pt x="3233683" y="7096"/>
                    <a:pt x="3320043" y="4276"/>
                    <a:pt x="3685161" y="0"/>
                  </a:cubicBezTo>
                  <a:cubicBezTo>
                    <a:pt x="4050279" y="-4276"/>
                    <a:pt x="3985840" y="4854"/>
                    <a:pt x="4264987" y="0"/>
                  </a:cubicBezTo>
                  <a:cubicBezTo>
                    <a:pt x="4544134" y="-4854"/>
                    <a:pt x="4594806" y="-19428"/>
                    <a:pt x="4765747" y="0"/>
                  </a:cubicBezTo>
                  <a:cubicBezTo>
                    <a:pt x="4936688" y="19428"/>
                    <a:pt x="5257182" y="12705"/>
                    <a:pt x="5582775" y="0"/>
                  </a:cubicBezTo>
                  <a:cubicBezTo>
                    <a:pt x="5908368" y="-12705"/>
                    <a:pt x="5893695" y="-19326"/>
                    <a:pt x="6083535" y="0"/>
                  </a:cubicBezTo>
                  <a:cubicBezTo>
                    <a:pt x="6273375" y="19326"/>
                    <a:pt x="6432101" y="1787"/>
                    <a:pt x="6584294" y="0"/>
                  </a:cubicBezTo>
                  <a:cubicBezTo>
                    <a:pt x="6736487" y="-1787"/>
                    <a:pt x="7064869" y="24472"/>
                    <a:pt x="7243188" y="0"/>
                  </a:cubicBezTo>
                  <a:cubicBezTo>
                    <a:pt x="7421507" y="-24472"/>
                    <a:pt x="7897808" y="24309"/>
                    <a:pt x="8139284" y="0"/>
                  </a:cubicBezTo>
                  <a:cubicBezTo>
                    <a:pt x="8290486" y="-6060"/>
                    <a:pt x="8368937" y="98380"/>
                    <a:pt x="8371840" y="232556"/>
                  </a:cubicBezTo>
                  <a:cubicBezTo>
                    <a:pt x="8366504" y="367692"/>
                    <a:pt x="8379752" y="562105"/>
                    <a:pt x="8371840" y="679049"/>
                  </a:cubicBezTo>
                  <a:cubicBezTo>
                    <a:pt x="8363928" y="795993"/>
                    <a:pt x="8382335" y="989494"/>
                    <a:pt x="8371840" y="1162750"/>
                  </a:cubicBezTo>
                  <a:cubicBezTo>
                    <a:pt x="8359827" y="1283429"/>
                    <a:pt x="8259593" y="1384250"/>
                    <a:pt x="8139284" y="1395306"/>
                  </a:cubicBezTo>
                  <a:cubicBezTo>
                    <a:pt x="7785420" y="1365088"/>
                    <a:pt x="7561060" y="1397659"/>
                    <a:pt x="7401323" y="1395306"/>
                  </a:cubicBezTo>
                  <a:cubicBezTo>
                    <a:pt x="7241586" y="1392953"/>
                    <a:pt x="6871548" y="1366838"/>
                    <a:pt x="6584294" y="1395306"/>
                  </a:cubicBezTo>
                  <a:cubicBezTo>
                    <a:pt x="6297040" y="1423774"/>
                    <a:pt x="6302651" y="1388409"/>
                    <a:pt x="6162602" y="1395306"/>
                  </a:cubicBezTo>
                  <a:cubicBezTo>
                    <a:pt x="6022553" y="1402203"/>
                    <a:pt x="5805474" y="1384623"/>
                    <a:pt x="5582775" y="1395306"/>
                  </a:cubicBezTo>
                  <a:cubicBezTo>
                    <a:pt x="5360076" y="1405989"/>
                    <a:pt x="5180942" y="1394549"/>
                    <a:pt x="4844814" y="1395306"/>
                  </a:cubicBezTo>
                  <a:cubicBezTo>
                    <a:pt x="4508686" y="1396063"/>
                    <a:pt x="4541462" y="1413095"/>
                    <a:pt x="4264987" y="1395306"/>
                  </a:cubicBezTo>
                  <a:cubicBezTo>
                    <a:pt x="3988512" y="1377517"/>
                    <a:pt x="3635166" y="1417384"/>
                    <a:pt x="3447959" y="1395306"/>
                  </a:cubicBezTo>
                  <a:cubicBezTo>
                    <a:pt x="3260752" y="1373228"/>
                    <a:pt x="3167957" y="1383889"/>
                    <a:pt x="3026267" y="1395306"/>
                  </a:cubicBezTo>
                  <a:cubicBezTo>
                    <a:pt x="2884577" y="1406723"/>
                    <a:pt x="2601545" y="1380548"/>
                    <a:pt x="2367373" y="1395306"/>
                  </a:cubicBezTo>
                  <a:cubicBezTo>
                    <a:pt x="2133201" y="1410064"/>
                    <a:pt x="1843141" y="1418509"/>
                    <a:pt x="1708479" y="1395306"/>
                  </a:cubicBezTo>
                  <a:cubicBezTo>
                    <a:pt x="1573817" y="1372103"/>
                    <a:pt x="1161600" y="1378047"/>
                    <a:pt x="970517" y="1395306"/>
                  </a:cubicBezTo>
                  <a:cubicBezTo>
                    <a:pt x="779434" y="1412565"/>
                    <a:pt x="490883" y="1383292"/>
                    <a:pt x="232556" y="1395306"/>
                  </a:cubicBezTo>
                  <a:cubicBezTo>
                    <a:pt x="95056" y="1392779"/>
                    <a:pt x="10136" y="1276441"/>
                    <a:pt x="0" y="1162750"/>
                  </a:cubicBezTo>
                  <a:cubicBezTo>
                    <a:pt x="-4670" y="1021743"/>
                    <a:pt x="4529" y="892240"/>
                    <a:pt x="0" y="706955"/>
                  </a:cubicBezTo>
                  <a:cubicBezTo>
                    <a:pt x="-4529" y="521670"/>
                    <a:pt x="-17400" y="397404"/>
                    <a:pt x="0" y="232556"/>
                  </a:cubicBezTo>
                  <a:close/>
                </a:path>
                <a:path w="8371840" h="1395306" stroke="0" extrusionOk="0">
                  <a:moveTo>
                    <a:pt x="0" y="232556"/>
                  </a:moveTo>
                  <a:cubicBezTo>
                    <a:pt x="-3023" y="109423"/>
                    <a:pt x="98668" y="-2251"/>
                    <a:pt x="232556" y="0"/>
                  </a:cubicBezTo>
                  <a:cubicBezTo>
                    <a:pt x="440241" y="23835"/>
                    <a:pt x="732011" y="-21296"/>
                    <a:pt x="891450" y="0"/>
                  </a:cubicBezTo>
                  <a:cubicBezTo>
                    <a:pt x="1050889" y="21296"/>
                    <a:pt x="1367341" y="-4362"/>
                    <a:pt x="1708479" y="0"/>
                  </a:cubicBezTo>
                  <a:cubicBezTo>
                    <a:pt x="2049617" y="4362"/>
                    <a:pt x="2119156" y="-28878"/>
                    <a:pt x="2525507" y="0"/>
                  </a:cubicBezTo>
                  <a:cubicBezTo>
                    <a:pt x="2931858" y="28878"/>
                    <a:pt x="2857280" y="4171"/>
                    <a:pt x="3026267" y="0"/>
                  </a:cubicBezTo>
                  <a:cubicBezTo>
                    <a:pt x="3195254" y="-4171"/>
                    <a:pt x="3336184" y="-10870"/>
                    <a:pt x="3447959" y="0"/>
                  </a:cubicBezTo>
                  <a:cubicBezTo>
                    <a:pt x="3559734" y="10870"/>
                    <a:pt x="3761498" y="4100"/>
                    <a:pt x="3948718" y="0"/>
                  </a:cubicBezTo>
                  <a:cubicBezTo>
                    <a:pt x="4135938" y="-4100"/>
                    <a:pt x="4462043" y="-22669"/>
                    <a:pt x="4686679" y="0"/>
                  </a:cubicBezTo>
                  <a:cubicBezTo>
                    <a:pt x="4911315" y="22669"/>
                    <a:pt x="5069770" y="-15564"/>
                    <a:pt x="5424641" y="0"/>
                  </a:cubicBezTo>
                  <a:cubicBezTo>
                    <a:pt x="5779512" y="15564"/>
                    <a:pt x="5648310" y="-15365"/>
                    <a:pt x="5846333" y="0"/>
                  </a:cubicBezTo>
                  <a:cubicBezTo>
                    <a:pt x="6044356" y="15365"/>
                    <a:pt x="6153974" y="-22631"/>
                    <a:pt x="6426160" y="0"/>
                  </a:cubicBezTo>
                  <a:cubicBezTo>
                    <a:pt x="6698346" y="22631"/>
                    <a:pt x="6729023" y="-20017"/>
                    <a:pt x="7005986" y="0"/>
                  </a:cubicBezTo>
                  <a:cubicBezTo>
                    <a:pt x="7282949" y="20017"/>
                    <a:pt x="7809914" y="-41854"/>
                    <a:pt x="8139284" y="0"/>
                  </a:cubicBezTo>
                  <a:cubicBezTo>
                    <a:pt x="8275438" y="-1903"/>
                    <a:pt x="8370292" y="107642"/>
                    <a:pt x="8371840" y="232556"/>
                  </a:cubicBezTo>
                  <a:cubicBezTo>
                    <a:pt x="8385055" y="351765"/>
                    <a:pt x="8363239" y="539345"/>
                    <a:pt x="8371840" y="679049"/>
                  </a:cubicBezTo>
                  <a:cubicBezTo>
                    <a:pt x="8380441" y="818753"/>
                    <a:pt x="8366383" y="986556"/>
                    <a:pt x="8371840" y="1162750"/>
                  </a:cubicBezTo>
                  <a:cubicBezTo>
                    <a:pt x="8370117" y="1288636"/>
                    <a:pt x="8240875" y="1410094"/>
                    <a:pt x="8139284" y="1395306"/>
                  </a:cubicBezTo>
                  <a:cubicBezTo>
                    <a:pt x="7938156" y="1369342"/>
                    <a:pt x="7779916" y="1396110"/>
                    <a:pt x="7559457" y="1395306"/>
                  </a:cubicBezTo>
                  <a:cubicBezTo>
                    <a:pt x="7338998" y="1394502"/>
                    <a:pt x="7138363" y="1412795"/>
                    <a:pt x="6900563" y="1395306"/>
                  </a:cubicBezTo>
                  <a:cubicBezTo>
                    <a:pt x="6662763" y="1377817"/>
                    <a:pt x="6275490" y="1390872"/>
                    <a:pt x="6083535" y="1395306"/>
                  </a:cubicBezTo>
                  <a:cubicBezTo>
                    <a:pt x="5891580" y="1399740"/>
                    <a:pt x="5493694" y="1426726"/>
                    <a:pt x="5266506" y="1395306"/>
                  </a:cubicBezTo>
                  <a:cubicBezTo>
                    <a:pt x="5039318" y="1363886"/>
                    <a:pt x="4761424" y="1404615"/>
                    <a:pt x="4607612" y="1395306"/>
                  </a:cubicBezTo>
                  <a:cubicBezTo>
                    <a:pt x="4453800" y="1385997"/>
                    <a:pt x="4277547" y="1396494"/>
                    <a:pt x="3948718" y="1395306"/>
                  </a:cubicBezTo>
                  <a:cubicBezTo>
                    <a:pt x="3619889" y="1394118"/>
                    <a:pt x="3374680" y="1416805"/>
                    <a:pt x="3210757" y="1395306"/>
                  </a:cubicBezTo>
                  <a:cubicBezTo>
                    <a:pt x="3046834" y="1373807"/>
                    <a:pt x="2766151" y="1429364"/>
                    <a:pt x="2393728" y="1395306"/>
                  </a:cubicBezTo>
                  <a:cubicBezTo>
                    <a:pt x="2021305" y="1361248"/>
                    <a:pt x="2149606" y="1401493"/>
                    <a:pt x="1972036" y="1395306"/>
                  </a:cubicBezTo>
                  <a:cubicBezTo>
                    <a:pt x="1794466" y="1389119"/>
                    <a:pt x="1754737" y="1386217"/>
                    <a:pt x="1550344" y="1395306"/>
                  </a:cubicBezTo>
                  <a:cubicBezTo>
                    <a:pt x="1345951" y="1404395"/>
                    <a:pt x="1098539" y="1381348"/>
                    <a:pt x="970517" y="1395306"/>
                  </a:cubicBezTo>
                  <a:cubicBezTo>
                    <a:pt x="842495" y="1409264"/>
                    <a:pt x="387865" y="1401720"/>
                    <a:pt x="232556" y="1395306"/>
                  </a:cubicBezTo>
                  <a:cubicBezTo>
                    <a:pt x="114852" y="1367480"/>
                    <a:pt x="21765" y="1284628"/>
                    <a:pt x="0" y="1162750"/>
                  </a:cubicBezTo>
                  <a:cubicBezTo>
                    <a:pt x="-17610" y="981090"/>
                    <a:pt x="-15883" y="833949"/>
                    <a:pt x="0" y="706955"/>
                  </a:cubicBezTo>
                  <a:cubicBezTo>
                    <a:pt x="15883" y="579961"/>
                    <a:pt x="-9564" y="354283"/>
                    <a:pt x="0" y="232556"/>
                  </a:cubicBezTo>
                  <a:close/>
                </a:path>
              </a:pathLst>
            </a:custGeom>
            <a:grpFill/>
            <a:ln w="38100">
              <a:solidFill>
                <a:schemeClr val="accent1">
                  <a:lumMod val="50000"/>
                </a:schemeClr>
              </a:solidFill>
              <a:extLst>
                <a:ext uri="{C807C97D-BFC1-408E-A445-0C87EB9F89A2}">
                  <ask:lineSketchStyleProps xmlns:ask="http://schemas.microsoft.com/office/drawing/2018/sketchyshapes" sd="98176570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AC26A8-521B-4FCE-897E-8F81BA6BFDBB}"/>
                </a:ext>
              </a:extLst>
            </p:cNvPr>
            <p:cNvSpPr/>
            <p:nvPr/>
          </p:nvSpPr>
          <p:spPr>
            <a:xfrm>
              <a:off x="414954" y="941278"/>
              <a:ext cx="8263466" cy="1125174"/>
            </a:xfrm>
            <a:prstGeom prst="roundRect">
              <a:avLst/>
            </a:prstGeom>
            <a:grpFill/>
          </p:spPr>
          <p:txBody>
            <a:bodyPr wrap="square" lIns="91440" tIns="45720" rIns="91440" bIns="45720">
              <a:spAutoFit/>
            </a:bodyPr>
            <a:lstStyle/>
            <a:p>
              <a:pPr algn="just"/>
              <a:r>
                <a:rPr lang="vi-VN" sz="3200" b="1" i="1">
                  <a:ln w="0"/>
                  <a:solidFill>
                    <a:srgbClr val="FF0000"/>
                  </a:solidFill>
                  <a:latin typeface="Arial" panose="020B0604020202020204" pitchFamily="34" charset="0"/>
                  <a:cs typeface="Arial" panose="020B0604020202020204" pitchFamily="34" charset="0"/>
                </a:rPr>
                <a:t>Tuy</a:t>
              </a:r>
              <a:r>
                <a:rPr lang="vi-VN" sz="3200" b="1" i="1">
                  <a:ln w="0"/>
                  <a:solidFill>
                    <a:schemeClr val="accent4">
                      <a:lumMod val="75000"/>
                    </a:schemeClr>
                  </a:solidFill>
                  <a:latin typeface="Arial" panose="020B0604020202020204" pitchFamily="34" charset="0"/>
                  <a:cs typeface="Arial" panose="020B0604020202020204" pitchFamily="34" charset="0"/>
                </a:rPr>
                <a:t> nhà nghèo </a:t>
              </a:r>
              <a:r>
                <a:rPr lang="vi-VN" sz="3200" b="1" i="1">
                  <a:ln w="0"/>
                  <a:solidFill>
                    <a:srgbClr val="FF0000"/>
                  </a:solidFill>
                  <a:latin typeface="Arial" panose="020B0604020202020204" pitchFamily="34" charset="0"/>
                  <a:cs typeface="Arial" panose="020B0604020202020204" pitchFamily="34" charset="0"/>
                </a:rPr>
                <a:t>nhưng</a:t>
              </a:r>
              <a:r>
                <a:rPr lang="vi-VN" sz="3200" b="1" i="1">
                  <a:ln w="0"/>
                  <a:solidFill>
                    <a:schemeClr val="accent4">
                      <a:lumMod val="75000"/>
                    </a:schemeClr>
                  </a:solidFill>
                  <a:latin typeface="Arial" panose="020B0604020202020204" pitchFamily="34" charset="0"/>
                  <a:cs typeface="Arial" panose="020B0604020202020204" pitchFamily="34" charset="0"/>
                </a:rPr>
                <a:t> bạn</a:t>
              </a:r>
              <a:r>
                <a:rPr lang="en-US" sz="3200" b="1" i="1">
                  <a:ln w="0"/>
                  <a:solidFill>
                    <a:schemeClr val="accent4">
                      <a:lumMod val="75000"/>
                    </a:schemeClr>
                  </a:solidFill>
                  <a:latin typeface="Arial" panose="020B0604020202020204" pitchFamily="34" charset="0"/>
                  <a:cs typeface="Arial" panose="020B0604020202020204" pitchFamily="34" charset="0"/>
                </a:rPr>
                <a:t> Quang</a:t>
              </a:r>
              <a:r>
                <a:rPr lang="vi-VN" sz="3200" b="1" i="1">
                  <a:ln w="0"/>
                  <a:solidFill>
                    <a:schemeClr val="accent4">
                      <a:lumMod val="75000"/>
                    </a:schemeClr>
                  </a:solidFill>
                  <a:latin typeface="Arial" panose="020B0604020202020204" pitchFamily="34" charset="0"/>
                  <a:cs typeface="Arial" panose="020B0604020202020204" pitchFamily="34" charset="0"/>
                </a:rPr>
                <a:t> luôn đạt học sinh giỏi trong nhiều năm học. </a:t>
              </a:r>
            </a:p>
          </p:txBody>
        </p:sp>
      </p:grpSp>
      <p:pic>
        <p:nvPicPr>
          <p:cNvPr id="10" name="Picture 9">
            <a:extLst>
              <a:ext uri="{FF2B5EF4-FFF2-40B4-BE49-F238E27FC236}">
                <a16:creationId xmlns:a16="http://schemas.microsoft.com/office/drawing/2014/main" id="{E4318F29-C5E6-4DD0-A2AB-179467931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65125"/>
            <a:ext cx="4504266" cy="4504266"/>
          </a:xfrm>
          <a:prstGeom prst="rect">
            <a:avLst/>
          </a:prstGeom>
        </p:spPr>
      </p:pic>
    </p:spTree>
    <p:extLst>
      <p:ext uri="{BB962C8B-B14F-4D97-AF65-F5344CB8AC3E}">
        <p14:creationId xmlns:p14="http://schemas.microsoft.com/office/powerpoint/2010/main" val="12704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641113E-9DD4-46D7-A02B-8B67084348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8" r="5643"/>
          <a:stretch/>
        </p:blipFill>
        <p:spPr>
          <a:xfrm>
            <a:off x="0" y="0"/>
            <a:ext cx="9144000" cy="5143500"/>
          </a:xfrm>
          <a:prstGeom prst="rect">
            <a:avLst/>
          </a:prstGeom>
        </p:spPr>
      </p:pic>
      <p:sp>
        <p:nvSpPr>
          <p:cNvPr id="23" name="椭圆 22">
            <a:extLst>
              <a:ext uri="{FF2B5EF4-FFF2-40B4-BE49-F238E27FC236}">
                <a16:creationId xmlns:a16="http://schemas.microsoft.com/office/drawing/2014/main" id="{C0B07011-8314-4D26-9D88-649BD5BA71E2}"/>
              </a:ext>
            </a:extLst>
          </p:cNvPr>
          <p:cNvSpPr/>
          <p:nvPr/>
        </p:nvSpPr>
        <p:spPr>
          <a:xfrm>
            <a:off x="2436177" y="387119"/>
            <a:ext cx="4518604" cy="4518604"/>
          </a:xfrm>
          <a:prstGeom prst="ellipse">
            <a:avLst/>
          </a:prstGeom>
          <a:solidFill>
            <a:srgbClr val="FEF9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8" name="矩形 7">
            <a:extLst>
              <a:ext uri="{FF2B5EF4-FFF2-40B4-BE49-F238E27FC236}">
                <a16:creationId xmlns:a16="http://schemas.microsoft.com/office/drawing/2014/main" id="{3E915F81-4D16-40E3-896C-D922C69C7993}"/>
              </a:ext>
            </a:extLst>
          </p:cNvPr>
          <p:cNvSpPr/>
          <p:nvPr/>
        </p:nvSpPr>
        <p:spPr>
          <a:xfrm>
            <a:off x="-183823" y="-1307969"/>
            <a:ext cx="9418358" cy="13079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pic>
        <p:nvPicPr>
          <p:cNvPr id="24" name="图片 23">
            <a:extLst>
              <a:ext uri="{FF2B5EF4-FFF2-40B4-BE49-F238E27FC236}">
                <a16:creationId xmlns:a16="http://schemas.microsoft.com/office/drawing/2014/main" id="{134C5F36-D1F5-4733-86A9-5378DBCF48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64" t="-62036" r="-7564" b="62036"/>
          <a:stretch/>
        </p:blipFill>
        <p:spPr>
          <a:xfrm>
            <a:off x="-501538" y="-2716502"/>
            <a:ext cx="8736239" cy="4368120"/>
          </a:xfrm>
          <a:prstGeom prst="rect">
            <a:avLst/>
          </a:prstGeom>
        </p:spPr>
      </p:pic>
      <p:pic>
        <p:nvPicPr>
          <p:cNvPr id="5" name="Picture 4" descr="Logo&#10;&#10;Description automatically generated">
            <a:extLst>
              <a:ext uri="{FF2B5EF4-FFF2-40B4-BE49-F238E27FC236}">
                <a16:creationId xmlns:a16="http://schemas.microsoft.com/office/drawing/2014/main" id="{3EC88D91-85C9-421F-B440-69FA6B918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971" y="1993741"/>
            <a:ext cx="5719016" cy="1403817"/>
          </a:xfrm>
          <a:prstGeom prst="rect">
            <a:avLst/>
          </a:prstGeom>
        </p:spPr>
      </p:pic>
    </p:spTree>
    <p:extLst>
      <p:ext uri="{BB962C8B-B14F-4D97-AF65-F5344CB8AC3E}">
        <p14:creationId xmlns:p14="http://schemas.microsoft.com/office/powerpoint/2010/main" val="325898186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E915F81-4D16-40E3-896C-D922C69C7993}"/>
              </a:ext>
            </a:extLst>
          </p:cNvPr>
          <p:cNvSpPr/>
          <p:nvPr/>
        </p:nvSpPr>
        <p:spPr>
          <a:xfrm>
            <a:off x="-183823" y="-1307969"/>
            <a:ext cx="9418358" cy="13079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pic>
        <p:nvPicPr>
          <p:cNvPr id="3" name="图片 2">
            <a:extLst>
              <a:ext uri="{FF2B5EF4-FFF2-40B4-BE49-F238E27FC236}">
                <a16:creationId xmlns:a16="http://schemas.microsoft.com/office/drawing/2014/main" id="{5F02B441-9C7D-40B1-8A46-4E8AB1F9F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458" y="2765010"/>
            <a:ext cx="4924698" cy="2461463"/>
          </a:xfrm>
          <a:prstGeom prst="rect">
            <a:avLst/>
          </a:prstGeom>
        </p:spPr>
      </p:pic>
      <p:sp>
        <p:nvSpPr>
          <p:cNvPr id="4" name="Rectangle 3">
            <a:extLst>
              <a:ext uri="{FF2B5EF4-FFF2-40B4-BE49-F238E27FC236}">
                <a16:creationId xmlns:a16="http://schemas.microsoft.com/office/drawing/2014/main" id="{1110104A-5ABD-49EA-9FB3-F727F6D6680D}"/>
              </a:ext>
            </a:extLst>
          </p:cNvPr>
          <p:cNvSpPr/>
          <p:nvPr/>
        </p:nvSpPr>
        <p:spPr>
          <a:xfrm>
            <a:off x="1071750" y="729035"/>
            <a:ext cx="6907212" cy="2031325"/>
          </a:xfrm>
          <a:prstGeom prst="rect">
            <a:avLst/>
          </a:prstGeom>
          <a:noFill/>
        </p:spPr>
        <p:txBody>
          <a:bodyPr wrap="none" lIns="91440" tIns="45720" rIns="91440" bIns="45720">
            <a:spAutoFit/>
          </a:bodyPr>
          <a:lstStyle/>
          <a:p>
            <a:pPr algn="ctr"/>
            <a:r>
              <a:rPr lang="en-US" sz="5400" b="0" cap="none" spc="0">
                <a:ln w="0"/>
                <a:solidFill>
                  <a:schemeClr val="tx1"/>
                </a:solidFill>
                <a:latin typeface="UTM Cafeta" panose="02040603050506020204" pitchFamily="18" charset="0"/>
              </a:rPr>
              <a:t>Mở rộng vốn từ</a:t>
            </a:r>
          </a:p>
          <a:p>
            <a:pPr algn="ctr"/>
            <a:r>
              <a:rPr lang="en-US" sz="7200" b="0" cap="none" spc="0">
                <a:ln w="28575">
                  <a:solidFill>
                    <a:schemeClr val="accent1">
                      <a:lumMod val="60000"/>
                      <a:lumOff val="40000"/>
                    </a:schemeClr>
                  </a:solidFill>
                </a:ln>
                <a:solidFill>
                  <a:schemeClr val="accent2">
                    <a:lumMod val="75000"/>
                  </a:schemeClr>
                </a:solidFill>
                <a:latin typeface="iCiel Cadena" panose="02000503000000020004" pitchFamily="2" charset="0"/>
              </a:rPr>
              <a:t>Trật tự - An ninh</a:t>
            </a:r>
          </a:p>
        </p:txBody>
      </p:sp>
    </p:spTree>
    <p:extLst>
      <p:ext uri="{BB962C8B-B14F-4D97-AF65-F5344CB8AC3E}">
        <p14:creationId xmlns:p14="http://schemas.microsoft.com/office/powerpoint/2010/main" val="200120915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0F156F-734E-46EC-8887-038B77A926BA}"/>
              </a:ext>
            </a:extLst>
          </p:cNvPr>
          <p:cNvSpPr/>
          <p:nvPr/>
        </p:nvSpPr>
        <p:spPr>
          <a:xfrm>
            <a:off x="271766" y="784942"/>
            <a:ext cx="4032514" cy="1107996"/>
          </a:xfrm>
          <a:prstGeom prst="rect">
            <a:avLst/>
          </a:prstGeom>
          <a:noFill/>
        </p:spPr>
        <p:txBody>
          <a:bodyPr wrap="none" lIns="45720" tIns="22860" rIns="45720" bIns="22860">
            <a:spAutoFit/>
          </a:bodyPr>
          <a:lstStyle/>
          <a:p>
            <a:pPr algn="ctr" defTabSz="457200"/>
            <a:r>
              <a:rPr lang="en-US" sz="6900">
                <a:ln w="0">
                  <a:solidFill>
                    <a:prstClr val="black"/>
                  </a:solidFill>
                </a:ln>
                <a:solidFill>
                  <a:srgbClr val="F79646"/>
                </a:solidFill>
                <a:latin typeface="iCiel Pony" panose="02000000000000000000" pitchFamily="2" charset="0"/>
              </a:rPr>
              <a:t>MỤC TIÊU</a:t>
            </a:r>
          </a:p>
        </p:txBody>
      </p:sp>
      <p:grpSp>
        <p:nvGrpSpPr>
          <p:cNvPr id="21" name="Group 20">
            <a:extLst>
              <a:ext uri="{FF2B5EF4-FFF2-40B4-BE49-F238E27FC236}">
                <a16:creationId xmlns:a16="http://schemas.microsoft.com/office/drawing/2014/main" id="{A73D88C3-75C6-4AEA-9666-88DDDEA9DB6F}"/>
              </a:ext>
            </a:extLst>
          </p:cNvPr>
          <p:cNvGrpSpPr/>
          <p:nvPr/>
        </p:nvGrpSpPr>
        <p:grpSpPr>
          <a:xfrm>
            <a:off x="4997353" y="808897"/>
            <a:ext cx="3429000" cy="1250095"/>
            <a:chOff x="9167812" y="1603222"/>
            <a:chExt cx="6858000" cy="2500189"/>
          </a:xfrm>
          <a:solidFill>
            <a:schemeClr val="accent2">
              <a:lumMod val="20000"/>
              <a:lumOff val="80000"/>
            </a:schemeClr>
          </a:solidFill>
        </p:grpSpPr>
        <p:grpSp>
          <p:nvGrpSpPr>
            <p:cNvPr id="25" name="Group 7">
              <a:extLst>
                <a:ext uri="{FF2B5EF4-FFF2-40B4-BE49-F238E27FC236}">
                  <a16:creationId xmlns:a16="http://schemas.microsoft.com/office/drawing/2014/main" id="{016F8E1F-15BF-4F21-AE92-6A9C32F07E48}"/>
                </a:ext>
              </a:extLst>
            </p:cNvPr>
            <p:cNvGrpSpPr/>
            <p:nvPr/>
          </p:nvGrpSpPr>
          <p:grpSpPr>
            <a:xfrm>
              <a:off x="9167812" y="1603222"/>
              <a:ext cx="6858000" cy="2500189"/>
              <a:chOff x="0" y="0"/>
              <a:chExt cx="2393585" cy="2283865"/>
            </a:xfrm>
            <a:grpFill/>
          </p:grpSpPr>
          <p:sp>
            <p:nvSpPr>
              <p:cNvPr id="27" name="Freeform 8">
                <a:extLst>
                  <a:ext uri="{FF2B5EF4-FFF2-40B4-BE49-F238E27FC236}">
                    <a16:creationId xmlns:a16="http://schemas.microsoft.com/office/drawing/2014/main" id="{5F0BDC91-A9B5-4C33-86DD-E4628BA7CBD5}"/>
                  </a:ext>
                </a:extLst>
              </p:cNvPr>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grpFill/>
            </p:spPr>
          </p:sp>
        </p:grpSp>
        <p:sp>
          <p:nvSpPr>
            <p:cNvPr id="26" name="Rectangle 25">
              <a:extLst>
                <a:ext uri="{FF2B5EF4-FFF2-40B4-BE49-F238E27FC236}">
                  <a16:creationId xmlns:a16="http://schemas.microsoft.com/office/drawing/2014/main" id="{C25B7166-47F6-40AA-BDBF-DFACA77AFF7A}"/>
                </a:ext>
              </a:extLst>
            </p:cNvPr>
            <p:cNvSpPr/>
            <p:nvPr/>
          </p:nvSpPr>
          <p:spPr>
            <a:xfrm>
              <a:off x="12504414" y="2391652"/>
              <a:ext cx="184796" cy="923330"/>
            </a:xfrm>
            <a:prstGeom prst="rect">
              <a:avLst/>
            </a:prstGeom>
            <a:grpFill/>
          </p:spPr>
          <p:txBody>
            <a:bodyPr wrap="none" lIns="45720" tIns="22860" rIns="45720" bIns="22860">
              <a:spAutoFit/>
            </a:bodyPr>
            <a:lstStyle/>
            <a:p>
              <a:pPr algn="ctr" defTabSz="457200"/>
              <a:endParaRPr lang="en-US" sz="2700">
                <a:ln w="0"/>
                <a:solidFill>
                  <a:srgbClr val="FF0000"/>
                </a:solidFill>
                <a:latin typeface="Calibri"/>
              </a:endParaRPr>
            </a:p>
          </p:txBody>
        </p:sp>
      </p:grpSp>
      <p:pic>
        <p:nvPicPr>
          <p:cNvPr id="28" name="Picture 19">
            <a:extLst>
              <a:ext uri="{FF2B5EF4-FFF2-40B4-BE49-F238E27FC236}">
                <a16:creationId xmlns:a16="http://schemas.microsoft.com/office/drawing/2014/main" id="{93131C85-5309-4DBD-B9D6-B8626B15CA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08366">
            <a:off x="7913308" y="1584012"/>
            <a:ext cx="783994" cy="742656"/>
          </a:xfrm>
          <a:prstGeom prst="rect">
            <a:avLst/>
          </a:prstGeom>
        </p:spPr>
      </p:pic>
      <p:grpSp>
        <p:nvGrpSpPr>
          <p:cNvPr id="29" name="Group 28">
            <a:extLst>
              <a:ext uri="{FF2B5EF4-FFF2-40B4-BE49-F238E27FC236}">
                <a16:creationId xmlns:a16="http://schemas.microsoft.com/office/drawing/2014/main" id="{D897C847-BFFC-4F58-89FB-00474CF0A384}"/>
              </a:ext>
            </a:extLst>
          </p:cNvPr>
          <p:cNvGrpSpPr/>
          <p:nvPr/>
        </p:nvGrpSpPr>
        <p:grpSpPr>
          <a:xfrm>
            <a:off x="4811110" y="2693336"/>
            <a:ext cx="3801486" cy="1250095"/>
            <a:chOff x="8795325" y="5372100"/>
            <a:chExt cx="7602972" cy="2500189"/>
          </a:xfrm>
        </p:grpSpPr>
        <p:grpSp>
          <p:nvGrpSpPr>
            <p:cNvPr id="30" name="Group 2">
              <a:extLst>
                <a:ext uri="{FF2B5EF4-FFF2-40B4-BE49-F238E27FC236}">
                  <a16:creationId xmlns:a16="http://schemas.microsoft.com/office/drawing/2014/main" id="{104FA18E-D8DB-475E-97FD-B8BEB9F30814}"/>
                </a:ext>
              </a:extLst>
            </p:cNvPr>
            <p:cNvGrpSpPr/>
            <p:nvPr/>
          </p:nvGrpSpPr>
          <p:grpSpPr>
            <a:xfrm>
              <a:off x="9167812" y="5372100"/>
              <a:ext cx="6858000" cy="2500189"/>
              <a:chOff x="0" y="0"/>
              <a:chExt cx="2393585" cy="2283865"/>
            </a:xfrm>
          </p:grpSpPr>
          <p:sp>
            <p:nvSpPr>
              <p:cNvPr id="32" name="Freeform 3">
                <a:extLst>
                  <a:ext uri="{FF2B5EF4-FFF2-40B4-BE49-F238E27FC236}">
                    <a16:creationId xmlns:a16="http://schemas.microsoft.com/office/drawing/2014/main" id="{ED091812-618D-4D73-AB75-5B4263A5BB6D}"/>
                  </a:ext>
                </a:extLst>
              </p:cNvPr>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chemeClr val="accent2">
                  <a:lumMod val="20000"/>
                  <a:lumOff val="80000"/>
                </a:schemeClr>
              </a:solidFill>
            </p:spPr>
          </p:sp>
        </p:grpSp>
        <p:sp>
          <p:nvSpPr>
            <p:cNvPr id="31" name="Rectangle 30">
              <a:extLst>
                <a:ext uri="{FF2B5EF4-FFF2-40B4-BE49-F238E27FC236}">
                  <a16:creationId xmlns:a16="http://schemas.microsoft.com/office/drawing/2014/main" id="{81B8E561-6425-4189-8508-15ADA1C494D8}"/>
                </a:ext>
              </a:extLst>
            </p:cNvPr>
            <p:cNvSpPr/>
            <p:nvPr/>
          </p:nvSpPr>
          <p:spPr>
            <a:xfrm>
              <a:off x="8795325" y="6117278"/>
              <a:ext cx="7602972" cy="923330"/>
            </a:xfrm>
            <a:prstGeom prst="rect">
              <a:avLst/>
            </a:prstGeom>
            <a:noFill/>
          </p:spPr>
          <p:txBody>
            <a:bodyPr wrap="square" lIns="45720" tIns="22860" rIns="45720" bIns="22860">
              <a:spAutoFit/>
            </a:bodyPr>
            <a:lstStyle/>
            <a:p>
              <a:pPr algn="ctr" defTabSz="457200"/>
              <a:r>
                <a:rPr lang="en-US" sz="2700">
                  <a:ln w="0"/>
                  <a:solidFill>
                    <a:srgbClr val="FF0000"/>
                  </a:solidFill>
                  <a:latin typeface="Calibri"/>
                </a:rPr>
                <a:t>Làm được bài tập</a:t>
              </a:r>
            </a:p>
          </p:txBody>
        </p:sp>
      </p:grpSp>
      <p:pic>
        <p:nvPicPr>
          <p:cNvPr id="33" name="Picture 18">
            <a:extLst>
              <a:ext uri="{FF2B5EF4-FFF2-40B4-BE49-F238E27FC236}">
                <a16:creationId xmlns:a16="http://schemas.microsoft.com/office/drawing/2014/main" id="{8F197967-7D08-4B45-8027-DEC2525E15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6247" y="3527590"/>
            <a:ext cx="726455" cy="859248"/>
          </a:xfrm>
          <a:prstGeom prst="rect">
            <a:avLst/>
          </a:prstGeom>
        </p:spPr>
      </p:pic>
      <p:pic>
        <p:nvPicPr>
          <p:cNvPr id="34" name="Picture 33" descr="A picture containing text, toy&#10;&#10;Description automatically generated">
            <a:extLst>
              <a:ext uri="{FF2B5EF4-FFF2-40B4-BE49-F238E27FC236}">
                <a16:creationId xmlns:a16="http://schemas.microsoft.com/office/drawing/2014/main" id="{3F2DF90D-FB9E-41C2-8C40-9845D00C64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0" y="1553800"/>
            <a:ext cx="4818970" cy="3393527"/>
          </a:xfrm>
          <a:prstGeom prst="rect">
            <a:avLst/>
          </a:prstGeom>
        </p:spPr>
      </p:pic>
      <p:sp>
        <p:nvSpPr>
          <p:cNvPr id="35" name="Rectangle 34">
            <a:extLst>
              <a:ext uri="{FF2B5EF4-FFF2-40B4-BE49-F238E27FC236}">
                <a16:creationId xmlns:a16="http://schemas.microsoft.com/office/drawing/2014/main" id="{4036113D-7D99-4F43-84F2-DBEA5BAC3025}"/>
              </a:ext>
            </a:extLst>
          </p:cNvPr>
          <p:cNvSpPr/>
          <p:nvPr/>
        </p:nvSpPr>
        <p:spPr>
          <a:xfrm>
            <a:off x="4811110" y="1015775"/>
            <a:ext cx="3801486" cy="877163"/>
          </a:xfrm>
          <a:prstGeom prst="rect">
            <a:avLst/>
          </a:prstGeom>
          <a:noFill/>
        </p:spPr>
        <p:txBody>
          <a:bodyPr wrap="square" lIns="45720" tIns="22860" rIns="45720" bIns="22860">
            <a:spAutoFit/>
          </a:bodyPr>
          <a:lstStyle/>
          <a:p>
            <a:pPr algn="ctr" defTabSz="457200"/>
            <a:r>
              <a:rPr lang="en-US" sz="2700">
                <a:ln w="0"/>
                <a:solidFill>
                  <a:srgbClr val="FF0000"/>
                </a:solidFill>
                <a:latin typeface="Calibri"/>
              </a:rPr>
              <a:t>Hiểu nghĩa các từ:</a:t>
            </a:r>
          </a:p>
          <a:p>
            <a:pPr algn="ctr" defTabSz="457200"/>
            <a:r>
              <a:rPr lang="en-US" sz="2700">
                <a:ln w="0"/>
                <a:solidFill>
                  <a:srgbClr val="FF0000"/>
                </a:solidFill>
                <a:latin typeface="Calibri"/>
              </a:rPr>
              <a:t>trật tự, an ninh</a:t>
            </a:r>
          </a:p>
        </p:txBody>
      </p:sp>
    </p:spTree>
    <p:extLst>
      <p:ext uri="{BB962C8B-B14F-4D97-AF65-F5344CB8AC3E}">
        <p14:creationId xmlns:p14="http://schemas.microsoft.com/office/powerpoint/2010/main" val="363986563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80">
                                          <p:stCondLst>
                                            <p:cond delay="0"/>
                                          </p:stCondLst>
                                        </p:cTn>
                                        <p:tgtEl>
                                          <p:spTgt spid="29"/>
                                        </p:tgtEl>
                                      </p:cBhvr>
                                    </p:animEffect>
                                    <p:anim calcmode="lin" valueType="num">
                                      <p:cBhvr>
                                        <p:cTn id="3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7" dur="26">
                                          <p:stCondLst>
                                            <p:cond delay="650"/>
                                          </p:stCondLst>
                                        </p:cTn>
                                        <p:tgtEl>
                                          <p:spTgt spid="29"/>
                                        </p:tgtEl>
                                      </p:cBhvr>
                                      <p:to x="100000" y="60000"/>
                                    </p:animScale>
                                    <p:animScale>
                                      <p:cBhvr>
                                        <p:cTn id="38" dur="166" decel="50000">
                                          <p:stCondLst>
                                            <p:cond delay="676"/>
                                          </p:stCondLst>
                                        </p:cTn>
                                        <p:tgtEl>
                                          <p:spTgt spid="29"/>
                                        </p:tgtEl>
                                      </p:cBhvr>
                                      <p:to x="100000" y="100000"/>
                                    </p:animScale>
                                    <p:animScale>
                                      <p:cBhvr>
                                        <p:cTn id="39" dur="26">
                                          <p:stCondLst>
                                            <p:cond delay="1312"/>
                                          </p:stCondLst>
                                        </p:cTn>
                                        <p:tgtEl>
                                          <p:spTgt spid="29"/>
                                        </p:tgtEl>
                                      </p:cBhvr>
                                      <p:to x="100000" y="80000"/>
                                    </p:animScale>
                                    <p:animScale>
                                      <p:cBhvr>
                                        <p:cTn id="40" dur="166" decel="50000">
                                          <p:stCondLst>
                                            <p:cond delay="1338"/>
                                          </p:stCondLst>
                                        </p:cTn>
                                        <p:tgtEl>
                                          <p:spTgt spid="29"/>
                                        </p:tgtEl>
                                      </p:cBhvr>
                                      <p:to x="100000" y="100000"/>
                                    </p:animScale>
                                    <p:animScale>
                                      <p:cBhvr>
                                        <p:cTn id="41" dur="26">
                                          <p:stCondLst>
                                            <p:cond delay="1642"/>
                                          </p:stCondLst>
                                        </p:cTn>
                                        <p:tgtEl>
                                          <p:spTgt spid="29"/>
                                        </p:tgtEl>
                                      </p:cBhvr>
                                      <p:to x="100000" y="90000"/>
                                    </p:animScale>
                                    <p:animScale>
                                      <p:cBhvr>
                                        <p:cTn id="42" dur="166" decel="50000">
                                          <p:stCondLst>
                                            <p:cond delay="1668"/>
                                          </p:stCondLst>
                                        </p:cTn>
                                        <p:tgtEl>
                                          <p:spTgt spid="29"/>
                                        </p:tgtEl>
                                      </p:cBhvr>
                                      <p:to x="100000" y="100000"/>
                                    </p:animScale>
                                    <p:animScale>
                                      <p:cBhvr>
                                        <p:cTn id="43" dur="26">
                                          <p:stCondLst>
                                            <p:cond delay="1808"/>
                                          </p:stCondLst>
                                        </p:cTn>
                                        <p:tgtEl>
                                          <p:spTgt spid="29"/>
                                        </p:tgtEl>
                                      </p:cBhvr>
                                      <p:to x="100000" y="95000"/>
                                    </p:animScale>
                                    <p:animScale>
                                      <p:cBhvr>
                                        <p:cTn id="44" dur="166" decel="50000">
                                          <p:stCondLst>
                                            <p:cond delay="1834"/>
                                          </p:stCondLst>
                                        </p:cTn>
                                        <p:tgtEl>
                                          <p:spTgt spid="29"/>
                                        </p:tgtEl>
                                      </p:cBhvr>
                                      <p:to x="100000" y="100000"/>
                                    </p:animScale>
                                  </p:childTnLst>
                                </p:cTn>
                              </p:par>
                              <p:par>
                                <p:cTn id="45" presetID="21"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2000"/>
                                        <p:tgtEl>
                                          <p:spTgt spid="28"/>
                                        </p:tgtEl>
                                      </p:cBhvr>
                                    </p:animEffect>
                                  </p:childTnLst>
                                </p:cTn>
                              </p:par>
                              <p:par>
                                <p:cTn id="48" presetID="21" presetClass="entr" presetSubtype="1"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heel(1)">
                                      <p:cBhvr>
                                        <p:cTn id="5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1398B-F088-45B7-A079-4D4FF5F6E73A}"/>
              </a:ext>
            </a:extLst>
          </p:cNvPr>
          <p:cNvSpPr/>
          <p:nvPr/>
        </p:nvSpPr>
        <p:spPr>
          <a:xfrm>
            <a:off x="-111802" y="412971"/>
            <a:ext cx="9367603"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w="0"/>
                <a:solidFill>
                  <a:schemeClr val="accent4">
                    <a:lumMod val="75000"/>
                  </a:schemeClr>
                </a:solidFill>
                <a:effectLst/>
                <a:uLnTx/>
                <a:uFillTx/>
                <a:latin typeface="iCiel Cadena" panose="02000503000000020004" pitchFamily="2" charset="0"/>
              </a:rPr>
              <a:t>Dòng nào dưới đây nêu đúng nghĩa của từ </a:t>
            </a:r>
            <a:r>
              <a:rPr kumimoji="0" lang="vi-VN" sz="3200" i="0" u="none" strike="noStrike" kern="1200" cap="none" spc="0" normalizeH="0" baseline="0" noProof="0">
                <a:ln w="0"/>
                <a:solidFill>
                  <a:srgbClr val="FF0000"/>
                </a:solidFill>
                <a:effectLst/>
                <a:uLnTx/>
                <a:uFillTx/>
                <a:latin typeface="iCiel Cadena" panose="02000503000000020004" pitchFamily="2" charset="0"/>
              </a:rPr>
              <a:t>trật tự</a:t>
            </a:r>
            <a:r>
              <a:rPr kumimoji="0" lang="en-US" sz="3200" i="0" u="none" strike="noStrike" kern="1200" cap="none" spc="0" normalizeH="0" baseline="0" noProof="0">
                <a:ln w="0"/>
                <a:solidFill>
                  <a:srgbClr val="FF0000"/>
                </a:solidFill>
                <a:effectLst/>
                <a:uLnTx/>
                <a:uFillTx/>
                <a:latin typeface="iCiel Cadena" panose="02000503000000020004" pitchFamily="2" charset="0"/>
              </a:rPr>
              <a:t> </a:t>
            </a:r>
            <a:r>
              <a:rPr kumimoji="0" lang="vi-VN" sz="3200" i="0" u="none" strike="noStrike" kern="1200" cap="none" spc="0" normalizeH="0" baseline="0" noProof="0">
                <a:ln w="0"/>
                <a:solidFill>
                  <a:schemeClr val="accent4">
                    <a:lumMod val="75000"/>
                  </a:schemeClr>
                </a:solidFill>
                <a:effectLst/>
                <a:uLnTx/>
                <a:uFillTx/>
                <a:latin typeface="iCiel Cadena" panose="02000503000000020004" pitchFamily="2" charset="0"/>
              </a:rPr>
              <a:t>?</a:t>
            </a:r>
          </a:p>
        </p:txBody>
      </p:sp>
      <p:grpSp>
        <p:nvGrpSpPr>
          <p:cNvPr id="39" name="Group 38">
            <a:extLst>
              <a:ext uri="{FF2B5EF4-FFF2-40B4-BE49-F238E27FC236}">
                <a16:creationId xmlns:a16="http://schemas.microsoft.com/office/drawing/2014/main" id="{4B948DAA-B341-49B1-8224-C865132D2F28}"/>
              </a:ext>
            </a:extLst>
          </p:cNvPr>
          <p:cNvGrpSpPr/>
          <p:nvPr/>
        </p:nvGrpSpPr>
        <p:grpSpPr>
          <a:xfrm>
            <a:off x="65741" y="1416704"/>
            <a:ext cx="8815023" cy="1027971"/>
            <a:chOff x="141895" y="2776947"/>
            <a:chExt cx="10458284" cy="1996629"/>
          </a:xfrm>
        </p:grpSpPr>
        <p:sp>
          <p:nvSpPr>
            <p:cNvPr id="40" name="Rectangle: Rounded Corners 39">
              <a:extLst>
                <a:ext uri="{FF2B5EF4-FFF2-40B4-BE49-F238E27FC236}">
                  <a16:creationId xmlns:a16="http://schemas.microsoft.com/office/drawing/2014/main" id="{B48FC1DA-C12C-41EF-9228-4F884E0EB2DD}"/>
                </a:ext>
              </a:extLst>
            </p:cNvPr>
            <p:cNvSpPr/>
            <p:nvPr/>
          </p:nvSpPr>
          <p:spPr>
            <a:xfrm>
              <a:off x="480657" y="3130999"/>
              <a:ext cx="10119522" cy="1642577"/>
            </a:xfrm>
            <a:custGeom>
              <a:avLst/>
              <a:gdLst>
                <a:gd name="connsiteX0" fmla="*/ 0 w 10119522"/>
                <a:gd name="connsiteY0" fmla="*/ 273768 h 1642577"/>
                <a:gd name="connsiteX1" fmla="*/ 273768 w 10119522"/>
                <a:gd name="connsiteY1" fmla="*/ 0 h 1642577"/>
                <a:gd name="connsiteX2" fmla="*/ 1148921 w 10119522"/>
                <a:gd name="connsiteY2" fmla="*/ 0 h 1642577"/>
                <a:gd name="connsiteX3" fmla="*/ 2024074 w 10119522"/>
                <a:gd name="connsiteY3" fmla="*/ 0 h 1642577"/>
                <a:gd name="connsiteX4" fmla="*/ 2612067 w 10119522"/>
                <a:gd name="connsiteY4" fmla="*/ 0 h 1642577"/>
                <a:gd name="connsiteX5" fmla="*/ 3295781 w 10119522"/>
                <a:gd name="connsiteY5" fmla="*/ 0 h 1642577"/>
                <a:gd name="connsiteX6" fmla="*/ 4170934 w 10119522"/>
                <a:gd name="connsiteY6" fmla="*/ 0 h 1642577"/>
                <a:gd name="connsiteX7" fmla="*/ 4758927 w 10119522"/>
                <a:gd name="connsiteY7" fmla="*/ 0 h 1642577"/>
                <a:gd name="connsiteX8" fmla="*/ 5346921 w 10119522"/>
                <a:gd name="connsiteY8" fmla="*/ 0 h 1642577"/>
                <a:gd name="connsiteX9" fmla="*/ 6030634 w 10119522"/>
                <a:gd name="connsiteY9" fmla="*/ 0 h 1642577"/>
                <a:gd name="connsiteX10" fmla="*/ 6618627 w 10119522"/>
                <a:gd name="connsiteY10" fmla="*/ 0 h 1642577"/>
                <a:gd name="connsiteX11" fmla="*/ 7015181 w 10119522"/>
                <a:gd name="connsiteY11" fmla="*/ 0 h 1642577"/>
                <a:gd name="connsiteX12" fmla="*/ 7603174 w 10119522"/>
                <a:gd name="connsiteY12" fmla="*/ 0 h 1642577"/>
                <a:gd name="connsiteX13" fmla="*/ 8478327 w 10119522"/>
                <a:gd name="connsiteY13" fmla="*/ 0 h 1642577"/>
                <a:gd name="connsiteX14" fmla="*/ 9162041 w 10119522"/>
                <a:gd name="connsiteY14" fmla="*/ 0 h 1642577"/>
                <a:gd name="connsiteX15" fmla="*/ 9845754 w 10119522"/>
                <a:gd name="connsiteY15" fmla="*/ 0 h 1642577"/>
                <a:gd name="connsiteX16" fmla="*/ 10119522 w 10119522"/>
                <a:gd name="connsiteY16" fmla="*/ 273768 h 1642577"/>
                <a:gd name="connsiteX17" fmla="*/ 10119522 w 10119522"/>
                <a:gd name="connsiteY17" fmla="*/ 821289 h 1642577"/>
                <a:gd name="connsiteX18" fmla="*/ 10119522 w 10119522"/>
                <a:gd name="connsiteY18" fmla="*/ 1368809 h 1642577"/>
                <a:gd name="connsiteX19" fmla="*/ 9845754 w 10119522"/>
                <a:gd name="connsiteY19" fmla="*/ 1642577 h 1642577"/>
                <a:gd name="connsiteX20" fmla="*/ 9162041 w 10119522"/>
                <a:gd name="connsiteY20" fmla="*/ 1642577 h 1642577"/>
                <a:gd name="connsiteX21" fmla="*/ 8382608 w 10119522"/>
                <a:gd name="connsiteY21" fmla="*/ 1642577 h 1642577"/>
                <a:gd name="connsiteX22" fmla="*/ 7986054 w 10119522"/>
                <a:gd name="connsiteY22" fmla="*/ 1642577 h 1642577"/>
                <a:gd name="connsiteX23" fmla="*/ 7206621 w 10119522"/>
                <a:gd name="connsiteY23" fmla="*/ 1642577 h 1642577"/>
                <a:gd name="connsiteX24" fmla="*/ 6618627 w 10119522"/>
                <a:gd name="connsiteY24" fmla="*/ 1642577 h 1642577"/>
                <a:gd name="connsiteX25" fmla="*/ 5839194 w 10119522"/>
                <a:gd name="connsiteY25" fmla="*/ 1642577 h 1642577"/>
                <a:gd name="connsiteX26" fmla="*/ 5155481 w 10119522"/>
                <a:gd name="connsiteY26" fmla="*/ 1642577 h 1642577"/>
                <a:gd name="connsiteX27" fmla="*/ 4471768 w 10119522"/>
                <a:gd name="connsiteY27" fmla="*/ 1642577 h 1642577"/>
                <a:gd name="connsiteX28" fmla="*/ 3979494 w 10119522"/>
                <a:gd name="connsiteY28" fmla="*/ 1642577 h 1642577"/>
                <a:gd name="connsiteX29" fmla="*/ 3295781 w 10119522"/>
                <a:gd name="connsiteY29" fmla="*/ 1642577 h 1642577"/>
                <a:gd name="connsiteX30" fmla="*/ 2707787 w 10119522"/>
                <a:gd name="connsiteY30" fmla="*/ 1642577 h 1642577"/>
                <a:gd name="connsiteX31" fmla="*/ 1928354 w 10119522"/>
                <a:gd name="connsiteY31" fmla="*/ 1642577 h 1642577"/>
                <a:gd name="connsiteX32" fmla="*/ 1531800 w 10119522"/>
                <a:gd name="connsiteY32" fmla="*/ 1642577 h 1642577"/>
                <a:gd name="connsiteX33" fmla="*/ 1135247 w 10119522"/>
                <a:gd name="connsiteY33" fmla="*/ 1642577 h 1642577"/>
                <a:gd name="connsiteX34" fmla="*/ 273768 w 10119522"/>
                <a:gd name="connsiteY34" fmla="*/ 1642577 h 1642577"/>
                <a:gd name="connsiteX35" fmla="*/ 0 w 10119522"/>
                <a:gd name="connsiteY35" fmla="*/ 1368809 h 1642577"/>
                <a:gd name="connsiteX36" fmla="*/ 0 w 10119522"/>
                <a:gd name="connsiteY36" fmla="*/ 854140 h 1642577"/>
                <a:gd name="connsiteX37" fmla="*/ 0 w 10119522"/>
                <a:gd name="connsiteY37" fmla="*/ 273768 h 16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19522" h="1642577" fill="none" extrusionOk="0">
                  <a:moveTo>
                    <a:pt x="0" y="273768"/>
                  </a:moveTo>
                  <a:cubicBezTo>
                    <a:pt x="-19420" y="144205"/>
                    <a:pt x="136563" y="17430"/>
                    <a:pt x="273768" y="0"/>
                  </a:cubicBezTo>
                  <a:cubicBezTo>
                    <a:pt x="638867" y="-30209"/>
                    <a:pt x="784643" y="-5764"/>
                    <a:pt x="1148921" y="0"/>
                  </a:cubicBezTo>
                  <a:cubicBezTo>
                    <a:pt x="1513199" y="5764"/>
                    <a:pt x="1781368" y="36534"/>
                    <a:pt x="2024074" y="0"/>
                  </a:cubicBezTo>
                  <a:cubicBezTo>
                    <a:pt x="2266780" y="-36534"/>
                    <a:pt x="2406679" y="-10350"/>
                    <a:pt x="2612067" y="0"/>
                  </a:cubicBezTo>
                  <a:cubicBezTo>
                    <a:pt x="2817455" y="10350"/>
                    <a:pt x="2985624" y="31594"/>
                    <a:pt x="3295781" y="0"/>
                  </a:cubicBezTo>
                  <a:cubicBezTo>
                    <a:pt x="3605938" y="-31594"/>
                    <a:pt x="3893293" y="-21913"/>
                    <a:pt x="4170934" y="0"/>
                  </a:cubicBezTo>
                  <a:cubicBezTo>
                    <a:pt x="4448575" y="21913"/>
                    <a:pt x="4622988" y="-14396"/>
                    <a:pt x="4758927" y="0"/>
                  </a:cubicBezTo>
                  <a:cubicBezTo>
                    <a:pt x="4894866" y="14396"/>
                    <a:pt x="5206903" y="17864"/>
                    <a:pt x="5346921" y="0"/>
                  </a:cubicBezTo>
                  <a:cubicBezTo>
                    <a:pt x="5486939" y="-17864"/>
                    <a:pt x="5710989" y="22603"/>
                    <a:pt x="6030634" y="0"/>
                  </a:cubicBezTo>
                  <a:cubicBezTo>
                    <a:pt x="6350279" y="-22603"/>
                    <a:pt x="6476359" y="7822"/>
                    <a:pt x="6618627" y="0"/>
                  </a:cubicBezTo>
                  <a:cubicBezTo>
                    <a:pt x="6760895" y="-7822"/>
                    <a:pt x="6930382" y="1370"/>
                    <a:pt x="7015181" y="0"/>
                  </a:cubicBezTo>
                  <a:cubicBezTo>
                    <a:pt x="7099980" y="-1370"/>
                    <a:pt x="7324364" y="9583"/>
                    <a:pt x="7603174" y="0"/>
                  </a:cubicBezTo>
                  <a:cubicBezTo>
                    <a:pt x="7881984" y="-9583"/>
                    <a:pt x="8149000" y="26596"/>
                    <a:pt x="8478327" y="0"/>
                  </a:cubicBezTo>
                  <a:cubicBezTo>
                    <a:pt x="8807654" y="-26596"/>
                    <a:pt x="8991848" y="14651"/>
                    <a:pt x="9162041" y="0"/>
                  </a:cubicBezTo>
                  <a:cubicBezTo>
                    <a:pt x="9332234" y="-14651"/>
                    <a:pt x="9512468" y="30283"/>
                    <a:pt x="9845754" y="0"/>
                  </a:cubicBezTo>
                  <a:cubicBezTo>
                    <a:pt x="10000583" y="1028"/>
                    <a:pt x="10126347" y="113981"/>
                    <a:pt x="10119522" y="273768"/>
                  </a:cubicBezTo>
                  <a:cubicBezTo>
                    <a:pt x="10116927" y="394114"/>
                    <a:pt x="10139074" y="620772"/>
                    <a:pt x="10119522" y="821289"/>
                  </a:cubicBezTo>
                  <a:cubicBezTo>
                    <a:pt x="10099970" y="1021806"/>
                    <a:pt x="10093131" y="1133343"/>
                    <a:pt x="10119522" y="1368809"/>
                  </a:cubicBezTo>
                  <a:cubicBezTo>
                    <a:pt x="10150287" y="1500276"/>
                    <a:pt x="10022467" y="1650229"/>
                    <a:pt x="9845754" y="1642577"/>
                  </a:cubicBezTo>
                  <a:cubicBezTo>
                    <a:pt x="9639218" y="1630524"/>
                    <a:pt x="9448758" y="1635093"/>
                    <a:pt x="9162041" y="1642577"/>
                  </a:cubicBezTo>
                  <a:cubicBezTo>
                    <a:pt x="8875324" y="1650061"/>
                    <a:pt x="8607757" y="1621173"/>
                    <a:pt x="8382608" y="1642577"/>
                  </a:cubicBezTo>
                  <a:cubicBezTo>
                    <a:pt x="8157459" y="1663981"/>
                    <a:pt x="8112122" y="1634838"/>
                    <a:pt x="7986054" y="1642577"/>
                  </a:cubicBezTo>
                  <a:cubicBezTo>
                    <a:pt x="7859986" y="1650316"/>
                    <a:pt x="7467530" y="1675717"/>
                    <a:pt x="7206621" y="1642577"/>
                  </a:cubicBezTo>
                  <a:cubicBezTo>
                    <a:pt x="6945712" y="1609437"/>
                    <a:pt x="6767333" y="1635977"/>
                    <a:pt x="6618627" y="1642577"/>
                  </a:cubicBezTo>
                  <a:cubicBezTo>
                    <a:pt x="6469921" y="1649177"/>
                    <a:pt x="6165865" y="1624051"/>
                    <a:pt x="5839194" y="1642577"/>
                  </a:cubicBezTo>
                  <a:cubicBezTo>
                    <a:pt x="5512523" y="1661103"/>
                    <a:pt x="5452015" y="1645198"/>
                    <a:pt x="5155481" y="1642577"/>
                  </a:cubicBezTo>
                  <a:cubicBezTo>
                    <a:pt x="4858947" y="1639956"/>
                    <a:pt x="4803062" y="1651637"/>
                    <a:pt x="4471768" y="1642577"/>
                  </a:cubicBezTo>
                  <a:cubicBezTo>
                    <a:pt x="4140474" y="1633517"/>
                    <a:pt x="4169205" y="1653688"/>
                    <a:pt x="3979494" y="1642577"/>
                  </a:cubicBezTo>
                  <a:cubicBezTo>
                    <a:pt x="3789783" y="1631466"/>
                    <a:pt x="3605487" y="1622233"/>
                    <a:pt x="3295781" y="1642577"/>
                  </a:cubicBezTo>
                  <a:cubicBezTo>
                    <a:pt x="2986075" y="1662921"/>
                    <a:pt x="2972103" y="1650894"/>
                    <a:pt x="2707787" y="1642577"/>
                  </a:cubicBezTo>
                  <a:cubicBezTo>
                    <a:pt x="2443471" y="1634260"/>
                    <a:pt x="2130425" y="1669425"/>
                    <a:pt x="1928354" y="1642577"/>
                  </a:cubicBezTo>
                  <a:cubicBezTo>
                    <a:pt x="1726283" y="1615729"/>
                    <a:pt x="1678070" y="1659707"/>
                    <a:pt x="1531800" y="1642577"/>
                  </a:cubicBezTo>
                  <a:cubicBezTo>
                    <a:pt x="1385530" y="1625447"/>
                    <a:pt x="1250738" y="1646919"/>
                    <a:pt x="1135247" y="1642577"/>
                  </a:cubicBezTo>
                  <a:cubicBezTo>
                    <a:pt x="1019756" y="1638235"/>
                    <a:pt x="679841" y="1602170"/>
                    <a:pt x="273768" y="1642577"/>
                  </a:cubicBezTo>
                  <a:cubicBezTo>
                    <a:pt x="101272" y="1657215"/>
                    <a:pt x="20871" y="1506893"/>
                    <a:pt x="0" y="1368809"/>
                  </a:cubicBezTo>
                  <a:cubicBezTo>
                    <a:pt x="4672" y="1263485"/>
                    <a:pt x="-14583" y="1085115"/>
                    <a:pt x="0" y="854140"/>
                  </a:cubicBezTo>
                  <a:cubicBezTo>
                    <a:pt x="14583" y="623165"/>
                    <a:pt x="12307" y="479249"/>
                    <a:pt x="0" y="273768"/>
                  </a:cubicBezTo>
                  <a:close/>
                </a:path>
                <a:path w="10119522" h="1642577" stroke="0" extrusionOk="0">
                  <a:moveTo>
                    <a:pt x="0" y="273768"/>
                  </a:moveTo>
                  <a:cubicBezTo>
                    <a:pt x="-35160" y="112304"/>
                    <a:pt x="119723" y="18072"/>
                    <a:pt x="273768" y="0"/>
                  </a:cubicBezTo>
                  <a:cubicBezTo>
                    <a:pt x="488052" y="3129"/>
                    <a:pt x="629091" y="4495"/>
                    <a:pt x="861761" y="0"/>
                  </a:cubicBezTo>
                  <a:cubicBezTo>
                    <a:pt x="1094431" y="-4495"/>
                    <a:pt x="1290833" y="-3173"/>
                    <a:pt x="1545475" y="0"/>
                  </a:cubicBezTo>
                  <a:cubicBezTo>
                    <a:pt x="1800117" y="3173"/>
                    <a:pt x="1820324" y="-4573"/>
                    <a:pt x="2037748" y="0"/>
                  </a:cubicBezTo>
                  <a:cubicBezTo>
                    <a:pt x="2255172" y="4573"/>
                    <a:pt x="2427703" y="37183"/>
                    <a:pt x="2817181" y="0"/>
                  </a:cubicBezTo>
                  <a:cubicBezTo>
                    <a:pt x="3206659" y="-37183"/>
                    <a:pt x="3074509" y="-15703"/>
                    <a:pt x="3309455" y="0"/>
                  </a:cubicBezTo>
                  <a:cubicBezTo>
                    <a:pt x="3544401" y="15703"/>
                    <a:pt x="3709412" y="-16676"/>
                    <a:pt x="3993168" y="0"/>
                  </a:cubicBezTo>
                  <a:cubicBezTo>
                    <a:pt x="4276924" y="16676"/>
                    <a:pt x="4622466" y="35326"/>
                    <a:pt x="4868321" y="0"/>
                  </a:cubicBezTo>
                  <a:cubicBezTo>
                    <a:pt x="5114176" y="-35326"/>
                    <a:pt x="5227973" y="8423"/>
                    <a:pt x="5552035" y="0"/>
                  </a:cubicBezTo>
                  <a:cubicBezTo>
                    <a:pt x="5876097" y="-8423"/>
                    <a:pt x="5934137" y="8092"/>
                    <a:pt x="6235748" y="0"/>
                  </a:cubicBezTo>
                  <a:cubicBezTo>
                    <a:pt x="6537359" y="-8092"/>
                    <a:pt x="6648944" y="-5174"/>
                    <a:pt x="7015181" y="0"/>
                  </a:cubicBezTo>
                  <a:cubicBezTo>
                    <a:pt x="7381418" y="5174"/>
                    <a:pt x="7492042" y="30476"/>
                    <a:pt x="7794614" y="0"/>
                  </a:cubicBezTo>
                  <a:cubicBezTo>
                    <a:pt x="8097186" y="-30476"/>
                    <a:pt x="8231385" y="3082"/>
                    <a:pt x="8478327" y="0"/>
                  </a:cubicBezTo>
                  <a:cubicBezTo>
                    <a:pt x="8725269" y="-3082"/>
                    <a:pt x="8732733" y="-17554"/>
                    <a:pt x="8874881" y="0"/>
                  </a:cubicBezTo>
                  <a:cubicBezTo>
                    <a:pt x="9017029" y="17554"/>
                    <a:pt x="9506402" y="36254"/>
                    <a:pt x="9845754" y="0"/>
                  </a:cubicBezTo>
                  <a:cubicBezTo>
                    <a:pt x="9972536" y="11957"/>
                    <a:pt x="10102774" y="135006"/>
                    <a:pt x="10119522" y="273768"/>
                  </a:cubicBezTo>
                  <a:cubicBezTo>
                    <a:pt x="10109571" y="518941"/>
                    <a:pt x="10129574" y="568166"/>
                    <a:pt x="10119522" y="821289"/>
                  </a:cubicBezTo>
                  <a:cubicBezTo>
                    <a:pt x="10109470" y="1074412"/>
                    <a:pt x="10123754" y="1124427"/>
                    <a:pt x="10119522" y="1368809"/>
                  </a:cubicBezTo>
                  <a:cubicBezTo>
                    <a:pt x="10115403" y="1520712"/>
                    <a:pt x="10018123" y="1635010"/>
                    <a:pt x="9845754" y="1642577"/>
                  </a:cubicBezTo>
                  <a:cubicBezTo>
                    <a:pt x="9664889" y="1626334"/>
                    <a:pt x="9430575" y="1673622"/>
                    <a:pt x="9066321" y="1642577"/>
                  </a:cubicBezTo>
                  <a:cubicBezTo>
                    <a:pt x="8702067" y="1611532"/>
                    <a:pt x="8575395" y="1675225"/>
                    <a:pt x="8382608" y="1642577"/>
                  </a:cubicBezTo>
                  <a:cubicBezTo>
                    <a:pt x="8189821" y="1609929"/>
                    <a:pt x="8097258" y="1654442"/>
                    <a:pt x="7986054" y="1642577"/>
                  </a:cubicBezTo>
                  <a:cubicBezTo>
                    <a:pt x="7874850" y="1630712"/>
                    <a:pt x="7366052" y="1642806"/>
                    <a:pt x="7110901" y="1642577"/>
                  </a:cubicBezTo>
                  <a:cubicBezTo>
                    <a:pt x="6855750" y="1642348"/>
                    <a:pt x="6492767" y="1620182"/>
                    <a:pt x="6235748" y="1642577"/>
                  </a:cubicBezTo>
                  <a:cubicBezTo>
                    <a:pt x="5978729" y="1664972"/>
                    <a:pt x="5755235" y="1673888"/>
                    <a:pt x="5456315" y="1642577"/>
                  </a:cubicBezTo>
                  <a:cubicBezTo>
                    <a:pt x="5157395" y="1611266"/>
                    <a:pt x="5152660" y="1648107"/>
                    <a:pt x="5059761" y="1642577"/>
                  </a:cubicBezTo>
                  <a:cubicBezTo>
                    <a:pt x="4966862" y="1637047"/>
                    <a:pt x="4738212" y="1619096"/>
                    <a:pt x="4567487" y="1642577"/>
                  </a:cubicBezTo>
                  <a:cubicBezTo>
                    <a:pt x="4396762" y="1666058"/>
                    <a:pt x="4128052" y="1612618"/>
                    <a:pt x="3788054" y="1642577"/>
                  </a:cubicBezTo>
                  <a:cubicBezTo>
                    <a:pt x="3448056" y="1672536"/>
                    <a:pt x="3406384" y="1621211"/>
                    <a:pt x="3104341" y="1642577"/>
                  </a:cubicBezTo>
                  <a:cubicBezTo>
                    <a:pt x="2802298" y="1663943"/>
                    <a:pt x="2848108" y="1660504"/>
                    <a:pt x="2707787" y="1642577"/>
                  </a:cubicBezTo>
                  <a:cubicBezTo>
                    <a:pt x="2567466" y="1624650"/>
                    <a:pt x="2457392" y="1621020"/>
                    <a:pt x="2215514" y="1642577"/>
                  </a:cubicBezTo>
                  <a:cubicBezTo>
                    <a:pt x="1973636" y="1664134"/>
                    <a:pt x="1799535" y="1656210"/>
                    <a:pt x="1436081" y="1642577"/>
                  </a:cubicBezTo>
                  <a:cubicBezTo>
                    <a:pt x="1072627" y="1628944"/>
                    <a:pt x="1108467" y="1658977"/>
                    <a:pt x="943807" y="1642577"/>
                  </a:cubicBezTo>
                  <a:cubicBezTo>
                    <a:pt x="779147" y="1626177"/>
                    <a:pt x="423234" y="1671975"/>
                    <a:pt x="273768" y="1642577"/>
                  </a:cubicBezTo>
                  <a:cubicBezTo>
                    <a:pt x="115222" y="1627787"/>
                    <a:pt x="6211" y="1530570"/>
                    <a:pt x="0" y="1368809"/>
                  </a:cubicBezTo>
                  <a:cubicBezTo>
                    <a:pt x="-19786" y="1126376"/>
                    <a:pt x="17898" y="962178"/>
                    <a:pt x="0" y="854140"/>
                  </a:cubicBezTo>
                  <a:cubicBezTo>
                    <a:pt x="-17898" y="746102"/>
                    <a:pt x="1052" y="396356"/>
                    <a:pt x="0" y="27376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Trạng thái bình yên, không có chiến tranh.</a:t>
              </a:r>
            </a:p>
          </p:txBody>
        </p:sp>
        <p:pic>
          <p:nvPicPr>
            <p:cNvPr id="41" name="Picture 40" descr="A picture containing text, sign&#10;&#10;Description automatically generated">
              <a:extLst>
                <a:ext uri="{FF2B5EF4-FFF2-40B4-BE49-F238E27FC236}">
                  <a16:creationId xmlns:a16="http://schemas.microsoft.com/office/drawing/2014/main" id="{07C29E77-01C3-4F10-B505-D21C92979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5" y="2776947"/>
              <a:ext cx="1021889" cy="1353318"/>
            </a:xfrm>
            <a:prstGeom prst="rect">
              <a:avLst/>
            </a:prstGeom>
          </p:spPr>
        </p:pic>
      </p:grpSp>
      <p:grpSp>
        <p:nvGrpSpPr>
          <p:cNvPr id="42" name="Group 41">
            <a:extLst>
              <a:ext uri="{FF2B5EF4-FFF2-40B4-BE49-F238E27FC236}">
                <a16:creationId xmlns:a16="http://schemas.microsoft.com/office/drawing/2014/main" id="{A0C068CD-2BA0-44C0-BFCF-29FDB5BC428B}"/>
              </a:ext>
            </a:extLst>
          </p:cNvPr>
          <p:cNvGrpSpPr/>
          <p:nvPr/>
        </p:nvGrpSpPr>
        <p:grpSpPr>
          <a:xfrm>
            <a:off x="65741" y="3794991"/>
            <a:ext cx="8878384" cy="1135816"/>
            <a:chOff x="4904468" y="2731484"/>
            <a:chExt cx="8945405" cy="1526836"/>
          </a:xfrm>
        </p:grpSpPr>
        <p:sp>
          <p:nvSpPr>
            <p:cNvPr id="43" name="Rectangle: Rounded Corners 42">
              <a:extLst>
                <a:ext uri="{FF2B5EF4-FFF2-40B4-BE49-F238E27FC236}">
                  <a16:creationId xmlns:a16="http://schemas.microsoft.com/office/drawing/2014/main" id="{4E4B8B03-23AD-4C6A-B476-FA3D006AE0A4}"/>
                </a:ext>
              </a:extLst>
            </p:cNvPr>
            <p:cNvSpPr/>
            <p:nvPr/>
          </p:nvSpPr>
          <p:spPr>
            <a:xfrm>
              <a:off x="5339865" y="3106587"/>
              <a:ext cx="8510008" cy="1151733"/>
            </a:xfrm>
            <a:custGeom>
              <a:avLst/>
              <a:gdLst>
                <a:gd name="connsiteX0" fmla="*/ 0 w 8510008"/>
                <a:gd name="connsiteY0" fmla="*/ 191959 h 1151733"/>
                <a:gd name="connsiteX1" fmla="*/ 191959 w 8510008"/>
                <a:gd name="connsiteY1" fmla="*/ 0 h 1151733"/>
                <a:gd name="connsiteX2" fmla="*/ 950394 w 8510008"/>
                <a:gd name="connsiteY2" fmla="*/ 0 h 1151733"/>
                <a:gd name="connsiteX3" fmla="*/ 1546307 w 8510008"/>
                <a:gd name="connsiteY3" fmla="*/ 0 h 1151733"/>
                <a:gd name="connsiteX4" fmla="*/ 2386003 w 8510008"/>
                <a:gd name="connsiteY4" fmla="*/ 0 h 1151733"/>
                <a:gd name="connsiteX5" fmla="*/ 3144438 w 8510008"/>
                <a:gd name="connsiteY5" fmla="*/ 0 h 1151733"/>
                <a:gd name="connsiteX6" fmla="*/ 3984134 w 8510008"/>
                <a:gd name="connsiteY6" fmla="*/ 0 h 1151733"/>
                <a:gd name="connsiteX7" fmla="*/ 4661309 w 8510008"/>
                <a:gd name="connsiteY7" fmla="*/ 0 h 1151733"/>
                <a:gd name="connsiteX8" fmla="*/ 5501004 w 8510008"/>
                <a:gd name="connsiteY8" fmla="*/ 0 h 1151733"/>
                <a:gd name="connsiteX9" fmla="*/ 6096918 w 8510008"/>
                <a:gd name="connsiteY9" fmla="*/ 0 h 1151733"/>
                <a:gd name="connsiteX10" fmla="*/ 6774092 w 8510008"/>
                <a:gd name="connsiteY10" fmla="*/ 0 h 1151733"/>
                <a:gd name="connsiteX11" fmla="*/ 7613788 w 8510008"/>
                <a:gd name="connsiteY11" fmla="*/ 0 h 1151733"/>
                <a:gd name="connsiteX12" fmla="*/ 8318049 w 8510008"/>
                <a:gd name="connsiteY12" fmla="*/ 0 h 1151733"/>
                <a:gd name="connsiteX13" fmla="*/ 8510008 w 8510008"/>
                <a:gd name="connsiteY13" fmla="*/ 191959 h 1151733"/>
                <a:gd name="connsiteX14" fmla="*/ 8510008 w 8510008"/>
                <a:gd name="connsiteY14" fmla="*/ 552832 h 1151733"/>
                <a:gd name="connsiteX15" fmla="*/ 8510008 w 8510008"/>
                <a:gd name="connsiteY15" fmla="*/ 959774 h 1151733"/>
                <a:gd name="connsiteX16" fmla="*/ 8318049 w 8510008"/>
                <a:gd name="connsiteY16" fmla="*/ 1151733 h 1151733"/>
                <a:gd name="connsiteX17" fmla="*/ 7559614 w 8510008"/>
                <a:gd name="connsiteY17" fmla="*/ 1151733 h 1151733"/>
                <a:gd name="connsiteX18" fmla="*/ 6801179 w 8510008"/>
                <a:gd name="connsiteY18" fmla="*/ 1151733 h 1151733"/>
                <a:gd name="connsiteX19" fmla="*/ 6124005 w 8510008"/>
                <a:gd name="connsiteY19" fmla="*/ 1151733 h 1151733"/>
                <a:gd name="connsiteX20" fmla="*/ 5365570 w 8510008"/>
                <a:gd name="connsiteY20" fmla="*/ 1151733 h 1151733"/>
                <a:gd name="connsiteX21" fmla="*/ 4932178 w 8510008"/>
                <a:gd name="connsiteY21" fmla="*/ 1151733 h 1151733"/>
                <a:gd name="connsiteX22" fmla="*/ 4255004 w 8510008"/>
                <a:gd name="connsiteY22" fmla="*/ 1151733 h 1151733"/>
                <a:gd name="connsiteX23" fmla="*/ 3821613 w 8510008"/>
                <a:gd name="connsiteY23" fmla="*/ 1151733 h 1151733"/>
                <a:gd name="connsiteX24" fmla="*/ 3225699 w 8510008"/>
                <a:gd name="connsiteY24" fmla="*/ 1151733 h 1151733"/>
                <a:gd name="connsiteX25" fmla="*/ 2467264 w 8510008"/>
                <a:gd name="connsiteY25" fmla="*/ 1151733 h 1151733"/>
                <a:gd name="connsiteX26" fmla="*/ 1708829 w 8510008"/>
                <a:gd name="connsiteY26" fmla="*/ 1151733 h 1151733"/>
                <a:gd name="connsiteX27" fmla="*/ 1275438 w 8510008"/>
                <a:gd name="connsiteY27" fmla="*/ 1151733 h 1151733"/>
                <a:gd name="connsiteX28" fmla="*/ 191959 w 8510008"/>
                <a:gd name="connsiteY28" fmla="*/ 1151733 h 1151733"/>
                <a:gd name="connsiteX29" fmla="*/ 0 w 8510008"/>
                <a:gd name="connsiteY29" fmla="*/ 959774 h 1151733"/>
                <a:gd name="connsiteX30" fmla="*/ 0 w 8510008"/>
                <a:gd name="connsiteY30" fmla="*/ 591223 h 1151733"/>
                <a:gd name="connsiteX31" fmla="*/ 0 w 8510008"/>
                <a:gd name="connsiteY31" fmla="*/ 191959 h 115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10008" h="1151733" fill="none" extrusionOk="0">
                  <a:moveTo>
                    <a:pt x="0" y="191959"/>
                  </a:moveTo>
                  <a:cubicBezTo>
                    <a:pt x="-24532" y="82603"/>
                    <a:pt x="97457" y="7470"/>
                    <a:pt x="191959" y="0"/>
                  </a:cubicBezTo>
                  <a:cubicBezTo>
                    <a:pt x="444018" y="-9845"/>
                    <a:pt x="572575" y="35335"/>
                    <a:pt x="950394" y="0"/>
                  </a:cubicBezTo>
                  <a:cubicBezTo>
                    <a:pt x="1328214" y="-35335"/>
                    <a:pt x="1332407" y="5913"/>
                    <a:pt x="1546307" y="0"/>
                  </a:cubicBezTo>
                  <a:cubicBezTo>
                    <a:pt x="1760207" y="-5913"/>
                    <a:pt x="2092864" y="34043"/>
                    <a:pt x="2386003" y="0"/>
                  </a:cubicBezTo>
                  <a:cubicBezTo>
                    <a:pt x="2679142" y="-34043"/>
                    <a:pt x="2952966" y="-26447"/>
                    <a:pt x="3144438" y="0"/>
                  </a:cubicBezTo>
                  <a:cubicBezTo>
                    <a:pt x="3335910" y="26447"/>
                    <a:pt x="3579559" y="-28268"/>
                    <a:pt x="3984134" y="0"/>
                  </a:cubicBezTo>
                  <a:cubicBezTo>
                    <a:pt x="4388709" y="28268"/>
                    <a:pt x="4465791" y="-21830"/>
                    <a:pt x="4661309" y="0"/>
                  </a:cubicBezTo>
                  <a:cubicBezTo>
                    <a:pt x="4856828" y="21830"/>
                    <a:pt x="5296679" y="12791"/>
                    <a:pt x="5501004" y="0"/>
                  </a:cubicBezTo>
                  <a:cubicBezTo>
                    <a:pt x="5705329" y="-12791"/>
                    <a:pt x="5956098" y="-13485"/>
                    <a:pt x="6096918" y="0"/>
                  </a:cubicBezTo>
                  <a:cubicBezTo>
                    <a:pt x="6237738" y="13485"/>
                    <a:pt x="6444424" y="-16256"/>
                    <a:pt x="6774092" y="0"/>
                  </a:cubicBezTo>
                  <a:cubicBezTo>
                    <a:pt x="7103760" y="16256"/>
                    <a:pt x="7345518" y="22935"/>
                    <a:pt x="7613788" y="0"/>
                  </a:cubicBezTo>
                  <a:cubicBezTo>
                    <a:pt x="7882058" y="-22935"/>
                    <a:pt x="8130420" y="-1774"/>
                    <a:pt x="8318049" y="0"/>
                  </a:cubicBezTo>
                  <a:cubicBezTo>
                    <a:pt x="8405487" y="5427"/>
                    <a:pt x="8507153" y="82092"/>
                    <a:pt x="8510008" y="191959"/>
                  </a:cubicBezTo>
                  <a:cubicBezTo>
                    <a:pt x="8505684" y="311421"/>
                    <a:pt x="8501294" y="397782"/>
                    <a:pt x="8510008" y="552832"/>
                  </a:cubicBezTo>
                  <a:cubicBezTo>
                    <a:pt x="8518722" y="707882"/>
                    <a:pt x="8490208" y="876684"/>
                    <a:pt x="8510008" y="959774"/>
                  </a:cubicBezTo>
                  <a:cubicBezTo>
                    <a:pt x="8510487" y="1058306"/>
                    <a:pt x="8413196" y="1129010"/>
                    <a:pt x="8318049" y="1151733"/>
                  </a:cubicBezTo>
                  <a:cubicBezTo>
                    <a:pt x="8120121" y="1121293"/>
                    <a:pt x="7868688" y="1171132"/>
                    <a:pt x="7559614" y="1151733"/>
                  </a:cubicBezTo>
                  <a:cubicBezTo>
                    <a:pt x="7250540" y="1132334"/>
                    <a:pt x="7161000" y="1143876"/>
                    <a:pt x="6801179" y="1151733"/>
                  </a:cubicBezTo>
                  <a:cubicBezTo>
                    <a:pt x="6441358" y="1159590"/>
                    <a:pt x="6323987" y="1166893"/>
                    <a:pt x="6124005" y="1151733"/>
                  </a:cubicBezTo>
                  <a:cubicBezTo>
                    <a:pt x="5924023" y="1136573"/>
                    <a:pt x="5659641" y="1172657"/>
                    <a:pt x="5365570" y="1151733"/>
                  </a:cubicBezTo>
                  <a:cubicBezTo>
                    <a:pt x="5071499" y="1130809"/>
                    <a:pt x="5045744" y="1138645"/>
                    <a:pt x="4932178" y="1151733"/>
                  </a:cubicBezTo>
                  <a:cubicBezTo>
                    <a:pt x="4818612" y="1164821"/>
                    <a:pt x="4437627" y="1122979"/>
                    <a:pt x="4255004" y="1151733"/>
                  </a:cubicBezTo>
                  <a:cubicBezTo>
                    <a:pt x="4072381" y="1180487"/>
                    <a:pt x="3932701" y="1145676"/>
                    <a:pt x="3821613" y="1151733"/>
                  </a:cubicBezTo>
                  <a:cubicBezTo>
                    <a:pt x="3710525" y="1157790"/>
                    <a:pt x="3495334" y="1169305"/>
                    <a:pt x="3225699" y="1151733"/>
                  </a:cubicBezTo>
                  <a:cubicBezTo>
                    <a:pt x="2956064" y="1134161"/>
                    <a:pt x="2664345" y="1185498"/>
                    <a:pt x="2467264" y="1151733"/>
                  </a:cubicBezTo>
                  <a:cubicBezTo>
                    <a:pt x="2270183" y="1117968"/>
                    <a:pt x="1882629" y="1147584"/>
                    <a:pt x="1708829" y="1151733"/>
                  </a:cubicBezTo>
                  <a:cubicBezTo>
                    <a:pt x="1535029" y="1155882"/>
                    <a:pt x="1367092" y="1161001"/>
                    <a:pt x="1275438" y="1151733"/>
                  </a:cubicBezTo>
                  <a:cubicBezTo>
                    <a:pt x="1183784" y="1142465"/>
                    <a:pt x="552048" y="1132581"/>
                    <a:pt x="191959" y="1151733"/>
                  </a:cubicBezTo>
                  <a:cubicBezTo>
                    <a:pt x="89503" y="1152989"/>
                    <a:pt x="-17370" y="1067460"/>
                    <a:pt x="0" y="959774"/>
                  </a:cubicBezTo>
                  <a:cubicBezTo>
                    <a:pt x="-3779" y="838800"/>
                    <a:pt x="-15010" y="710766"/>
                    <a:pt x="0" y="591223"/>
                  </a:cubicBezTo>
                  <a:cubicBezTo>
                    <a:pt x="15010" y="471680"/>
                    <a:pt x="-13646" y="338857"/>
                    <a:pt x="0" y="191959"/>
                  </a:cubicBezTo>
                  <a:close/>
                </a:path>
                <a:path w="8510008" h="1151733" stroke="0" extrusionOk="0">
                  <a:moveTo>
                    <a:pt x="0" y="191959"/>
                  </a:moveTo>
                  <a:cubicBezTo>
                    <a:pt x="-3920" y="84799"/>
                    <a:pt x="85066" y="5565"/>
                    <a:pt x="191959" y="0"/>
                  </a:cubicBezTo>
                  <a:cubicBezTo>
                    <a:pt x="348242" y="29115"/>
                    <a:pt x="616624" y="13044"/>
                    <a:pt x="787872" y="0"/>
                  </a:cubicBezTo>
                  <a:cubicBezTo>
                    <a:pt x="959120" y="-13044"/>
                    <a:pt x="1280193" y="-26541"/>
                    <a:pt x="1465046" y="0"/>
                  </a:cubicBezTo>
                  <a:cubicBezTo>
                    <a:pt x="1649899" y="26541"/>
                    <a:pt x="1875312" y="-5880"/>
                    <a:pt x="1979699" y="0"/>
                  </a:cubicBezTo>
                  <a:cubicBezTo>
                    <a:pt x="2084086" y="5880"/>
                    <a:pt x="2461751" y="-4209"/>
                    <a:pt x="2738134" y="0"/>
                  </a:cubicBezTo>
                  <a:cubicBezTo>
                    <a:pt x="3014518" y="4209"/>
                    <a:pt x="3018755" y="-13009"/>
                    <a:pt x="3252786" y="0"/>
                  </a:cubicBezTo>
                  <a:cubicBezTo>
                    <a:pt x="3486817" y="13009"/>
                    <a:pt x="3605017" y="19082"/>
                    <a:pt x="3929960" y="0"/>
                  </a:cubicBezTo>
                  <a:cubicBezTo>
                    <a:pt x="4254903" y="-19082"/>
                    <a:pt x="4595548" y="8746"/>
                    <a:pt x="4769656" y="0"/>
                  </a:cubicBezTo>
                  <a:cubicBezTo>
                    <a:pt x="4943764" y="-8746"/>
                    <a:pt x="5288170" y="13546"/>
                    <a:pt x="5446831" y="0"/>
                  </a:cubicBezTo>
                  <a:cubicBezTo>
                    <a:pt x="5605493" y="-13546"/>
                    <a:pt x="5961952" y="5376"/>
                    <a:pt x="6124005" y="0"/>
                  </a:cubicBezTo>
                  <a:cubicBezTo>
                    <a:pt x="6286058" y="-5376"/>
                    <a:pt x="6664906" y="20845"/>
                    <a:pt x="6882440" y="0"/>
                  </a:cubicBezTo>
                  <a:cubicBezTo>
                    <a:pt x="7099974" y="-20845"/>
                    <a:pt x="7300354" y="-9367"/>
                    <a:pt x="7640875" y="0"/>
                  </a:cubicBezTo>
                  <a:cubicBezTo>
                    <a:pt x="7981397" y="9367"/>
                    <a:pt x="8116373" y="28250"/>
                    <a:pt x="8318049" y="0"/>
                  </a:cubicBezTo>
                  <a:cubicBezTo>
                    <a:pt x="8412823" y="-64"/>
                    <a:pt x="8508237" y="102676"/>
                    <a:pt x="8510008" y="191959"/>
                  </a:cubicBezTo>
                  <a:cubicBezTo>
                    <a:pt x="8499290" y="316874"/>
                    <a:pt x="8507548" y="437415"/>
                    <a:pt x="8510008" y="560510"/>
                  </a:cubicBezTo>
                  <a:cubicBezTo>
                    <a:pt x="8512468" y="683605"/>
                    <a:pt x="8508540" y="872210"/>
                    <a:pt x="8510008" y="959774"/>
                  </a:cubicBezTo>
                  <a:cubicBezTo>
                    <a:pt x="8502685" y="1060003"/>
                    <a:pt x="8422571" y="1148718"/>
                    <a:pt x="8318049" y="1151733"/>
                  </a:cubicBezTo>
                  <a:cubicBezTo>
                    <a:pt x="8137197" y="1161131"/>
                    <a:pt x="7981391" y="1162126"/>
                    <a:pt x="7884658" y="1151733"/>
                  </a:cubicBezTo>
                  <a:cubicBezTo>
                    <a:pt x="7787925" y="1141340"/>
                    <a:pt x="7582040" y="1139893"/>
                    <a:pt x="7288744" y="1151733"/>
                  </a:cubicBezTo>
                  <a:cubicBezTo>
                    <a:pt x="6995448" y="1163573"/>
                    <a:pt x="6990669" y="1140339"/>
                    <a:pt x="6692831" y="1151733"/>
                  </a:cubicBezTo>
                  <a:cubicBezTo>
                    <a:pt x="6394993" y="1163127"/>
                    <a:pt x="6232147" y="1151066"/>
                    <a:pt x="6015657" y="1151733"/>
                  </a:cubicBezTo>
                  <a:cubicBezTo>
                    <a:pt x="5799167" y="1152400"/>
                    <a:pt x="5680803" y="1144187"/>
                    <a:pt x="5582265" y="1151733"/>
                  </a:cubicBezTo>
                  <a:cubicBezTo>
                    <a:pt x="5483727" y="1159279"/>
                    <a:pt x="5035788" y="1185041"/>
                    <a:pt x="4742569" y="1151733"/>
                  </a:cubicBezTo>
                  <a:cubicBezTo>
                    <a:pt x="4449350" y="1118425"/>
                    <a:pt x="4258362" y="1180327"/>
                    <a:pt x="3902873" y="1151733"/>
                  </a:cubicBezTo>
                  <a:cubicBezTo>
                    <a:pt x="3547384" y="1123139"/>
                    <a:pt x="3511698" y="1157635"/>
                    <a:pt x="3144438" y="1151733"/>
                  </a:cubicBezTo>
                  <a:cubicBezTo>
                    <a:pt x="2777179" y="1145831"/>
                    <a:pt x="2852640" y="1147511"/>
                    <a:pt x="2711047" y="1151733"/>
                  </a:cubicBezTo>
                  <a:cubicBezTo>
                    <a:pt x="2569454" y="1155955"/>
                    <a:pt x="2339583" y="1149236"/>
                    <a:pt x="2196395" y="1151733"/>
                  </a:cubicBezTo>
                  <a:cubicBezTo>
                    <a:pt x="2053207" y="1154230"/>
                    <a:pt x="1660485" y="1158618"/>
                    <a:pt x="1437959" y="1151733"/>
                  </a:cubicBezTo>
                  <a:cubicBezTo>
                    <a:pt x="1215433" y="1144848"/>
                    <a:pt x="743101" y="1143270"/>
                    <a:pt x="191959" y="1151733"/>
                  </a:cubicBezTo>
                  <a:cubicBezTo>
                    <a:pt x="73398" y="1165678"/>
                    <a:pt x="6899" y="1059136"/>
                    <a:pt x="0" y="959774"/>
                  </a:cubicBezTo>
                  <a:cubicBezTo>
                    <a:pt x="-15656" y="866689"/>
                    <a:pt x="-7234" y="723594"/>
                    <a:pt x="0" y="598901"/>
                  </a:cubicBezTo>
                  <a:cubicBezTo>
                    <a:pt x="7234" y="474208"/>
                    <a:pt x="-1147" y="312519"/>
                    <a:pt x="0" y="191959"/>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kumimoji="0" lang="en-US" sz="2800" b="1" i="0" u="none" strike="noStrike" kern="1200" cap="none" spc="0" normalizeH="0" baseline="0" noProof="0">
                  <a:ln>
                    <a:noFill/>
                  </a:ln>
                  <a:solidFill>
                    <a:prstClr val="black"/>
                  </a:solidFill>
                  <a:effectLst/>
                  <a:uLnTx/>
                  <a:uFillTx/>
                  <a:latin typeface="Calibri"/>
                  <a:ea typeface="+mn-ea"/>
                  <a:cs typeface="+mn-cs"/>
                </a:rPr>
                <a:t>Tình trạng ổn định, có tổ chức, có kỉ luật.</a:t>
              </a:r>
            </a:p>
          </p:txBody>
        </p:sp>
        <p:pic>
          <p:nvPicPr>
            <p:cNvPr id="44" name="Picture 43">
              <a:extLst>
                <a:ext uri="{FF2B5EF4-FFF2-40B4-BE49-F238E27FC236}">
                  <a16:creationId xmlns:a16="http://schemas.microsoft.com/office/drawing/2014/main" id="{42937ABF-FA37-4565-BEA7-B507B215BB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904468" y="2731484"/>
              <a:ext cx="870793" cy="1408666"/>
            </a:xfrm>
            <a:prstGeom prst="rect">
              <a:avLst/>
            </a:prstGeom>
          </p:spPr>
        </p:pic>
      </p:grpSp>
      <p:grpSp>
        <p:nvGrpSpPr>
          <p:cNvPr id="45" name="Group 44">
            <a:extLst>
              <a:ext uri="{FF2B5EF4-FFF2-40B4-BE49-F238E27FC236}">
                <a16:creationId xmlns:a16="http://schemas.microsoft.com/office/drawing/2014/main" id="{43DE22FC-60DD-4C0C-9A19-C50C404B9114}"/>
              </a:ext>
            </a:extLst>
          </p:cNvPr>
          <p:cNvGrpSpPr/>
          <p:nvPr/>
        </p:nvGrpSpPr>
        <p:grpSpPr>
          <a:xfrm>
            <a:off x="214407" y="2537192"/>
            <a:ext cx="8666357" cy="1096995"/>
            <a:chOff x="643527" y="4421675"/>
            <a:chExt cx="8731776" cy="1474650"/>
          </a:xfrm>
        </p:grpSpPr>
        <p:sp>
          <p:nvSpPr>
            <p:cNvPr id="46" name="Rectangle: Rounded Corners 45">
              <a:extLst>
                <a:ext uri="{FF2B5EF4-FFF2-40B4-BE49-F238E27FC236}">
                  <a16:creationId xmlns:a16="http://schemas.microsoft.com/office/drawing/2014/main" id="{99F2FAE7-FE1F-40A5-B8FC-9A8483990B76}"/>
                </a:ext>
              </a:extLst>
            </p:cNvPr>
            <p:cNvSpPr/>
            <p:nvPr/>
          </p:nvSpPr>
          <p:spPr>
            <a:xfrm>
              <a:off x="874988" y="4744593"/>
              <a:ext cx="8500315" cy="1151732"/>
            </a:xfrm>
            <a:custGeom>
              <a:avLst/>
              <a:gdLst>
                <a:gd name="connsiteX0" fmla="*/ 0 w 8500315"/>
                <a:gd name="connsiteY0" fmla="*/ 191959 h 1151732"/>
                <a:gd name="connsiteX1" fmla="*/ 191959 w 8500315"/>
                <a:gd name="connsiteY1" fmla="*/ 0 h 1151732"/>
                <a:gd name="connsiteX2" fmla="*/ 949489 w 8500315"/>
                <a:gd name="connsiteY2" fmla="*/ 0 h 1151732"/>
                <a:gd name="connsiteX3" fmla="*/ 1544692 w 8500315"/>
                <a:gd name="connsiteY3" fmla="*/ 0 h 1151732"/>
                <a:gd name="connsiteX4" fmla="*/ 2383386 w 8500315"/>
                <a:gd name="connsiteY4" fmla="*/ 0 h 1151732"/>
                <a:gd name="connsiteX5" fmla="*/ 3140917 w 8500315"/>
                <a:gd name="connsiteY5" fmla="*/ 0 h 1151732"/>
                <a:gd name="connsiteX6" fmla="*/ 3979611 w 8500315"/>
                <a:gd name="connsiteY6" fmla="*/ 0 h 1151732"/>
                <a:gd name="connsiteX7" fmla="*/ 4655977 w 8500315"/>
                <a:gd name="connsiteY7" fmla="*/ 0 h 1151732"/>
                <a:gd name="connsiteX8" fmla="*/ 5494672 w 8500315"/>
                <a:gd name="connsiteY8" fmla="*/ 0 h 1151732"/>
                <a:gd name="connsiteX9" fmla="*/ 6089874 w 8500315"/>
                <a:gd name="connsiteY9" fmla="*/ 0 h 1151732"/>
                <a:gd name="connsiteX10" fmla="*/ 6766241 w 8500315"/>
                <a:gd name="connsiteY10" fmla="*/ 0 h 1151732"/>
                <a:gd name="connsiteX11" fmla="*/ 7604935 w 8500315"/>
                <a:gd name="connsiteY11" fmla="*/ 0 h 1151732"/>
                <a:gd name="connsiteX12" fmla="*/ 8308356 w 8500315"/>
                <a:gd name="connsiteY12" fmla="*/ 0 h 1151732"/>
                <a:gd name="connsiteX13" fmla="*/ 8500315 w 8500315"/>
                <a:gd name="connsiteY13" fmla="*/ 191959 h 1151732"/>
                <a:gd name="connsiteX14" fmla="*/ 8500315 w 8500315"/>
                <a:gd name="connsiteY14" fmla="*/ 552832 h 1151732"/>
                <a:gd name="connsiteX15" fmla="*/ 8500315 w 8500315"/>
                <a:gd name="connsiteY15" fmla="*/ 959773 h 1151732"/>
                <a:gd name="connsiteX16" fmla="*/ 8308356 w 8500315"/>
                <a:gd name="connsiteY16" fmla="*/ 1151732 h 1151732"/>
                <a:gd name="connsiteX17" fmla="*/ 7550826 w 8500315"/>
                <a:gd name="connsiteY17" fmla="*/ 1151732 h 1151732"/>
                <a:gd name="connsiteX18" fmla="*/ 6793295 w 8500315"/>
                <a:gd name="connsiteY18" fmla="*/ 1151732 h 1151732"/>
                <a:gd name="connsiteX19" fmla="*/ 6116929 w 8500315"/>
                <a:gd name="connsiteY19" fmla="*/ 1151732 h 1151732"/>
                <a:gd name="connsiteX20" fmla="*/ 5359398 w 8500315"/>
                <a:gd name="connsiteY20" fmla="*/ 1151732 h 1151732"/>
                <a:gd name="connsiteX21" fmla="*/ 4926524 w 8500315"/>
                <a:gd name="connsiteY21" fmla="*/ 1151732 h 1151732"/>
                <a:gd name="connsiteX22" fmla="*/ 4250158 w 8500315"/>
                <a:gd name="connsiteY22" fmla="*/ 1151732 h 1151732"/>
                <a:gd name="connsiteX23" fmla="*/ 3817283 w 8500315"/>
                <a:gd name="connsiteY23" fmla="*/ 1151732 h 1151732"/>
                <a:gd name="connsiteX24" fmla="*/ 3222081 w 8500315"/>
                <a:gd name="connsiteY24" fmla="*/ 1151732 h 1151732"/>
                <a:gd name="connsiteX25" fmla="*/ 2464550 w 8500315"/>
                <a:gd name="connsiteY25" fmla="*/ 1151732 h 1151732"/>
                <a:gd name="connsiteX26" fmla="*/ 1707020 w 8500315"/>
                <a:gd name="connsiteY26" fmla="*/ 1151732 h 1151732"/>
                <a:gd name="connsiteX27" fmla="*/ 1274145 w 8500315"/>
                <a:gd name="connsiteY27" fmla="*/ 1151732 h 1151732"/>
                <a:gd name="connsiteX28" fmla="*/ 191959 w 8500315"/>
                <a:gd name="connsiteY28" fmla="*/ 1151732 h 1151732"/>
                <a:gd name="connsiteX29" fmla="*/ 0 w 8500315"/>
                <a:gd name="connsiteY29" fmla="*/ 959773 h 1151732"/>
                <a:gd name="connsiteX30" fmla="*/ 0 w 8500315"/>
                <a:gd name="connsiteY30" fmla="*/ 591222 h 1151732"/>
                <a:gd name="connsiteX31" fmla="*/ 0 w 8500315"/>
                <a:gd name="connsiteY31" fmla="*/ 191959 h 11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00315" h="1151732" fill="none" extrusionOk="0">
                  <a:moveTo>
                    <a:pt x="0" y="191959"/>
                  </a:moveTo>
                  <a:cubicBezTo>
                    <a:pt x="-24532" y="82603"/>
                    <a:pt x="97457" y="7470"/>
                    <a:pt x="191959" y="0"/>
                  </a:cubicBezTo>
                  <a:cubicBezTo>
                    <a:pt x="403466" y="27912"/>
                    <a:pt x="773144" y="-8480"/>
                    <a:pt x="949489" y="0"/>
                  </a:cubicBezTo>
                  <a:cubicBezTo>
                    <a:pt x="1125834" y="8480"/>
                    <a:pt x="1263799" y="19057"/>
                    <a:pt x="1544692" y="0"/>
                  </a:cubicBezTo>
                  <a:cubicBezTo>
                    <a:pt x="1825585" y="-19057"/>
                    <a:pt x="2111762" y="31893"/>
                    <a:pt x="2383386" y="0"/>
                  </a:cubicBezTo>
                  <a:cubicBezTo>
                    <a:pt x="2655010" y="-31893"/>
                    <a:pt x="2867282" y="-24661"/>
                    <a:pt x="3140917" y="0"/>
                  </a:cubicBezTo>
                  <a:cubicBezTo>
                    <a:pt x="3414552" y="24661"/>
                    <a:pt x="3809089" y="37230"/>
                    <a:pt x="3979611" y="0"/>
                  </a:cubicBezTo>
                  <a:cubicBezTo>
                    <a:pt x="4150133" y="-37230"/>
                    <a:pt x="4475883" y="20117"/>
                    <a:pt x="4655977" y="0"/>
                  </a:cubicBezTo>
                  <a:cubicBezTo>
                    <a:pt x="4836071" y="-20117"/>
                    <a:pt x="5116557" y="41161"/>
                    <a:pt x="5494672" y="0"/>
                  </a:cubicBezTo>
                  <a:cubicBezTo>
                    <a:pt x="5872787" y="-41161"/>
                    <a:pt x="5831534" y="27634"/>
                    <a:pt x="6089874" y="0"/>
                  </a:cubicBezTo>
                  <a:cubicBezTo>
                    <a:pt x="6348214" y="-27634"/>
                    <a:pt x="6525076" y="17153"/>
                    <a:pt x="6766241" y="0"/>
                  </a:cubicBezTo>
                  <a:cubicBezTo>
                    <a:pt x="7007406" y="-17153"/>
                    <a:pt x="7251159" y="29184"/>
                    <a:pt x="7604935" y="0"/>
                  </a:cubicBezTo>
                  <a:cubicBezTo>
                    <a:pt x="7958711" y="-29184"/>
                    <a:pt x="8011328" y="20651"/>
                    <a:pt x="8308356" y="0"/>
                  </a:cubicBezTo>
                  <a:cubicBezTo>
                    <a:pt x="8395794" y="5427"/>
                    <a:pt x="8497460" y="82092"/>
                    <a:pt x="8500315" y="191959"/>
                  </a:cubicBezTo>
                  <a:cubicBezTo>
                    <a:pt x="8495991" y="311421"/>
                    <a:pt x="8491601" y="397782"/>
                    <a:pt x="8500315" y="552832"/>
                  </a:cubicBezTo>
                  <a:cubicBezTo>
                    <a:pt x="8509029" y="707882"/>
                    <a:pt x="8519409" y="760715"/>
                    <a:pt x="8500315" y="959773"/>
                  </a:cubicBezTo>
                  <a:cubicBezTo>
                    <a:pt x="8500794" y="1058305"/>
                    <a:pt x="8403503" y="1129009"/>
                    <a:pt x="8308356" y="1151732"/>
                  </a:cubicBezTo>
                  <a:cubicBezTo>
                    <a:pt x="8053869" y="1165411"/>
                    <a:pt x="7853692" y="1187068"/>
                    <a:pt x="7550826" y="1151732"/>
                  </a:cubicBezTo>
                  <a:cubicBezTo>
                    <a:pt x="7247960" y="1116397"/>
                    <a:pt x="7165310" y="1148970"/>
                    <a:pt x="6793295" y="1151732"/>
                  </a:cubicBezTo>
                  <a:cubicBezTo>
                    <a:pt x="6421280" y="1154494"/>
                    <a:pt x="6449165" y="1149349"/>
                    <a:pt x="6116929" y="1151732"/>
                  </a:cubicBezTo>
                  <a:cubicBezTo>
                    <a:pt x="5784693" y="1154115"/>
                    <a:pt x="5584356" y="1137424"/>
                    <a:pt x="5359398" y="1151732"/>
                  </a:cubicBezTo>
                  <a:cubicBezTo>
                    <a:pt x="5134440" y="1166040"/>
                    <a:pt x="5105690" y="1170151"/>
                    <a:pt x="4926524" y="1151732"/>
                  </a:cubicBezTo>
                  <a:cubicBezTo>
                    <a:pt x="4747358" y="1133313"/>
                    <a:pt x="4512633" y="1160284"/>
                    <a:pt x="4250158" y="1151732"/>
                  </a:cubicBezTo>
                  <a:cubicBezTo>
                    <a:pt x="3987683" y="1143180"/>
                    <a:pt x="3993165" y="1137465"/>
                    <a:pt x="3817283" y="1151732"/>
                  </a:cubicBezTo>
                  <a:cubicBezTo>
                    <a:pt x="3641402" y="1165999"/>
                    <a:pt x="3444977" y="1137352"/>
                    <a:pt x="3222081" y="1151732"/>
                  </a:cubicBezTo>
                  <a:cubicBezTo>
                    <a:pt x="2999185" y="1166112"/>
                    <a:pt x="2758966" y="1181493"/>
                    <a:pt x="2464550" y="1151732"/>
                  </a:cubicBezTo>
                  <a:cubicBezTo>
                    <a:pt x="2170134" y="1121971"/>
                    <a:pt x="2055518" y="1180112"/>
                    <a:pt x="1707020" y="1151732"/>
                  </a:cubicBezTo>
                  <a:cubicBezTo>
                    <a:pt x="1358522" y="1123353"/>
                    <a:pt x="1483881" y="1144990"/>
                    <a:pt x="1274145" y="1151732"/>
                  </a:cubicBezTo>
                  <a:cubicBezTo>
                    <a:pt x="1064409" y="1158474"/>
                    <a:pt x="518663" y="1177757"/>
                    <a:pt x="191959" y="1151732"/>
                  </a:cubicBezTo>
                  <a:cubicBezTo>
                    <a:pt x="89503" y="1152988"/>
                    <a:pt x="-17370" y="1067459"/>
                    <a:pt x="0" y="959773"/>
                  </a:cubicBezTo>
                  <a:cubicBezTo>
                    <a:pt x="-3779" y="838799"/>
                    <a:pt x="-15010" y="710765"/>
                    <a:pt x="0" y="591222"/>
                  </a:cubicBezTo>
                  <a:cubicBezTo>
                    <a:pt x="15010" y="471679"/>
                    <a:pt x="-13207" y="328607"/>
                    <a:pt x="0" y="191959"/>
                  </a:cubicBezTo>
                  <a:close/>
                </a:path>
                <a:path w="8500315" h="1151732" stroke="0" extrusionOk="0">
                  <a:moveTo>
                    <a:pt x="0" y="191959"/>
                  </a:moveTo>
                  <a:cubicBezTo>
                    <a:pt x="-3920" y="84799"/>
                    <a:pt x="85066" y="5565"/>
                    <a:pt x="191959" y="0"/>
                  </a:cubicBezTo>
                  <a:cubicBezTo>
                    <a:pt x="377483" y="28254"/>
                    <a:pt x="667740" y="13553"/>
                    <a:pt x="787161" y="0"/>
                  </a:cubicBezTo>
                  <a:cubicBezTo>
                    <a:pt x="906582" y="-13553"/>
                    <a:pt x="1179590" y="-6840"/>
                    <a:pt x="1463528" y="0"/>
                  </a:cubicBezTo>
                  <a:cubicBezTo>
                    <a:pt x="1747466" y="6840"/>
                    <a:pt x="1805201" y="7759"/>
                    <a:pt x="1977566" y="0"/>
                  </a:cubicBezTo>
                  <a:cubicBezTo>
                    <a:pt x="2149931" y="-7759"/>
                    <a:pt x="2575303" y="-30096"/>
                    <a:pt x="2735097" y="0"/>
                  </a:cubicBezTo>
                  <a:cubicBezTo>
                    <a:pt x="2894891" y="30096"/>
                    <a:pt x="3014379" y="-5290"/>
                    <a:pt x="3249135" y="0"/>
                  </a:cubicBezTo>
                  <a:cubicBezTo>
                    <a:pt x="3483891" y="5290"/>
                    <a:pt x="3743762" y="14835"/>
                    <a:pt x="3925502" y="0"/>
                  </a:cubicBezTo>
                  <a:cubicBezTo>
                    <a:pt x="4107242" y="-14835"/>
                    <a:pt x="4562850" y="5774"/>
                    <a:pt x="4764196" y="0"/>
                  </a:cubicBezTo>
                  <a:cubicBezTo>
                    <a:pt x="4965542" y="-5774"/>
                    <a:pt x="5151542" y="-1744"/>
                    <a:pt x="5440562" y="0"/>
                  </a:cubicBezTo>
                  <a:cubicBezTo>
                    <a:pt x="5729582" y="1744"/>
                    <a:pt x="5939191" y="-1887"/>
                    <a:pt x="6116929" y="0"/>
                  </a:cubicBezTo>
                  <a:cubicBezTo>
                    <a:pt x="6294667" y="1887"/>
                    <a:pt x="6605861" y="-7458"/>
                    <a:pt x="6874459" y="0"/>
                  </a:cubicBezTo>
                  <a:cubicBezTo>
                    <a:pt x="7143057" y="7458"/>
                    <a:pt x="7450376" y="-7398"/>
                    <a:pt x="7631990" y="0"/>
                  </a:cubicBezTo>
                  <a:cubicBezTo>
                    <a:pt x="7813604" y="7398"/>
                    <a:pt x="7984804" y="-13159"/>
                    <a:pt x="8308356" y="0"/>
                  </a:cubicBezTo>
                  <a:cubicBezTo>
                    <a:pt x="8403130" y="-64"/>
                    <a:pt x="8498544" y="102676"/>
                    <a:pt x="8500315" y="191959"/>
                  </a:cubicBezTo>
                  <a:cubicBezTo>
                    <a:pt x="8489597" y="316874"/>
                    <a:pt x="8497855" y="437415"/>
                    <a:pt x="8500315" y="560510"/>
                  </a:cubicBezTo>
                  <a:cubicBezTo>
                    <a:pt x="8502775" y="683605"/>
                    <a:pt x="8496518" y="876060"/>
                    <a:pt x="8500315" y="959773"/>
                  </a:cubicBezTo>
                  <a:cubicBezTo>
                    <a:pt x="8492992" y="1060002"/>
                    <a:pt x="8412878" y="1148717"/>
                    <a:pt x="8308356" y="1151732"/>
                  </a:cubicBezTo>
                  <a:cubicBezTo>
                    <a:pt x="8166917" y="1160203"/>
                    <a:pt x="8044365" y="1140344"/>
                    <a:pt x="7875481" y="1151732"/>
                  </a:cubicBezTo>
                  <a:cubicBezTo>
                    <a:pt x="7706597" y="1163120"/>
                    <a:pt x="7437100" y="1150017"/>
                    <a:pt x="7280279" y="1151732"/>
                  </a:cubicBezTo>
                  <a:cubicBezTo>
                    <a:pt x="7123458" y="1153447"/>
                    <a:pt x="6930169" y="1174669"/>
                    <a:pt x="6685077" y="1151732"/>
                  </a:cubicBezTo>
                  <a:cubicBezTo>
                    <a:pt x="6439985" y="1128795"/>
                    <a:pt x="6281152" y="1178796"/>
                    <a:pt x="6008710" y="1151732"/>
                  </a:cubicBezTo>
                  <a:cubicBezTo>
                    <a:pt x="5736268" y="1124668"/>
                    <a:pt x="5664383" y="1133796"/>
                    <a:pt x="5575836" y="1151732"/>
                  </a:cubicBezTo>
                  <a:cubicBezTo>
                    <a:pt x="5487289" y="1169668"/>
                    <a:pt x="5109362" y="1182702"/>
                    <a:pt x="4737141" y="1151732"/>
                  </a:cubicBezTo>
                  <a:cubicBezTo>
                    <a:pt x="4364920" y="1120762"/>
                    <a:pt x="4083701" y="1182443"/>
                    <a:pt x="3898447" y="1151732"/>
                  </a:cubicBezTo>
                  <a:cubicBezTo>
                    <a:pt x="3713193" y="1121021"/>
                    <a:pt x="3460773" y="1184264"/>
                    <a:pt x="3140917" y="1151732"/>
                  </a:cubicBezTo>
                  <a:cubicBezTo>
                    <a:pt x="2821061" y="1119201"/>
                    <a:pt x="2846071" y="1135899"/>
                    <a:pt x="2708042" y="1151732"/>
                  </a:cubicBezTo>
                  <a:cubicBezTo>
                    <a:pt x="2570014" y="1167565"/>
                    <a:pt x="2411818" y="1134212"/>
                    <a:pt x="2194004" y="1151732"/>
                  </a:cubicBezTo>
                  <a:cubicBezTo>
                    <a:pt x="1976190" y="1169252"/>
                    <a:pt x="1809075" y="1162210"/>
                    <a:pt x="1436473" y="1151732"/>
                  </a:cubicBezTo>
                  <a:cubicBezTo>
                    <a:pt x="1063871" y="1141254"/>
                    <a:pt x="527675" y="1117381"/>
                    <a:pt x="191959" y="1151732"/>
                  </a:cubicBezTo>
                  <a:cubicBezTo>
                    <a:pt x="73398" y="1165677"/>
                    <a:pt x="6899" y="1059135"/>
                    <a:pt x="0" y="959773"/>
                  </a:cubicBezTo>
                  <a:cubicBezTo>
                    <a:pt x="-15656" y="866688"/>
                    <a:pt x="-7234" y="723593"/>
                    <a:pt x="0" y="598900"/>
                  </a:cubicBezTo>
                  <a:cubicBezTo>
                    <a:pt x="7234" y="474207"/>
                    <a:pt x="7700" y="308645"/>
                    <a:pt x="0" y="191959"/>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Trạng thái yên ổn, bình lặng, không ồn ào.</a:t>
              </a:r>
            </a:p>
          </p:txBody>
        </p:sp>
        <p:pic>
          <p:nvPicPr>
            <p:cNvPr id="47" name="Picture 46">
              <a:extLst>
                <a:ext uri="{FF2B5EF4-FFF2-40B4-BE49-F238E27FC236}">
                  <a16:creationId xmlns:a16="http://schemas.microsoft.com/office/drawing/2014/main" id="{05E87C11-3279-43C2-9FB4-B6AC46B80EA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3527" y="4421675"/>
              <a:ext cx="784275" cy="1367895"/>
            </a:xfrm>
            <a:prstGeom prst="rect">
              <a:avLst/>
            </a:prstGeom>
          </p:spPr>
        </p:pic>
      </p:grpSp>
    </p:spTree>
    <p:extLst>
      <p:ext uri="{BB962C8B-B14F-4D97-AF65-F5344CB8AC3E}">
        <p14:creationId xmlns:p14="http://schemas.microsoft.com/office/powerpoint/2010/main" val="189683016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21" presetClass="entr" presetSubtype="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heel(1)">
                                      <p:cBhvr>
                                        <p:cTn id="10" dur="2000"/>
                                        <p:tgtEl>
                                          <p:spTgt spid="42"/>
                                        </p:tgtEl>
                                      </p:cBhvr>
                                    </p:animEffect>
                                  </p:childTnLst>
                                </p:cTn>
                              </p:par>
                              <p:par>
                                <p:cTn id="11" presetID="21" presetClass="entr" presetSubtype="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heel(1)">
                                      <p:cBhvr>
                                        <p:cTn id="1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withEffect">
                                  <p:stCondLst>
                                    <p:cond delay="0"/>
                                  </p:stCondLst>
                                  <p:childTnLst>
                                    <p:animRot by="120000">
                                      <p:cBhvr>
                                        <p:cTn id="18" dur="100" fill="hold">
                                          <p:stCondLst>
                                            <p:cond delay="0"/>
                                          </p:stCondLst>
                                        </p:cTn>
                                        <p:tgtEl>
                                          <p:spTgt spid="42"/>
                                        </p:tgtEl>
                                        <p:attrNameLst>
                                          <p:attrName>r</p:attrName>
                                        </p:attrNameLst>
                                      </p:cBhvr>
                                    </p:animRot>
                                    <p:animRot by="-240000">
                                      <p:cBhvr>
                                        <p:cTn id="19" dur="200" fill="hold">
                                          <p:stCondLst>
                                            <p:cond delay="200"/>
                                          </p:stCondLst>
                                        </p:cTn>
                                        <p:tgtEl>
                                          <p:spTgt spid="42"/>
                                        </p:tgtEl>
                                        <p:attrNameLst>
                                          <p:attrName>r</p:attrName>
                                        </p:attrNameLst>
                                      </p:cBhvr>
                                    </p:animRot>
                                    <p:animRot by="240000">
                                      <p:cBhvr>
                                        <p:cTn id="20" dur="200" fill="hold">
                                          <p:stCondLst>
                                            <p:cond delay="400"/>
                                          </p:stCondLst>
                                        </p:cTn>
                                        <p:tgtEl>
                                          <p:spTgt spid="42"/>
                                        </p:tgtEl>
                                        <p:attrNameLst>
                                          <p:attrName>r</p:attrName>
                                        </p:attrNameLst>
                                      </p:cBhvr>
                                    </p:animRot>
                                    <p:animRot by="-240000">
                                      <p:cBhvr>
                                        <p:cTn id="21" dur="200" fill="hold">
                                          <p:stCondLst>
                                            <p:cond delay="600"/>
                                          </p:stCondLst>
                                        </p:cTn>
                                        <p:tgtEl>
                                          <p:spTgt spid="42"/>
                                        </p:tgtEl>
                                        <p:attrNameLst>
                                          <p:attrName>r</p:attrName>
                                        </p:attrNameLst>
                                      </p:cBhvr>
                                    </p:animRot>
                                    <p:animRot by="120000">
                                      <p:cBhvr>
                                        <p:cTn id="22" dur="200" fill="hold">
                                          <p:stCondLst>
                                            <p:cond delay="800"/>
                                          </p:stCondLst>
                                        </p:cTn>
                                        <p:tgtEl>
                                          <p:spTgt spid="42"/>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42"/>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39"/>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1398B-F088-45B7-A079-4D4FF5F6E73A}"/>
              </a:ext>
            </a:extLst>
          </p:cNvPr>
          <p:cNvSpPr/>
          <p:nvPr/>
        </p:nvSpPr>
        <p:spPr>
          <a:xfrm>
            <a:off x="-111802" y="302134"/>
            <a:ext cx="9367603" cy="12618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2:</a:t>
            </a:r>
          </a:p>
          <a:p>
            <a:pPr lvl="0" algn="ctr">
              <a:defRPr/>
            </a:pPr>
            <a:r>
              <a:rPr lang="vi-VN" sz="2400">
                <a:ln w="0"/>
                <a:solidFill>
                  <a:schemeClr val="accent4">
                    <a:lumMod val="75000"/>
                  </a:schemeClr>
                </a:solidFill>
                <a:latin typeface="iCiel Cadena" panose="02000503000000020004" pitchFamily="2" charset="0"/>
              </a:rPr>
              <a:t>Tìm những từ ngữ liên quan tới việc giữ gìn trật tự, an toàn giao thông có trong đoạn văn sau:</a:t>
            </a:r>
          </a:p>
        </p:txBody>
      </p:sp>
      <p:sp>
        <p:nvSpPr>
          <p:cNvPr id="2" name="Rectangle 1">
            <a:extLst>
              <a:ext uri="{FF2B5EF4-FFF2-40B4-BE49-F238E27FC236}">
                <a16:creationId xmlns:a16="http://schemas.microsoft.com/office/drawing/2014/main" id="{36453A78-4AA7-4512-85A8-676CA5BF4450}"/>
              </a:ext>
            </a:extLst>
          </p:cNvPr>
          <p:cNvSpPr/>
          <p:nvPr/>
        </p:nvSpPr>
        <p:spPr>
          <a:xfrm>
            <a:off x="211280" y="1782041"/>
            <a:ext cx="8721437" cy="3693319"/>
          </a:xfrm>
          <a:prstGeom prst="rect">
            <a:avLst/>
          </a:prstGeom>
          <a:noFill/>
        </p:spPr>
        <p:txBody>
          <a:bodyPr wrap="square" lIns="91440" tIns="45720" rIns="91440" bIns="45720">
            <a:spAutoFit/>
          </a:bodyPr>
          <a:lstStyle/>
          <a:p>
            <a:r>
              <a:rPr lang="vi-VN" sz="2400" b="0" cap="none" spc="0">
                <a:ln w="0"/>
                <a:solidFill>
                  <a:srgbClr val="002060"/>
                </a:solidFill>
                <a:latin typeface="Arial" panose="020B0604020202020204" pitchFamily="34" charset="0"/>
                <a:cs typeface="Arial" panose="020B0604020202020204" pitchFamily="34" charset="0"/>
              </a:rPr>
              <a:t>Theo báo cáo của Phòng cảnh sát giao thông thành phố, trung bình mỗi đêm có 1 vụ tai nạn và 4 vụ va chạm giao thông. Phần lớn các tai nạn giao thông xảy ra do vi phạm quy định về tốc độ, thiết bị kém an toàn. Ngoài ra, việc lấn chiếm lòng đường, vỉa hè mở hàng quán, đổ vật liệu xây dựng cũng gây ảnh hưởng rất lớn tới trật tự và an toàn giao thông.</a:t>
            </a:r>
          </a:p>
          <a:p>
            <a:pPr algn="ctr"/>
            <a:endParaRPr lang="vi-VN" b="0" cap="none" spc="0">
              <a:ln w="0"/>
              <a:solidFill>
                <a:schemeClr val="tx1"/>
              </a:solidFill>
              <a:latin typeface="Arial" panose="020B0604020202020204" pitchFamily="34" charset="0"/>
              <a:cs typeface="Arial" panose="020B0604020202020204" pitchFamily="34" charset="0"/>
            </a:endParaRPr>
          </a:p>
          <a:p>
            <a:pPr algn="r"/>
            <a:r>
              <a:rPr lang="vi-VN" sz="1600" cap="none" spc="0">
                <a:ln w="0"/>
                <a:solidFill>
                  <a:srgbClr val="002060"/>
                </a:solidFill>
                <a:latin typeface="Arial" panose="020B0604020202020204" pitchFamily="34" charset="0"/>
                <a:cs typeface="Arial" panose="020B0604020202020204" pitchFamily="34" charset="0"/>
              </a:rPr>
              <a:t>Theo báo AN NINH THỦ ĐÔ</a:t>
            </a:r>
          </a:p>
          <a:p>
            <a:pPr algn="ctr"/>
            <a:endParaRPr lang="vi-VN" b="0" cap="none" spc="0">
              <a:ln w="0"/>
              <a:solidFill>
                <a:schemeClr val="tx1"/>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a:p>
            <a:pPr algn="ctr"/>
            <a:endParaRPr lang="vi-VN" b="0" cap="none" spc="0">
              <a:ln w="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60338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1398B-F088-45B7-A079-4D4FF5F6E73A}"/>
              </a:ext>
            </a:extLst>
          </p:cNvPr>
          <p:cNvSpPr/>
          <p:nvPr/>
        </p:nvSpPr>
        <p:spPr>
          <a:xfrm>
            <a:off x="3573990" y="141736"/>
            <a:ext cx="199602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2:</a:t>
            </a:r>
          </a:p>
        </p:txBody>
      </p:sp>
      <p:sp>
        <p:nvSpPr>
          <p:cNvPr id="12" name="AutoShape 4">
            <a:extLst>
              <a:ext uri="{FF2B5EF4-FFF2-40B4-BE49-F238E27FC236}">
                <a16:creationId xmlns:a16="http://schemas.microsoft.com/office/drawing/2014/main" id="{44DC77B7-43C2-4DEA-A15D-A0F3C5B0BB85}"/>
              </a:ext>
            </a:extLst>
          </p:cNvPr>
          <p:cNvSpPr>
            <a:spLocks noChangeArrowheads="1"/>
          </p:cNvSpPr>
          <p:nvPr>
            <p:custDataLst>
              <p:tags r:id="rId1"/>
            </p:custDataLst>
          </p:nvPr>
        </p:nvSpPr>
        <p:spPr bwMode="white">
          <a:xfrm>
            <a:off x="307889" y="1502474"/>
            <a:ext cx="2704888" cy="2867686"/>
          </a:xfrm>
          <a:prstGeom prst="roundRect">
            <a:avLst>
              <a:gd name="adj" fmla="val 5304"/>
            </a:avLst>
          </a:prstGeom>
          <a:noFill/>
          <a:ln w="38100" cap="flat" cmpd="sng" algn="ctr">
            <a:solidFill>
              <a:schemeClr val="accent1">
                <a:lumMod val="75000"/>
              </a:schemeClr>
            </a:solidFill>
            <a:prstDash val="solid"/>
          </a:ln>
          <a:effectLst/>
        </p:spPr>
        <p:txBody>
          <a:bodyPr anchor="ctr">
            <a:sp3d/>
          </a:bodyPr>
          <a:lstStyle/>
          <a:p>
            <a:pPr marL="0" lvl="2" algn="ctr" defTabSz="913959" eaLnBrk="0" fontAlgn="ctr" hangingPunct="0">
              <a:buClr>
                <a:srgbClr val="FF0000"/>
              </a:buClr>
              <a:buSzPct val="70000"/>
              <a:buFont typeface="Wingdings" pitchFamily="2" charset="2"/>
              <a:buChar char="n"/>
              <a:tabLst>
                <a:tab pos="136460" algn="l"/>
              </a:tabLst>
              <a:defRPr/>
            </a:pPr>
            <a:endParaRPr lang="zh-CN" altLang="en-US" sz="1400"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3" name="AutoShape 4">
            <a:extLst>
              <a:ext uri="{FF2B5EF4-FFF2-40B4-BE49-F238E27FC236}">
                <a16:creationId xmlns:a16="http://schemas.microsoft.com/office/drawing/2014/main" id="{90856656-D6A9-421D-A368-CA080C7190D3}"/>
              </a:ext>
            </a:extLst>
          </p:cNvPr>
          <p:cNvSpPr>
            <a:spLocks noChangeArrowheads="1"/>
          </p:cNvSpPr>
          <p:nvPr>
            <p:custDataLst>
              <p:tags r:id="rId2"/>
            </p:custDataLst>
          </p:nvPr>
        </p:nvSpPr>
        <p:spPr bwMode="white">
          <a:xfrm>
            <a:off x="3245910" y="1502474"/>
            <a:ext cx="2704888" cy="2867686"/>
          </a:xfrm>
          <a:prstGeom prst="roundRect">
            <a:avLst>
              <a:gd name="adj" fmla="val 7012"/>
            </a:avLst>
          </a:prstGeom>
          <a:noFill/>
          <a:ln w="38100" cap="flat" cmpd="sng" algn="ctr">
            <a:solidFill>
              <a:schemeClr val="accent2"/>
            </a:solidFill>
            <a:prstDash val="solid"/>
          </a:ln>
          <a:effectLst/>
        </p:spPr>
        <p:txBody>
          <a:bodyPr anchor="ctr">
            <a:sp3d/>
          </a:bodyPr>
          <a:lstStyle/>
          <a:p>
            <a:pPr marL="0" lvl="2" algn="ctr" defTabSz="913959" eaLnBrk="0" fontAlgn="ctr" hangingPunct="0">
              <a:buClr>
                <a:srgbClr val="FF0000"/>
              </a:buClr>
              <a:buSzPct val="70000"/>
              <a:buFont typeface="Wingdings" pitchFamily="2" charset="2"/>
              <a:buChar char="n"/>
              <a:tabLst>
                <a:tab pos="136460" algn="l"/>
              </a:tabLst>
              <a:defRPr/>
            </a:pPr>
            <a:endParaRPr lang="zh-CN" altLang="en-US" sz="1400"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4" name="AutoShape 3">
            <a:extLst>
              <a:ext uri="{FF2B5EF4-FFF2-40B4-BE49-F238E27FC236}">
                <a16:creationId xmlns:a16="http://schemas.microsoft.com/office/drawing/2014/main" id="{4AAC9BF9-CE54-479C-985F-4EDF8A2DEDEF}"/>
              </a:ext>
            </a:extLst>
          </p:cNvPr>
          <p:cNvSpPr>
            <a:spLocks noChangeArrowheads="1"/>
          </p:cNvSpPr>
          <p:nvPr/>
        </p:nvSpPr>
        <p:spPr bwMode="auto">
          <a:xfrm>
            <a:off x="3605752" y="1135589"/>
            <a:ext cx="1872615" cy="503779"/>
          </a:xfrm>
          <a:prstGeom prst="roundRect">
            <a:avLst/>
          </a:prstGeom>
          <a:solidFill>
            <a:schemeClr val="accent2">
              <a:lumMod val="100000"/>
            </a:schemeClr>
          </a:solidFill>
          <a:ln w="25400" cap="flat" cmpd="sng" algn="ctr">
            <a:noFill/>
            <a:prstDash val="solid"/>
          </a:ln>
          <a:effectLst/>
        </p:spPr>
        <p:txBody>
          <a:bodyPr anchor="ctr">
            <a:sp3d/>
          </a:bodyPr>
          <a:lstStyle/>
          <a:p>
            <a:pPr algn="ctr" defTabSz="913959" eaLnBrk="0" fontAlgn="ctr" hangingPunct="0">
              <a:buClr>
                <a:srgbClr val="FF0000"/>
              </a:buClr>
              <a:buSzPct val="70000"/>
              <a:defRPr/>
            </a:pPr>
            <a:endParaRPr lang="zh-CN" altLang="zh-CN" sz="1600" b="1"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6" name="AutoShape 3">
            <a:extLst>
              <a:ext uri="{FF2B5EF4-FFF2-40B4-BE49-F238E27FC236}">
                <a16:creationId xmlns:a16="http://schemas.microsoft.com/office/drawing/2014/main" id="{52BD19E9-1435-4DF8-9AE2-5B3A00F90DAC}"/>
              </a:ext>
            </a:extLst>
          </p:cNvPr>
          <p:cNvSpPr>
            <a:spLocks noChangeArrowheads="1"/>
          </p:cNvSpPr>
          <p:nvPr/>
        </p:nvSpPr>
        <p:spPr bwMode="auto">
          <a:xfrm>
            <a:off x="667731" y="1135589"/>
            <a:ext cx="1872615" cy="503779"/>
          </a:xfrm>
          <a:prstGeom prst="roundRect">
            <a:avLst/>
          </a:prstGeom>
          <a:solidFill>
            <a:schemeClr val="accent1">
              <a:lumMod val="75000"/>
            </a:schemeClr>
          </a:solidFill>
          <a:ln w="25400" cap="flat" cmpd="sng" algn="ctr">
            <a:noFill/>
            <a:prstDash val="solid"/>
          </a:ln>
          <a:effectLst/>
        </p:spPr>
        <p:txBody>
          <a:bodyPr anchor="ctr">
            <a:sp3d/>
          </a:bodyPr>
          <a:lstStyle/>
          <a:p>
            <a:pPr algn="ctr" defTabSz="913959" eaLnBrk="0" fontAlgn="ctr" hangingPunct="0">
              <a:buClr>
                <a:srgbClr val="FF0000"/>
              </a:buClr>
              <a:buSzPct val="70000"/>
              <a:buFont typeface="Wingdings" pitchFamily="2" charset="2"/>
              <a:buChar char="u"/>
              <a:defRPr/>
            </a:pPr>
            <a:endParaRPr lang="zh-CN" altLang="zh-CN" sz="1600" b="1"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AutoShape 4">
            <a:extLst>
              <a:ext uri="{FF2B5EF4-FFF2-40B4-BE49-F238E27FC236}">
                <a16:creationId xmlns:a16="http://schemas.microsoft.com/office/drawing/2014/main" id="{82A83EA5-94D1-47FA-91A6-413F33F31439}"/>
              </a:ext>
            </a:extLst>
          </p:cNvPr>
          <p:cNvSpPr>
            <a:spLocks noChangeArrowheads="1"/>
          </p:cNvSpPr>
          <p:nvPr>
            <p:custDataLst>
              <p:tags r:id="rId3"/>
            </p:custDataLst>
          </p:nvPr>
        </p:nvSpPr>
        <p:spPr bwMode="white">
          <a:xfrm>
            <a:off x="6183931" y="1475714"/>
            <a:ext cx="2704888" cy="2867686"/>
          </a:xfrm>
          <a:prstGeom prst="roundRect">
            <a:avLst>
              <a:gd name="adj" fmla="val 7012"/>
            </a:avLst>
          </a:prstGeom>
          <a:noFill/>
          <a:ln w="38100" cap="flat" cmpd="sng" algn="ctr">
            <a:solidFill>
              <a:schemeClr val="accent1">
                <a:lumMod val="75000"/>
              </a:schemeClr>
            </a:solidFill>
            <a:prstDash val="solid"/>
          </a:ln>
          <a:effectLst/>
        </p:spPr>
        <p:txBody>
          <a:bodyPr anchor="ctr">
            <a:sp3d/>
          </a:bodyPr>
          <a:lstStyle/>
          <a:p>
            <a:pPr marL="0" lvl="2" algn="ctr" defTabSz="913959" eaLnBrk="0" fontAlgn="ctr" hangingPunct="0">
              <a:buClr>
                <a:srgbClr val="FF0000"/>
              </a:buClr>
              <a:buSzPct val="70000"/>
              <a:buFont typeface="Wingdings" pitchFamily="2" charset="2"/>
              <a:buChar char="n"/>
              <a:tabLst>
                <a:tab pos="136460" algn="l"/>
              </a:tabLst>
              <a:defRPr/>
            </a:pPr>
            <a:endParaRPr lang="zh-CN" altLang="en-US" sz="1400" kern="0" dirty="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9" name="AutoShape 3">
            <a:extLst>
              <a:ext uri="{FF2B5EF4-FFF2-40B4-BE49-F238E27FC236}">
                <a16:creationId xmlns:a16="http://schemas.microsoft.com/office/drawing/2014/main" id="{D2EE0152-7C80-4F0B-9CEE-1B1C5E83B070}"/>
              </a:ext>
            </a:extLst>
          </p:cNvPr>
          <p:cNvSpPr>
            <a:spLocks noChangeArrowheads="1"/>
          </p:cNvSpPr>
          <p:nvPr/>
        </p:nvSpPr>
        <p:spPr bwMode="auto">
          <a:xfrm>
            <a:off x="6543773" y="1108829"/>
            <a:ext cx="1872615" cy="503779"/>
          </a:xfrm>
          <a:prstGeom prst="roundRect">
            <a:avLst/>
          </a:prstGeom>
          <a:solidFill>
            <a:schemeClr val="accent1">
              <a:lumMod val="75000"/>
            </a:schemeClr>
          </a:solidFill>
          <a:ln w="25400" cap="flat" cmpd="sng" algn="ctr">
            <a:noFill/>
            <a:prstDash val="solid"/>
          </a:ln>
          <a:effectLst/>
        </p:spPr>
        <p:txBody>
          <a:bodyPr anchor="ctr">
            <a:sp3d/>
          </a:bodyPr>
          <a:lstStyle/>
          <a:p>
            <a:pPr algn="ctr" defTabSz="913959" eaLnBrk="0" fontAlgn="ctr" hangingPunct="0">
              <a:buClr>
                <a:srgbClr val="FF0000"/>
              </a:buClr>
              <a:buSzPct val="70000"/>
              <a:defRPr/>
            </a:pPr>
            <a:endParaRPr lang="zh-CN" altLang="zh-CN" sz="1600" b="1" kern="0">
              <a:solidFill>
                <a:srgbClr val="FFFFFF"/>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8" name="TextBox 27">
            <a:extLst>
              <a:ext uri="{FF2B5EF4-FFF2-40B4-BE49-F238E27FC236}">
                <a16:creationId xmlns:a16="http://schemas.microsoft.com/office/drawing/2014/main" id="{F51D30C0-9E8C-4927-AF7F-44726E927807}"/>
              </a:ext>
            </a:extLst>
          </p:cNvPr>
          <p:cNvSpPr txBox="1"/>
          <p:nvPr/>
        </p:nvSpPr>
        <p:spPr>
          <a:xfrm>
            <a:off x="445452" y="1770694"/>
            <a:ext cx="2317172" cy="1200329"/>
          </a:xfrm>
          <a:prstGeom prst="rect">
            <a:avLst/>
          </a:prstGeom>
          <a:noFill/>
        </p:spPr>
        <p:txBody>
          <a:bodyPr wrap="square">
            <a:spAutoFit/>
          </a:bodyPr>
          <a:lstStyle/>
          <a:p>
            <a:pPr algn="just"/>
            <a:r>
              <a:rPr lang="vi-VN" b="1" i="0">
                <a:solidFill>
                  <a:srgbClr val="C00000"/>
                </a:solidFill>
                <a:effectLst/>
                <a:latin typeface="OpenSans"/>
              </a:rPr>
              <a:t>Lực lượng bảo vệ trật tự, an toàn giao thông: </a:t>
            </a:r>
            <a:endParaRPr lang="en-US" b="1" i="0">
              <a:solidFill>
                <a:srgbClr val="C00000"/>
              </a:solidFill>
              <a:effectLst/>
              <a:latin typeface="OpenSans"/>
            </a:endParaRPr>
          </a:p>
          <a:p>
            <a:pPr marL="285750" indent="-285750" algn="just">
              <a:buFont typeface="Arial" panose="020B0604020202020204" pitchFamily="34" charset="0"/>
              <a:buChar char="•"/>
            </a:pPr>
            <a:r>
              <a:rPr lang="vi-VN" b="0" i="0">
                <a:solidFill>
                  <a:srgbClr val="000000"/>
                </a:solidFill>
                <a:effectLst/>
                <a:latin typeface="OpenSans"/>
              </a:rPr>
              <a:t>cảnh sát giao thông</a:t>
            </a:r>
          </a:p>
        </p:txBody>
      </p:sp>
      <p:sp>
        <p:nvSpPr>
          <p:cNvPr id="30" name="TextBox 29">
            <a:extLst>
              <a:ext uri="{FF2B5EF4-FFF2-40B4-BE49-F238E27FC236}">
                <a16:creationId xmlns:a16="http://schemas.microsoft.com/office/drawing/2014/main" id="{99BFA490-374B-4F13-9CCA-AF2FE51B4C56}"/>
              </a:ext>
            </a:extLst>
          </p:cNvPr>
          <p:cNvSpPr txBox="1"/>
          <p:nvPr/>
        </p:nvSpPr>
        <p:spPr>
          <a:xfrm>
            <a:off x="3292061" y="1770694"/>
            <a:ext cx="2561485" cy="1754326"/>
          </a:xfrm>
          <a:prstGeom prst="rect">
            <a:avLst/>
          </a:prstGeom>
          <a:noFill/>
        </p:spPr>
        <p:txBody>
          <a:bodyPr wrap="square">
            <a:spAutoFit/>
          </a:bodyPr>
          <a:lstStyle/>
          <a:p>
            <a:pPr algn="just"/>
            <a:r>
              <a:rPr lang="vi-VN" b="1" i="0">
                <a:solidFill>
                  <a:srgbClr val="C00000"/>
                </a:solidFill>
                <a:effectLst/>
                <a:latin typeface="OpenSans"/>
              </a:rPr>
              <a:t>Hiện tượng trái ngược với trật tự, an toàn giao thông: </a:t>
            </a:r>
            <a:endParaRPr lang="en-US" b="1" i="0">
              <a:solidFill>
                <a:srgbClr val="C00000"/>
              </a:solidFill>
              <a:effectLst/>
              <a:latin typeface="OpenSans"/>
            </a:endParaRPr>
          </a:p>
          <a:p>
            <a:pPr marL="285750" indent="-285750" algn="just">
              <a:buFont typeface="Arial" panose="020B0604020202020204" pitchFamily="34" charset="0"/>
              <a:buChar char="•"/>
            </a:pPr>
            <a:r>
              <a:rPr lang="vi-VN" b="0" i="0">
                <a:solidFill>
                  <a:srgbClr val="000000"/>
                </a:solidFill>
                <a:effectLst/>
                <a:latin typeface="OpenSans"/>
              </a:rPr>
              <a:t>tai nạ</a:t>
            </a:r>
            <a:r>
              <a:rPr lang="en-US">
                <a:solidFill>
                  <a:srgbClr val="000000"/>
                </a:solidFill>
                <a:latin typeface="OpenSans"/>
              </a:rPr>
              <a:t>n</a:t>
            </a:r>
            <a:endParaRPr lang="en-US" b="0" i="0">
              <a:solidFill>
                <a:srgbClr val="000000"/>
              </a:solidFill>
              <a:effectLst/>
              <a:latin typeface="OpenSans"/>
            </a:endParaRPr>
          </a:p>
          <a:p>
            <a:pPr marL="285750" indent="-285750" algn="just">
              <a:buFont typeface="Arial" panose="020B0604020202020204" pitchFamily="34" charset="0"/>
              <a:buChar char="•"/>
            </a:pPr>
            <a:r>
              <a:rPr lang="vi-VN" b="0" i="0">
                <a:solidFill>
                  <a:srgbClr val="000000"/>
                </a:solidFill>
                <a:effectLst/>
                <a:latin typeface="OpenSans"/>
              </a:rPr>
              <a:t>tai nạn giao thông</a:t>
            </a:r>
            <a:endParaRPr lang="en-US" b="0" i="0">
              <a:solidFill>
                <a:srgbClr val="000000"/>
              </a:solidFill>
              <a:effectLst/>
              <a:latin typeface="OpenSans"/>
            </a:endParaRPr>
          </a:p>
          <a:p>
            <a:pPr marL="285750" indent="-285750" algn="just">
              <a:buFont typeface="Arial" panose="020B0604020202020204" pitchFamily="34" charset="0"/>
              <a:buChar char="•"/>
            </a:pPr>
            <a:r>
              <a:rPr lang="vi-VN" b="0" i="0">
                <a:solidFill>
                  <a:srgbClr val="000000"/>
                </a:solidFill>
                <a:effectLst/>
                <a:latin typeface="OpenSans"/>
              </a:rPr>
              <a:t>va chạm giao thông</a:t>
            </a:r>
          </a:p>
        </p:txBody>
      </p:sp>
      <p:sp>
        <p:nvSpPr>
          <p:cNvPr id="32" name="TextBox 31">
            <a:extLst>
              <a:ext uri="{FF2B5EF4-FFF2-40B4-BE49-F238E27FC236}">
                <a16:creationId xmlns:a16="http://schemas.microsoft.com/office/drawing/2014/main" id="{C7236400-94E9-40DA-8CF0-E1E72461B35A}"/>
              </a:ext>
            </a:extLst>
          </p:cNvPr>
          <p:cNvSpPr txBox="1"/>
          <p:nvPr/>
        </p:nvSpPr>
        <p:spPr>
          <a:xfrm>
            <a:off x="6332421" y="1770694"/>
            <a:ext cx="2556398" cy="2031325"/>
          </a:xfrm>
          <a:prstGeom prst="rect">
            <a:avLst/>
          </a:prstGeom>
          <a:noFill/>
        </p:spPr>
        <p:txBody>
          <a:bodyPr wrap="square">
            <a:spAutoFit/>
          </a:bodyPr>
          <a:lstStyle/>
          <a:p>
            <a:r>
              <a:rPr lang="vi-VN" b="1" i="0">
                <a:solidFill>
                  <a:srgbClr val="C00000"/>
                </a:solidFill>
                <a:effectLst/>
                <a:latin typeface="OpenSans"/>
              </a:rPr>
              <a:t>Nguyên nhân gây tai nạn giao thông: </a:t>
            </a:r>
            <a:endParaRPr lang="en-US" b="1" i="0">
              <a:solidFill>
                <a:srgbClr val="C00000"/>
              </a:solidFill>
              <a:effectLst/>
              <a:latin typeface="OpenSans"/>
            </a:endParaRPr>
          </a:p>
          <a:p>
            <a:pPr marL="285750" indent="-285750">
              <a:buFont typeface="Arial" panose="020B0604020202020204" pitchFamily="34" charset="0"/>
              <a:buChar char="•"/>
            </a:pPr>
            <a:r>
              <a:rPr lang="vi-VN" b="0" i="0">
                <a:solidFill>
                  <a:srgbClr val="000000"/>
                </a:solidFill>
                <a:effectLst/>
                <a:latin typeface="OpenSans"/>
              </a:rPr>
              <a:t>vi phạm quy định tốc độ</a:t>
            </a:r>
            <a:endParaRPr lang="en-US" b="0" i="0">
              <a:solidFill>
                <a:srgbClr val="000000"/>
              </a:solidFill>
              <a:effectLst/>
              <a:latin typeface="OpenSans"/>
            </a:endParaRPr>
          </a:p>
          <a:p>
            <a:pPr marL="285750" indent="-285750">
              <a:buFont typeface="Arial" panose="020B0604020202020204" pitchFamily="34" charset="0"/>
              <a:buChar char="•"/>
            </a:pPr>
            <a:r>
              <a:rPr lang="vi-VN" b="0" i="0">
                <a:solidFill>
                  <a:srgbClr val="000000"/>
                </a:solidFill>
                <a:effectLst/>
                <a:latin typeface="OpenSans"/>
              </a:rPr>
              <a:t>thiết bị kém an toàn</a:t>
            </a:r>
            <a:endParaRPr lang="en-US" b="0" i="0">
              <a:solidFill>
                <a:srgbClr val="000000"/>
              </a:solidFill>
              <a:effectLst/>
              <a:latin typeface="OpenSans"/>
            </a:endParaRPr>
          </a:p>
          <a:p>
            <a:pPr marL="285750" indent="-285750">
              <a:buFont typeface="Arial" panose="020B0604020202020204" pitchFamily="34" charset="0"/>
              <a:buChar char="•"/>
            </a:pPr>
            <a:r>
              <a:rPr lang="vi-VN" b="0" i="0">
                <a:solidFill>
                  <a:srgbClr val="000000"/>
                </a:solidFill>
                <a:effectLst/>
                <a:latin typeface="OpenSans"/>
              </a:rPr>
              <a:t>lấn chiếm lòng đường và vỉa hè.</a:t>
            </a:r>
            <a:endParaRPr lang="en-US"/>
          </a:p>
        </p:txBody>
      </p:sp>
    </p:spTree>
    <p:extLst>
      <p:ext uri="{BB962C8B-B14F-4D97-AF65-F5344CB8AC3E}">
        <p14:creationId xmlns:p14="http://schemas.microsoft.com/office/powerpoint/2010/main" val="37940860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Top)">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barn(inVertical)">
                                      <p:cBhvr>
                                        <p:cTn id="17" dur="500"/>
                                        <p:tgtEl>
                                          <p:spTgt spid="28">
                                            <p:txEl>
                                              <p:pRg st="0" end="0"/>
                                            </p:txEl>
                                          </p:spTgt>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Top)">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barn(inVertical)">
                                      <p:cBhvr>
                                        <p:cTn id="31" dur="500"/>
                                        <p:tgtEl>
                                          <p:spTgt spid="30">
                                            <p:txEl>
                                              <p:pRg st="0" end="0"/>
                                            </p:txEl>
                                          </p:spTgt>
                                        </p:tgtEl>
                                      </p:cBhvr>
                                    </p:animEffect>
                                  </p:childTnLst>
                                </p:cTn>
                              </p:par>
                            </p:childTnLst>
                          </p:cTn>
                        </p:par>
                        <p:par>
                          <p:cTn id="32" fill="hold">
                            <p:stCondLst>
                              <p:cond delay="3000"/>
                            </p:stCondLst>
                            <p:childTnLst>
                              <p:par>
                                <p:cTn id="33" presetID="37"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900" decel="100000" fill="hold"/>
                                        <p:tgtEl>
                                          <p:spTgt spid="1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9" fill="hold">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lide(fromTop)">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barn(inVertical)">
                                      <p:cBhvr>
                                        <p:cTn id="45" dur="500"/>
                                        <p:tgtEl>
                                          <p:spTgt spid="3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xEl>
                                              <p:pRg st="1" end="1"/>
                                            </p:txEl>
                                          </p:spTgt>
                                        </p:tgtEl>
                                        <p:attrNameLst>
                                          <p:attrName>style.visibility</p:attrName>
                                        </p:attrNameLst>
                                      </p:cBhvr>
                                      <p:to>
                                        <p:strVal val="visible"/>
                                      </p:to>
                                    </p:set>
                                    <p:animEffect transition="in" filter="wipe(down)">
                                      <p:cBhvr>
                                        <p:cTn id="50" dur="500"/>
                                        <p:tgtEl>
                                          <p:spTgt spid="2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Effect transition="in" filter="wipe(down)">
                                      <p:cBhvr>
                                        <p:cTn id="55" dur="500"/>
                                        <p:tgtEl>
                                          <p:spTgt spid="30">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xEl>
                                              <p:pRg st="2" end="2"/>
                                            </p:txEl>
                                          </p:spTgt>
                                        </p:tgtEl>
                                        <p:attrNameLst>
                                          <p:attrName>style.visibility</p:attrName>
                                        </p:attrNameLst>
                                      </p:cBhvr>
                                      <p:to>
                                        <p:strVal val="visible"/>
                                      </p:to>
                                    </p:set>
                                    <p:animEffect transition="in" filter="wipe(down)">
                                      <p:cBhvr>
                                        <p:cTn id="60" dur="500"/>
                                        <p:tgtEl>
                                          <p:spTgt spid="30">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0">
                                            <p:txEl>
                                              <p:pRg st="3" end="3"/>
                                            </p:txEl>
                                          </p:spTgt>
                                        </p:tgtEl>
                                        <p:attrNameLst>
                                          <p:attrName>style.visibility</p:attrName>
                                        </p:attrNameLst>
                                      </p:cBhvr>
                                      <p:to>
                                        <p:strVal val="visible"/>
                                      </p:to>
                                    </p:set>
                                    <p:animEffect transition="in" filter="wipe(down)">
                                      <p:cBhvr>
                                        <p:cTn id="65" dur="500"/>
                                        <p:tgtEl>
                                          <p:spTgt spid="30">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2">
                                            <p:txEl>
                                              <p:pRg st="1" end="1"/>
                                            </p:txEl>
                                          </p:spTgt>
                                        </p:tgtEl>
                                        <p:attrNameLst>
                                          <p:attrName>style.visibility</p:attrName>
                                        </p:attrNameLst>
                                      </p:cBhvr>
                                      <p:to>
                                        <p:strVal val="visible"/>
                                      </p:to>
                                    </p:set>
                                    <p:animEffect transition="in" filter="wipe(down)">
                                      <p:cBhvr>
                                        <p:cTn id="70" dur="500"/>
                                        <p:tgtEl>
                                          <p:spTgt spid="3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2">
                                            <p:txEl>
                                              <p:pRg st="2" end="2"/>
                                            </p:txEl>
                                          </p:spTgt>
                                        </p:tgtEl>
                                        <p:attrNameLst>
                                          <p:attrName>style.visibility</p:attrName>
                                        </p:attrNameLst>
                                      </p:cBhvr>
                                      <p:to>
                                        <p:strVal val="visible"/>
                                      </p:to>
                                    </p:set>
                                    <p:animEffect transition="in" filter="wipe(down)">
                                      <p:cBhvr>
                                        <p:cTn id="75" dur="500"/>
                                        <p:tgtEl>
                                          <p:spTgt spid="3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2">
                                            <p:txEl>
                                              <p:pRg st="3" end="3"/>
                                            </p:txEl>
                                          </p:spTgt>
                                        </p:tgtEl>
                                        <p:attrNameLst>
                                          <p:attrName>style.visibility</p:attrName>
                                        </p:attrNameLst>
                                      </p:cBhvr>
                                      <p:to>
                                        <p:strVal val="visible"/>
                                      </p:to>
                                    </p:set>
                                    <p:animEffect transition="in" filter="wipe(down)">
                                      <p:cBhvr>
                                        <p:cTn id="80"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6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摄图网699pic">
  <a:themeElements>
    <a:clrScheme name="自定义 2545">
      <a:dk1>
        <a:sysClr val="windowText" lastClr="000000"/>
      </a:dk1>
      <a:lt1>
        <a:sysClr val="window" lastClr="FFFFFF"/>
      </a:lt1>
      <a:dk2>
        <a:srgbClr val="5A6378"/>
      </a:dk2>
      <a:lt2>
        <a:srgbClr val="7F7F7F"/>
      </a:lt2>
      <a:accent1>
        <a:srgbClr val="DDB461"/>
      </a:accent1>
      <a:accent2>
        <a:srgbClr val="D57065"/>
      </a:accent2>
      <a:accent3>
        <a:srgbClr val="70AB43"/>
      </a:accent3>
      <a:accent4>
        <a:srgbClr val="D57065"/>
      </a:accent4>
      <a:accent5>
        <a:srgbClr val="DDB461"/>
      </a:accent5>
      <a:accent6>
        <a:srgbClr val="70AB43"/>
      </a:accent6>
      <a:hlink>
        <a:srgbClr val="DDB461"/>
      </a:hlink>
      <a:folHlink>
        <a:srgbClr val="D57065"/>
      </a:folHlink>
    </a:clrScheme>
    <a:fontScheme name="shqaw5vl">
      <a:majorFont>
        <a:latin typeface="字魂58号-创中黑"/>
        <a:ea typeface="字魂58号-创中黑"/>
        <a:cs typeface=""/>
      </a:majorFont>
      <a:minorFont>
        <a:latin typeface="字魂58号-创中黑"/>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731</Words>
  <Application>Microsoft Office PowerPoint</Application>
  <PresentationFormat>On-screen Show (16:9)</PresentationFormat>
  <Paragraphs>76</Paragraphs>
  <Slides>15</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等线</vt:lpstr>
      <vt:lpstr>Arial</vt:lpstr>
      <vt:lpstr>Calibri</vt:lpstr>
      <vt:lpstr>Coiny</vt:lpstr>
      <vt:lpstr>iCiel Cadena</vt:lpstr>
      <vt:lpstr>iCiel Nabila</vt:lpstr>
      <vt:lpstr>iCiel Pony</vt:lpstr>
      <vt:lpstr>OpenSans</vt:lpstr>
      <vt:lpstr>SVN-Rio 2016</vt:lpstr>
      <vt:lpstr>Times New Roman</vt:lpstr>
      <vt:lpstr>UTM Cafeta</vt:lpstr>
      <vt:lpstr>UTM ViceroyJF</vt:lpstr>
      <vt:lpstr>Wingdings</vt:lpstr>
      <vt:lpstr>字魂58号-创中黑</vt:lpstr>
      <vt:lpstr>摄图网699pic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dc:title>
  <dc:creator>摄图网699pic</dc:creator>
  <cp:lastModifiedBy>Ngo Thieu Hanh Dung</cp:lastModifiedBy>
  <cp:revision>55</cp:revision>
  <dcterms:created xsi:type="dcterms:W3CDTF">2017-12-15T03:51:00Z</dcterms:created>
  <dcterms:modified xsi:type="dcterms:W3CDTF">2022-02-16T01:16:13Z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