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92" r:id="rId9"/>
    <p:sldMasterId id="2147483804" r:id="rId10"/>
    <p:sldMasterId id="2147483816" r:id="rId11"/>
  </p:sldMasterIdLst>
  <p:notesMasterIdLst>
    <p:notesMasterId r:id="rId40"/>
  </p:notesMasterIdLst>
  <p:sldIdLst>
    <p:sldId id="269" r:id="rId12"/>
    <p:sldId id="270" r:id="rId13"/>
    <p:sldId id="271" r:id="rId14"/>
    <p:sldId id="272" r:id="rId15"/>
    <p:sldId id="273" r:id="rId16"/>
    <p:sldId id="282" r:id="rId17"/>
    <p:sldId id="275" r:id="rId18"/>
    <p:sldId id="284" r:id="rId19"/>
    <p:sldId id="276" r:id="rId20"/>
    <p:sldId id="286" r:id="rId21"/>
    <p:sldId id="285" r:id="rId22"/>
    <p:sldId id="277" r:id="rId23"/>
    <p:sldId id="290" r:id="rId24"/>
    <p:sldId id="291" r:id="rId25"/>
    <p:sldId id="293" r:id="rId26"/>
    <p:sldId id="295" r:id="rId27"/>
    <p:sldId id="294" r:id="rId28"/>
    <p:sldId id="296" r:id="rId29"/>
    <p:sldId id="297" r:id="rId30"/>
    <p:sldId id="298" r:id="rId31"/>
    <p:sldId id="300" r:id="rId32"/>
    <p:sldId id="301" r:id="rId33"/>
    <p:sldId id="302" r:id="rId34"/>
    <p:sldId id="304" r:id="rId35"/>
    <p:sldId id="305" r:id="rId36"/>
    <p:sldId id="303" r:id="rId37"/>
    <p:sldId id="306" r:id="rId38"/>
    <p:sldId id="307" r:id="rId39"/>
  </p:sldIdLst>
  <p:sldSz cx="18288000" cy="10287000"/>
  <p:notesSz cx="6858000" cy="9144000"/>
  <p:embeddedFontLst>
    <p:embeddedFont>
      <p:font typeface="#9Slide07 IcielPony" panose="020B0604020202020204" charset="0"/>
      <p:regular r:id="rId41"/>
    </p:embeddedFont>
    <p:embeddedFont>
      <p:font typeface=".VnArial" panose="020B7200000000000000"/>
      <p:regular r:id="rId42"/>
      <p:bold r:id="rId43"/>
      <p:italic r:id="rId44"/>
      <p:boldItalic r:id="rId45"/>
    </p:embeddedFont>
    <p:embeddedFont>
      <p:font typeface="Bunge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Dancing Script Bold" panose="020B0604020202020204" charset="0"/>
      <p:regular r:id="rId51"/>
    </p:embeddedFont>
    <p:embeddedFont>
      <p:font typeface="DejaVu Serif Bold" panose="020B0604020202020204" charset="0"/>
      <p:regular r:id="rId52"/>
    </p:embeddedFont>
    <p:embeddedFont>
      <p:font typeface="Goudy Stout" panose="0202090407030B020401" pitchFamily="18" charset="0"/>
      <p:regular r:id="rId53"/>
    </p:embeddedFont>
    <p:embeddedFont>
      <p:font typeface="Times Neue Roman Bold" panose="020B0604020202020204" charset="0"/>
      <p:regular r:id="rId54"/>
    </p:embeddedFont>
    <p:embeddedFont>
      <p:font typeface="VNI-Times" panose="020B0604020202020204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DADAA-2B1E-421A-8B78-CB69049DFB0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A65E-FBE3-4143-AFD4-63D24459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2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0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Liên</a:t>
            </a:r>
            <a:r>
              <a:rPr lang="en-US" baseline="0" dirty="0"/>
              <a:t> Bang </a:t>
            </a:r>
            <a:r>
              <a:rPr lang="en-US" baseline="0" dirty="0" err="1"/>
              <a:t>Nga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Pháp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gũi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kháng</a:t>
            </a:r>
            <a:r>
              <a:rPr lang="en-US" baseline="0" dirty="0"/>
              <a:t> </a:t>
            </a:r>
            <a:r>
              <a:rPr lang="en-US" baseline="0" dirty="0" err="1"/>
              <a:t>chiến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xây</a:t>
            </a:r>
            <a:r>
              <a:rPr lang="en-US" baseline="0" dirty="0"/>
              <a:t> </a:t>
            </a:r>
            <a:r>
              <a:rPr lang="en-US" baseline="0" dirty="0" err="1"/>
              <a:t>dựng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xã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, 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tã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đỡ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quý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Bang </a:t>
            </a:r>
            <a:r>
              <a:rPr lang="en-US" baseline="0" dirty="0" err="1"/>
              <a:t>Nga</a:t>
            </a:r>
            <a:r>
              <a:rPr lang="en-US" baseline="0" dirty="0"/>
              <a:t>.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 </a:t>
            </a:r>
            <a:r>
              <a:rPr lang="en-US" baseline="0" dirty="0" err="1"/>
              <a:t>như</a:t>
            </a:r>
            <a:r>
              <a:rPr lang="en-US" baseline="0" dirty="0"/>
              <a:t>:…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A65E-FBE3-4143-AFD4-63D2445936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4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133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875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66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127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66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593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533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447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809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886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70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42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078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881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130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501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232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530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314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79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53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14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80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20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85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38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2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3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74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14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28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56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6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31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11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25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5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8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2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73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48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71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82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98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77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07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7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8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92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99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36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3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38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0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90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34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4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0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06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81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16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59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27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76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846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5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75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96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28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61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41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42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89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11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9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21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8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470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05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684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79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60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52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323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36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50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94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990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909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861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51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71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7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7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428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33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2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49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046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40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60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91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290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5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9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6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0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9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microsoft.com/office/2007/relationships/hdphoto" Target="../media/hdphoto1.wdp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61.png"/><Relationship Id="rId10" Type="http://schemas.openxmlformats.org/officeDocument/2006/relationships/image" Target="../media/image40.sv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svg"/><Relationship Id="rId3" Type="http://schemas.openxmlformats.org/officeDocument/2006/relationships/image" Target="../media/image56.svg"/><Relationship Id="rId7" Type="http://schemas.openxmlformats.org/officeDocument/2006/relationships/image" Target="../media/image3.png"/><Relationship Id="rId12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svg"/><Relationship Id="rId11" Type="http://schemas.openxmlformats.org/officeDocument/2006/relationships/image" Target="../media/image58.sv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40.sv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0.svg"/><Relationship Id="rId3" Type="http://schemas.openxmlformats.org/officeDocument/2006/relationships/image" Target="../media/image21.png"/><Relationship Id="rId7" Type="http://schemas.openxmlformats.org/officeDocument/2006/relationships/image" Target="../media/image56.svg"/><Relationship Id="rId12" Type="http://schemas.openxmlformats.org/officeDocument/2006/relationships/image" Target="../media/image39.png"/><Relationship Id="rId17" Type="http://schemas.openxmlformats.org/officeDocument/2006/relationships/image" Target="../media/image60.sv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.png"/><Relationship Id="rId5" Type="http://schemas.openxmlformats.org/officeDocument/2006/relationships/image" Target="../media/image69.png"/><Relationship Id="rId15" Type="http://schemas.openxmlformats.org/officeDocument/2006/relationships/image" Target="../media/image58.svg"/><Relationship Id="rId10" Type="http://schemas.openxmlformats.org/officeDocument/2006/relationships/image" Target="../media/image3.png"/><Relationship Id="rId4" Type="http://schemas.openxmlformats.org/officeDocument/2006/relationships/image" Target="../media/image22.svg"/><Relationship Id="rId9" Type="http://schemas.openxmlformats.org/officeDocument/2006/relationships/image" Target="../media/image2.sv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svg"/><Relationship Id="rId3" Type="http://schemas.openxmlformats.org/officeDocument/2006/relationships/image" Target="../media/image56.svg"/><Relationship Id="rId7" Type="http://schemas.openxmlformats.org/officeDocument/2006/relationships/image" Target="../media/image3.png"/><Relationship Id="rId12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8.sv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40.sv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openxmlformats.org/officeDocument/2006/relationships/image" Target="../media/image72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70.png"/><Relationship Id="rId10" Type="http://schemas.openxmlformats.org/officeDocument/2006/relationships/image" Target="../media/image40.sv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openxmlformats.org/officeDocument/2006/relationships/image" Target="../media/image74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70.png"/><Relationship Id="rId10" Type="http://schemas.openxmlformats.org/officeDocument/2006/relationships/image" Target="../media/image40.svg"/><Relationship Id="rId19" Type="http://schemas.openxmlformats.org/officeDocument/2006/relationships/image" Target="../media/image75.pn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openxmlformats.org/officeDocument/2006/relationships/image" Target="../media/image77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sv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70.png"/><Relationship Id="rId10" Type="http://schemas.openxmlformats.org/officeDocument/2006/relationships/image" Target="../media/image40.svg"/><Relationship Id="rId19" Type="http://schemas.openxmlformats.org/officeDocument/2006/relationships/image" Target="../media/image78.pn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openxmlformats.org/officeDocument/2006/relationships/image" Target="../media/image81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70.png"/><Relationship Id="rId10" Type="http://schemas.openxmlformats.org/officeDocument/2006/relationships/image" Target="../media/image40.sv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svg"/><Relationship Id="rId3" Type="http://schemas.openxmlformats.org/officeDocument/2006/relationships/image" Target="../media/image56.svg"/><Relationship Id="rId7" Type="http://schemas.openxmlformats.org/officeDocument/2006/relationships/image" Target="../media/image3.png"/><Relationship Id="rId12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.svg"/><Relationship Id="rId11" Type="http://schemas.openxmlformats.org/officeDocument/2006/relationships/image" Target="../media/image58.sv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40.sv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0.png"/><Relationship Id="rId18" Type="http://schemas.openxmlformats.org/officeDocument/2006/relationships/image" Target="../media/image85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60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.svg"/><Relationship Id="rId11" Type="http://schemas.openxmlformats.org/officeDocument/2006/relationships/image" Target="../media/image65.png"/><Relationship Id="rId5" Type="http://schemas.openxmlformats.org/officeDocument/2006/relationships/image" Target="../media/image1.png"/><Relationship Id="rId15" Type="http://schemas.openxmlformats.org/officeDocument/2006/relationships/image" Target="../media/image82.png"/><Relationship Id="rId10" Type="http://schemas.openxmlformats.org/officeDocument/2006/relationships/image" Target="../media/image58.svg"/><Relationship Id="rId4" Type="http://schemas.openxmlformats.org/officeDocument/2006/relationships/image" Target="../media/image56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12" Type="http://schemas.openxmlformats.org/officeDocument/2006/relationships/image" Target="../media/image12.svg"/><Relationship Id="rId17" Type="http://schemas.openxmlformats.org/officeDocument/2006/relationships/image" Target="../media/image4.png"/><Relationship Id="rId2" Type="http://schemas.openxmlformats.org/officeDocument/2006/relationships/image" Target="../media/image5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8.sv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0.svg"/><Relationship Id="rId3" Type="http://schemas.openxmlformats.org/officeDocument/2006/relationships/image" Target="../media/image56.svg"/><Relationship Id="rId7" Type="http://schemas.openxmlformats.org/officeDocument/2006/relationships/image" Target="../media/image3.png"/><Relationship Id="rId12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58.sv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40.sv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png"/><Relationship Id="rId18" Type="http://schemas.openxmlformats.org/officeDocument/2006/relationships/image" Target="../media/image16.sv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8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.sv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61.png"/><Relationship Id="rId10" Type="http://schemas.openxmlformats.org/officeDocument/2006/relationships/image" Target="../media/image40.svg"/><Relationship Id="rId4" Type="http://schemas.openxmlformats.org/officeDocument/2006/relationships/image" Target="../media/image56.svg"/><Relationship Id="rId9" Type="http://schemas.openxmlformats.org/officeDocument/2006/relationships/image" Target="../media/image39.png"/><Relationship Id="rId14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58.svg"/><Relationship Id="rId4" Type="http://schemas.openxmlformats.org/officeDocument/2006/relationships/image" Target="../media/image2.svg"/><Relationship Id="rId9" Type="http://schemas.openxmlformats.org/officeDocument/2006/relationships/image" Target="../media/image57.png"/><Relationship Id="rId1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0.svg"/><Relationship Id="rId11" Type="http://schemas.openxmlformats.org/officeDocument/2006/relationships/image" Target="../media/image4.png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13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svg"/><Relationship Id="rId15" Type="http://schemas.openxmlformats.org/officeDocument/2006/relationships/image" Target="../media/image93.png"/><Relationship Id="rId10" Type="http://schemas.openxmlformats.org/officeDocument/2006/relationships/image" Target="../media/image3.png"/><Relationship Id="rId4" Type="http://schemas.openxmlformats.org/officeDocument/2006/relationships/image" Target="../media/image88.png"/><Relationship Id="rId9" Type="http://schemas.openxmlformats.org/officeDocument/2006/relationships/image" Target="../media/image14.svg"/><Relationship Id="rId1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89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openxmlformats.org/officeDocument/2006/relationships/image" Target="../media/image97.png"/><Relationship Id="rId10" Type="http://schemas.openxmlformats.org/officeDocument/2006/relationships/image" Target="../media/image60.svg"/><Relationship Id="rId4" Type="http://schemas.openxmlformats.org/officeDocument/2006/relationships/image" Target="../media/image56.svg"/><Relationship Id="rId9" Type="http://schemas.openxmlformats.org/officeDocument/2006/relationships/image" Target="../media/image65.pn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4.svg"/><Relationship Id="rId18" Type="http://schemas.openxmlformats.org/officeDocument/2006/relationships/image" Target="../media/image107.png"/><Relationship Id="rId3" Type="http://schemas.openxmlformats.org/officeDocument/2006/relationships/image" Target="../media/image39.png"/><Relationship Id="rId21" Type="http://schemas.openxmlformats.org/officeDocument/2006/relationships/image" Target="../media/image42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17" Type="http://schemas.openxmlformats.org/officeDocument/2006/relationships/image" Target="../media/image106.svg"/><Relationship Id="rId2" Type="http://schemas.openxmlformats.org/officeDocument/2006/relationships/image" Target="../media/image99.png"/><Relationship Id="rId16" Type="http://schemas.openxmlformats.org/officeDocument/2006/relationships/image" Target="../media/image105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.png"/><Relationship Id="rId11" Type="http://schemas.openxmlformats.org/officeDocument/2006/relationships/image" Target="../media/image102.png"/><Relationship Id="rId5" Type="http://schemas.openxmlformats.org/officeDocument/2006/relationships/image" Target="../media/image4.png"/><Relationship Id="rId15" Type="http://schemas.openxmlformats.org/officeDocument/2006/relationships/image" Target="../media/image104.svg"/><Relationship Id="rId10" Type="http://schemas.openxmlformats.org/officeDocument/2006/relationships/image" Target="../media/image101.svg"/><Relationship Id="rId19" Type="http://schemas.openxmlformats.org/officeDocument/2006/relationships/image" Target="../media/image108.svg"/><Relationship Id="rId4" Type="http://schemas.openxmlformats.org/officeDocument/2006/relationships/image" Target="../media/image40.sv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Relationship Id="rId22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27.svg"/><Relationship Id="rId2" Type="http://schemas.openxmlformats.org/officeDocument/2006/relationships/image" Target="../media/image21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29.svg"/><Relationship Id="rId10" Type="http://schemas.openxmlformats.org/officeDocument/2006/relationships/image" Target="../media/image27.svg"/><Relationship Id="rId4" Type="http://schemas.openxmlformats.org/officeDocument/2006/relationships/image" Target="../media/image33.sv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4.png"/><Relationship Id="rId18" Type="http://schemas.openxmlformats.org/officeDocument/2006/relationships/image" Target="../media/image16.svg"/><Relationship Id="rId3" Type="http://schemas.openxmlformats.org/officeDocument/2006/relationships/image" Target="../media/image38.svg"/><Relationship Id="rId7" Type="http://schemas.openxmlformats.org/officeDocument/2006/relationships/image" Target="../media/image3.png"/><Relationship Id="rId12" Type="http://schemas.openxmlformats.org/officeDocument/2006/relationships/image" Target="../media/image43.png"/><Relationship Id="rId17" Type="http://schemas.openxmlformats.org/officeDocument/2006/relationships/image" Target="../media/image15.png"/><Relationship Id="rId2" Type="http://schemas.openxmlformats.org/officeDocument/2006/relationships/image" Target="../media/image37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2.sv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3.png"/><Relationship Id="rId5" Type="http://schemas.openxmlformats.org/officeDocument/2006/relationships/image" Target="../media/image49.svg"/><Relationship Id="rId10" Type="http://schemas.openxmlformats.org/officeDocument/2006/relationships/image" Target="../media/image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21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0.svg"/><Relationship Id="rId5" Type="http://schemas.openxmlformats.org/officeDocument/2006/relationships/image" Target="../media/image56.svg"/><Relationship Id="rId15" Type="http://schemas.openxmlformats.org/officeDocument/2006/relationships/image" Target="../media/image60.svg"/><Relationship Id="rId10" Type="http://schemas.openxmlformats.org/officeDocument/2006/relationships/image" Target="../media/image39.png"/><Relationship Id="rId19" Type="http://schemas.openxmlformats.org/officeDocument/2006/relationships/image" Target="../media/image64.svg"/><Relationship Id="rId4" Type="http://schemas.openxmlformats.org/officeDocument/2006/relationships/image" Target="../media/image55.png"/><Relationship Id="rId9" Type="http://schemas.openxmlformats.org/officeDocument/2006/relationships/image" Target="../media/image4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1395" y="446720"/>
            <a:ext cx="2446605" cy="2808155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9600" y="351804"/>
            <a:ext cx="168153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clip,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72555"/>
              </p:ext>
            </p:extLst>
          </p:nvPr>
        </p:nvGraphicFramePr>
        <p:xfrm>
          <a:off x="1371600" y="1333500"/>
          <a:ext cx="15316200" cy="8458201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91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XUẤT: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4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1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4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8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1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1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4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31141" y="7029030"/>
            <a:ext cx="1956859" cy="335222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20770" y="7029030"/>
            <a:ext cx="2210371" cy="3352222"/>
          </a:xfrm>
          <a:prstGeom prst="rect">
            <a:avLst/>
          </a:prstGeom>
        </p:spPr>
      </p:pic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220407" y="2645680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204856" y="3453002"/>
            <a:ext cx="8501743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17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km</a:t>
            </a:r>
            <a:r>
              <a:rPr kumimoji="0" lang="en-US" sz="3600" b="1" i="0" u="none" strike="noStrike" kern="0" cap="none" spc="0" normalizeH="0" baseline="3000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242178" y="4455367"/>
            <a:ext cx="65532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144,1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5837805" y="5164865"/>
            <a:ext cx="9372599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lục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Á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743200" y="893630"/>
            <a:ext cx="12798307" cy="75438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727681" y="6466079"/>
            <a:ext cx="2301551" cy="39427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6" y="6484144"/>
            <a:ext cx="2507505" cy="380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600200" y="-1117034"/>
            <a:ext cx="9549604" cy="77948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0" y="2095500"/>
            <a:ext cx="6959998" cy="3583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Đọc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các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thông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tin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sách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giáo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khoa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và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xem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Video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để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hoàn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thành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bảng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sau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9375" y1="41719" x2="39375" y2="5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5905172"/>
            <a:ext cx="2474955" cy="247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 l="10075" t="651" b="651"/>
          <a:stretch>
            <a:fillRect/>
          </a:stretch>
        </p:blipFill>
        <p:spPr>
          <a:xfrm>
            <a:off x="-50858" y="0"/>
            <a:ext cx="3280408" cy="2400300"/>
          </a:xfrm>
          <a:prstGeom prst="rect">
            <a:avLst/>
          </a:prstGeom>
        </p:spPr>
      </p:pic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4034"/>
              </p:ext>
            </p:extLst>
          </p:nvPr>
        </p:nvGraphicFramePr>
        <p:xfrm>
          <a:off x="1147639" y="932946"/>
          <a:ext cx="15235361" cy="7504483"/>
        </p:xfrm>
        <a:graphic>
          <a:graphicData uri="http://schemas.openxmlformats.org/drawingml/2006/table">
            <a:tbl>
              <a:tblPr/>
              <a:tblGrid>
                <a:gridCol w="5006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34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8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6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2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4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6266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22849" y="8437430"/>
            <a:ext cx="1161322" cy="1989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8978836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858226" y="7950348"/>
            <a:ext cx="2251657" cy="2476500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18841" y="8437430"/>
            <a:ext cx="1219559" cy="18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57851" y="389625"/>
            <a:ext cx="13263608" cy="86545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390"/>
            <a:ext cx="9525000" cy="808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64962">
            <a:off x="12829266" y="-2443942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62870" y="7658100"/>
            <a:ext cx="1534620" cy="2628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3521" y="7658100"/>
            <a:ext cx="1541127" cy="2656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0002" y="8451115"/>
            <a:ext cx="1987637" cy="189570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4495800" y="4618458"/>
            <a:ext cx="1700857" cy="1744242"/>
            <a:chOff x="1056" y="2120"/>
            <a:chExt cx="996" cy="885"/>
          </a:xfrm>
        </p:grpSpPr>
        <p:sp>
          <p:nvSpPr>
            <p:cNvPr id="14" name="Freeform 4"/>
            <p:cNvSpPr>
              <a:spLocks/>
            </p:cNvSpPr>
            <p:nvPr/>
          </p:nvSpPr>
          <p:spPr bwMode="auto">
            <a:xfrm>
              <a:off x="1056" y="2120"/>
              <a:ext cx="996" cy="885"/>
            </a:xfrm>
            <a:custGeom>
              <a:avLst/>
              <a:gdLst>
                <a:gd name="T0" fmla="*/ 550 w 996"/>
                <a:gd name="T1" fmla="*/ 26 h 885"/>
                <a:gd name="T2" fmla="*/ 514 w 996"/>
                <a:gd name="T3" fmla="*/ 80 h 885"/>
                <a:gd name="T4" fmla="*/ 394 w 996"/>
                <a:gd name="T5" fmla="*/ 131 h 885"/>
                <a:gd name="T6" fmla="*/ 277 w 996"/>
                <a:gd name="T7" fmla="*/ 74 h 885"/>
                <a:gd name="T8" fmla="*/ 202 w 996"/>
                <a:gd name="T9" fmla="*/ 158 h 885"/>
                <a:gd name="T10" fmla="*/ 46 w 996"/>
                <a:gd name="T11" fmla="*/ 119 h 885"/>
                <a:gd name="T12" fmla="*/ 13 w 996"/>
                <a:gd name="T13" fmla="*/ 158 h 885"/>
                <a:gd name="T14" fmla="*/ 37 w 996"/>
                <a:gd name="T15" fmla="*/ 185 h 885"/>
                <a:gd name="T16" fmla="*/ 73 w 996"/>
                <a:gd name="T17" fmla="*/ 212 h 885"/>
                <a:gd name="T18" fmla="*/ 142 w 996"/>
                <a:gd name="T19" fmla="*/ 293 h 885"/>
                <a:gd name="T20" fmla="*/ 136 w 996"/>
                <a:gd name="T21" fmla="*/ 311 h 885"/>
                <a:gd name="T22" fmla="*/ 193 w 996"/>
                <a:gd name="T23" fmla="*/ 404 h 885"/>
                <a:gd name="T24" fmla="*/ 172 w 996"/>
                <a:gd name="T25" fmla="*/ 464 h 885"/>
                <a:gd name="T26" fmla="*/ 133 w 996"/>
                <a:gd name="T27" fmla="*/ 572 h 885"/>
                <a:gd name="T28" fmla="*/ 121 w 996"/>
                <a:gd name="T29" fmla="*/ 569 h 885"/>
                <a:gd name="T30" fmla="*/ 97 w 996"/>
                <a:gd name="T31" fmla="*/ 641 h 885"/>
                <a:gd name="T32" fmla="*/ 64 w 996"/>
                <a:gd name="T33" fmla="*/ 659 h 885"/>
                <a:gd name="T34" fmla="*/ 142 w 996"/>
                <a:gd name="T35" fmla="*/ 743 h 885"/>
                <a:gd name="T36" fmla="*/ 232 w 996"/>
                <a:gd name="T37" fmla="*/ 782 h 885"/>
                <a:gd name="T38" fmla="*/ 358 w 996"/>
                <a:gd name="T39" fmla="*/ 839 h 885"/>
                <a:gd name="T40" fmla="*/ 412 w 996"/>
                <a:gd name="T41" fmla="*/ 833 h 885"/>
                <a:gd name="T42" fmla="*/ 439 w 996"/>
                <a:gd name="T43" fmla="*/ 869 h 885"/>
                <a:gd name="T44" fmla="*/ 430 w 996"/>
                <a:gd name="T45" fmla="*/ 863 h 885"/>
                <a:gd name="T46" fmla="*/ 481 w 996"/>
                <a:gd name="T47" fmla="*/ 785 h 885"/>
                <a:gd name="T48" fmla="*/ 511 w 996"/>
                <a:gd name="T49" fmla="*/ 764 h 885"/>
                <a:gd name="T50" fmla="*/ 592 w 996"/>
                <a:gd name="T51" fmla="*/ 773 h 885"/>
                <a:gd name="T52" fmla="*/ 574 w 996"/>
                <a:gd name="T53" fmla="*/ 776 h 885"/>
                <a:gd name="T54" fmla="*/ 598 w 996"/>
                <a:gd name="T55" fmla="*/ 818 h 885"/>
                <a:gd name="T56" fmla="*/ 619 w 996"/>
                <a:gd name="T57" fmla="*/ 794 h 885"/>
                <a:gd name="T58" fmla="*/ 820 w 996"/>
                <a:gd name="T59" fmla="*/ 779 h 885"/>
                <a:gd name="T60" fmla="*/ 841 w 996"/>
                <a:gd name="T61" fmla="*/ 722 h 885"/>
                <a:gd name="T62" fmla="*/ 844 w 996"/>
                <a:gd name="T63" fmla="*/ 641 h 885"/>
                <a:gd name="T64" fmla="*/ 853 w 996"/>
                <a:gd name="T65" fmla="*/ 572 h 885"/>
                <a:gd name="T66" fmla="*/ 775 w 996"/>
                <a:gd name="T67" fmla="*/ 548 h 885"/>
                <a:gd name="T68" fmla="*/ 820 w 996"/>
                <a:gd name="T69" fmla="*/ 488 h 885"/>
                <a:gd name="T70" fmla="*/ 928 w 996"/>
                <a:gd name="T71" fmla="*/ 407 h 885"/>
                <a:gd name="T72" fmla="*/ 976 w 996"/>
                <a:gd name="T73" fmla="*/ 317 h 885"/>
                <a:gd name="T74" fmla="*/ 886 w 996"/>
                <a:gd name="T75" fmla="*/ 224 h 885"/>
                <a:gd name="T76" fmla="*/ 769 w 996"/>
                <a:gd name="T77" fmla="*/ 170 h 885"/>
                <a:gd name="T78" fmla="*/ 694 w 996"/>
                <a:gd name="T79" fmla="*/ 107 h 885"/>
                <a:gd name="T80" fmla="*/ 661 w 996"/>
                <a:gd name="T81" fmla="*/ 71 h 885"/>
                <a:gd name="T82" fmla="*/ 622 w 996"/>
                <a:gd name="T83" fmla="*/ 5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96" h="885">
                  <a:moveTo>
                    <a:pt x="616" y="5"/>
                  </a:moveTo>
                  <a:cubicBezTo>
                    <a:pt x="601" y="4"/>
                    <a:pt x="586" y="0"/>
                    <a:pt x="571" y="2"/>
                  </a:cubicBezTo>
                  <a:cubicBezTo>
                    <a:pt x="562" y="3"/>
                    <a:pt x="571" y="21"/>
                    <a:pt x="550" y="26"/>
                  </a:cubicBezTo>
                  <a:cubicBezTo>
                    <a:pt x="549" y="45"/>
                    <a:pt x="554" y="65"/>
                    <a:pt x="547" y="83"/>
                  </a:cubicBezTo>
                  <a:cubicBezTo>
                    <a:pt x="545" y="89"/>
                    <a:pt x="529" y="77"/>
                    <a:pt x="529" y="77"/>
                  </a:cubicBezTo>
                  <a:cubicBezTo>
                    <a:pt x="524" y="78"/>
                    <a:pt x="518" y="76"/>
                    <a:pt x="514" y="80"/>
                  </a:cubicBezTo>
                  <a:cubicBezTo>
                    <a:pt x="500" y="94"/>
                    <a:pt x="523" y="99"/>
                    <a:pt x="502" y="92"/>
                  </a:cubicBezTo>
                  <a:cubicBezTo>
                    <a:pt x="471" y="95"/>
                    <a:pt x="448" y="99"/>
                    <a:pt x="415" y="101"/>
                  </a:cubicBezTo>
                  <a:cubicBezTo>
                    <a:pt x="410" y="116"/>
                    <a:pt x="410" y="126"/>
                    <a:pt x="394" y="131"/>
                  </a:cubicBezTo>
                  <a:cubicBezTo>
                    <a:pt x="363" y="126"/>
                    <a:pt x="340" y="113"/>
                    <a:pt x="307" y="110"/>
                  </a:cubicBezTo>
                  <a:cubicBezTo>
                    <a:pt x="306" y="102"/>
                    <a:pt x="307" y="93"/>
                    <a:pt x="304" y="86"/>
                  </a:cubicBezTo>
                  <a:cubicBezTo>
                    <a:pt x="300" y="77"/>
                    <a:pt x="277" y="74"/>
                    <a:pt x="277" y="74"/>
                  </a:cubicBezTo>
                  <a:cubicBezTo>
                    <a:pt x="251" y="78"/>
                    <a:pt x="252" y="81"/>
                    <a:pt x="256" y="107"/>
                  </a:cubicBezTo>
                  <a:cubicBezTo>
                    <a:pt x="255" y="130"/>
                    <a:pt x="267" y="174"/>
                    <a:pt x="238" y="167"/>
                  </a:cubicBezTo>
                  <a:cubicBezTo>
                    <a:pt x="215" y="182"/>
                    <a:pt x="215" y="164"/>
                    <a:pt x="202" y="158"/>
                  </a:cubicBezTo>
                  <a:cubicBezTo>
                    <a:pt x="190" y="153"/>
                    <a:pt x="176" y="154"/>
                    <a:pt x="163" y="152"/>
                  </a:cubicBezTo>
                  <a:cubicBezTo>
                    <a:pt x="159" y="148"/>
                    <a:pt x="149" y="126"/>
                    <a:pt x="145" y="125"/>
                  </a:cubicBezTo>
                  <a:cubicBezTo>
                    <a:pt x="114" y="114"/>
                    <a:pt x="79" y="120"/>
                    <a:pt x="46" y="119"/>
                  </a:cubicBezTo>
                  <a:cubicBezTo>
                    <a:pt x="18" y="100"/>
                    <a:pt x="37" y="115"/>
                    <a:pt x="16" y="122"/>
                  </a:cubicBezTo>
                  <a:cubicBezTo>
                    <a:pt x="0" y="117"/>
                    <a:pt x="3" y="127"/>
                    <a:pt x="10" y="137"/>
                  </a:cubicBezTo>
                  <a:cubicBezTo>
                    <a:pt x="11" y="144"/>
                    <a:pt x="9" y="152"/>
                    <a:pt x="13" y="158"/>
                  </a:cubicBezTo>
                  <a:cubicBezTo>
                    <a:pt x="26" y="176"/>
                    <a:pt x="33" y="147"/>
                    <a:pt x="25" y="170"/>
                  </a:cubicBezTo>
                  <a:cubicBezTo>
                    <a:pt x="26" y="174"/>
                    <a:pt x="25" y="179"/>
                    <a:pt x="28" y="182"/>
                  </a:cubicBezTo>
                  <a:cubicBezTo>
                    <a:pt x="30" y="184"/>
                    <a:pt x="35" y="183"/>
                    <a:pt x="37" y="185"/>
                  </a:cubicBezTo>
                  <a:cubicBezTo>
                    <a:pt x="53" y="206"/>
                    <a:pt x="16" y="194"/>
                    <a:pt x="61" y="200"/>
                  </a:cubicBezTo>
                  <a:cubicBezTo>
                    <a:pt x="62" y="203"/>
                    <a:pt x="62" y="207"/>
                    <a:pt x="64" y="209"/>
                  </a:cubicBezTo>
                  <a:cubicBezTo>
                    <a:pt x="66" y="211"/>
                    <a:pt x="71" y="209"/>
                    <a:pt x="73" y="212"/>
                  </a:cubicBezTo>
                  <a:cubicBezTo>
                    <a:pt x="88" y="234"/>
                    <a:pt x="60" y="224"/>
                    <a:pt x="91" y="230"/>
                  </a:cubicBezTo>
                  <a:cubicBezTo>
                    <a:pt x="99" y="255"/>
                    <a:pt x="112" y="251"/>
                    <a:pt x="139" y="254"/>
                  </a:cubicBezTo>
                  <a:cubicBezTo>
                    <a:pt x="140" y="267"/>
                    <a:pt x="137" y="281"/>
                    <a:pt x="142" y="293"/>
                  </a:cubicBezTo>
                  <a:cubicBezTo>
                    <a:pt x="144" y="298"/>
                    <a:pt x="155" y="291"/>
                    <a:pt x="157" y="296"/>
                  </a:cubicBezTo>
                  <a:cubicBezTo>
                    <a:pt x="163" y="309"/>
                    <a:pt x="149" y="315"/>
                    <a:pt x="142" y="320"/>
                  </a:cubicBezTo>
                  <a:cubicBezTo>
                    <a:pt x="140" y="317"/>
                    <a:pt x="134" y="314"/>
                    <a:pt x="136" y="311"/>
                  </a:cubicBezTo>
                  <a:cubicBezTo>
                    <a:pt x="137" y="308"/>
                    <a:pt x="144" y="311"/>
                    <a:pt x="145" y="314"/>
                  </a:cubicBezTo>
                  <a:cubicBezTo>
                    <a:pt x="158" y="348"/>
                    <a:pt x="135" y="338"/>
                    <a:pt x="160" y="344"/>
                  </a:cubicBezTo>
                  <a:cubicBezTo>
                    <a:pt x="164" y="405"/>
                    <a:pt x="154" y="391"/>
                    <a:pt x="193" y="404"/>
                  </a:cubicBezTo>
                  <a:cubicBezTo>
                    <a:pt x="192" y="414"/>
                    <a:pt x="193" y="425"/>
                    <a:pt x="190" y="434"/>
                  </a:cubicBezTo>
                  <a:cubicBezTo>
                    <a:pt x="189" y="437"/>
                    <a:pt x="183" y="434"/>
                    <a:pt x="181" y="437"/>
                  </a:cubicBezTo>
                  <a:cubicBezTo>
                    <a:pt x="175" y="445"/>
                    <a:pt x="172" y="464"/>
                    <a:pt x="172" y="464"/>
                  </a:cubicBezTo>
                  <a:cubicBezTo>
                    <a:pt x="170" y="489"/>
                    <a:pt x="178" y="510"/>
                    <a:pt x="154" y="518"/>
                  </a:cubicBezTo>
                  <a:cubicBezTo>
                    <a:pt x="144" y="533"/>
                    <a:pt x="143" y="552"/>
                    <a:pt x="127" y="563"/>
                  </a:cubicBezTo>
                  <a:cubicBezTo>
                    <a:pt x="129" y="566"/>
                    <a:pt x="135" y="569"/>
                    <a:pt x="133" y="572"/>
                  </a:cubicBezTo>
                  <a:cubicBezTo>
                    <a:pt x="131" y="576"/>
                    <a:pt x="125" y="575"/>
                    <a:pt x="121" y="575"/>
                  </a:cubicBezTo>
                  <a:cubicBezTo>
                    <a:pt x="118" y="575"/>
                    <a:pt x="127" y="573"/>
                    <a:pt x="130" y="572"/>
                  </a:cubicBezTo>
                  <a:cubicBezTo>
                    <a:pt x="127" y="571"/>
                    <a:pt x="123" y="567"/>
                    <a:pt x="121" y="569"/>
                  </a:cubicBezTo>
                  <a:cubicBezTo>
                    <a:pt x="117" y="573"/>
                    <a:pt x="115" y="587"/>
                    <a:pt x="115" y="587"/>
                  </a:cubicBezTo>
                  <a:cubicBezTo>
                    <a:pt x="110" y="628"/>
                    <a:pt x="120" y="627"/>
                    <a:pt x="82" y="632"/>
                  </a:cubicBezTo>
                  <a:cubicBezTo>
                    <a:pt x="87" y="671"/>
                    <a:pt x="80" y="652"/>
                    <a:pt x="97" y="641"/>
                  </a:cubicBezTo>
                  <a:cubicBezTo>
                    <a:pt x="98" y="639"/>
                    <a:pt x="106" y="623"/>
                    <a:pt x="94" y="623"/>
                  </a:cubicBezTo>
                  <a:cubicBezTo>
                    <a:pt x="85" y="623"/>
                    <a:pt x="85" y="654"/>
                    <a:pt x="82" y="656"/>
                  </a:cubicBezTo>
                  <a:cubicBezTo>
                    <a:pt x="77" y="660"/>
                    <a:pt x="70" y="658"/>
                    <a:pt x="64" y="659"/>
                  </a:cubicBezTo>
                  <a:cubicBezTo>
                    <a:pt x="60" y="675"/>
                    <a:pt x="47" y="696"/>
                    <a:pt x="70" y="704"/>
                  </a:cubicBezTo>
                  <a:cubicBezTo>
                    <a:pt x="79" y="717"/>
                    <a:pt x="84" y="719"/>
                    <a:pt x="100" y="722"/>
                  </a:cubicBezTo>
                  <a:cubicBezTo>
                    <a:pt x="116" y="746"/>
                    <a:pt x="99" y="739"/>
                    <a:pt x="142" y="743"/>
                  </a:cubicBezTo>
                  <a:cubicBezTo>
                    <a:pt x="154" y="751"/>
                    <a:pt x="167" y="755"/>
                    <a:pt x="181" y="758"/>
                  </a:cubicBezTo>
                  <a:cubicBezTo>
                    <a:pt x="188" y="757"/>
                    <a:pt x="195" y="754"/>
                    <a:pt x="202" y="755"/>
                  </a:cubicBezTo>
                  <a:cubicBezTo>
                    <a:pt x="217" y="757"/>
                    <a:pt x="213" y="777"/>
                    <a:pt x="232" y="782"/>
                  </a:cubicBezTo>
                  <a:cubicBezTo>
                    <a:pt x="242" y="781"/>
                    <a:pt x="252" y="778"/>
                    <a:pt x="262" y="779"/>
                  </a:cubicBezTo>
                  <a:cubicBezTo>
                    <a:pt x="282" y="780"/>
                    <a:pt x="296" y="797"/>
                    <a:pt x="316" y="800"/>
                  </a:cubicBezTo>
                  <a:cubicBezTo>
                    <a:pt x="321" y="831"/>
                    <a:pt x="331" y="830"/>
                    <a:pt x="358" y="839"/>
                  </a:cubicBezTo>
                  <a:cubicBezTo>
                    <a:pt x="380" y="832"/>
                    <a:pt x="374" y="846"/>
                    <a:pt x="397" y="851"/>
                  </a:cubicBezTo>
                  <a:cubicBezTo>
                    <a:pt x="404" y="830"/>
                    <a:pt x="399" y="828"/>
                    <a:pt x="409" y="842"/>
                  </a:cubicBezTo>
                  <a:cubicBezTo>
                    <a:pt x="410" y="839"/>
                    <a:pt x="413" y="836"/>
                    <a:pt x="412" y="833"/>
                  </a:cubicBezTo>
                  <a:cubicBezTo>
                    <a:pt x="409" y="826"/>
                    <a:pt x="391" y="834"/>
                    <a:pt x="412" y="827"/>
                  </a:cubicBezTo>
                  <a:cubicBezTo>
                    <a:pt x="434" y="831"/>
                    <a:pt x="437" y="830"/>
                    <a:pt x="445" y="851"/>
                  </a:cubicBezTo>
                  <a:cubicBezTo>
                    <a:pt x="443" y="857"/>
                    <a:pt x="443" y="864"/>
                    <a:pt x="439" y="869"/>
                  </a:cubicBezTo>
                  <a:cubicBezTo>
                    <a:pt x="437" y="872"/>
                    <a:pt x="431" y="869"/>
                    <a:pt x="430" y="872"/>
                  </a:cubicBezTo>
                  <a:cubicBezTo>
                    <a:pt x="429" y="875"/>
                    <a:pt x="436" y="885"/>
                    <a:pt x="436" y="881"/>
                  </a:cubicBezTo>
                  <a:cubicBezTo>
                    <a:pt x="436" y="875"/>
                    <a:pt x="430" y="863"/>
                    <a:pt x="430" y="863"/>
                  </a:cubicBezTo>
                  <a:cubicBezTo>
                    <a:pt x="433" y="853"/>
                    <a:pt x="445" y="833"/>
                    <a:pt x="454" y="827"/>
                  </a:cubicBezTo>
                  <a:cubicBezTo>
                    <a:pt x="455" y="815"/>
                    <a:pt x="449" y="800"/>
                    <a:pt x="457" y="791"/>
                  </a:cubicBezTo>
                  <a:cubicBezTo>
                    <a:pt x="468" y="779"/>
                    <a:pt x="508" y="794"/>
                    <a:pt x="481" y="785"/>
                  </a:cubicBezTo>
                  <a:cubicBezTo>
                    <a:pt x="478" y="786"/>
                    <a:pt x="474" y="790"/>
                    <a:pt x="472" y="788"/>
                  </a:cubicBezTo>
                  <a:cubicBezTo>
                    <a:pt x="470" y="786"/>
                    <a:pt x="472" y="781"/>
                    <a:pt x="475" y="779"/>
                  </a:cubicBezTo>
                  <a:cubicBezTo>
                    <a:pt x="485" y="772"/>
                    <a:pt x="500" y="771"/>
                    <a:pt x="511" y="764"/>
                  </a:cubicBezTo>
                  <a:cubicBezTo>
                    <a:pt x="516" y="748"/>
                    <a:pt x="555" y="760"/>
                    <a:pt x="568" y="761"/>
                  </a:cubicBezTo>
                  <a:cubicBezTo>
                    <a:pt x="587" y="773"/>
                    <a:pt x="568" y="789"/>
                    <a:pt x="589" y="782"/>
                  </a:cubicBezTo>
                  <a:cubicBezTo>
                    <a:pt x="602" y="786"/>
                    <a:pt x="606" y="778"/>
                    <a:pt x="592" y="773"/>
                  </a:cubicBezTo>
                  <a:cubicBezTo>
                    <a:pt x="577" y="743"/>
                    <a:pt x="592" y="770"/>
                    <a:pt x="589" y="773"/>
                  </a:cubicBezTo>
                  <a:cubicBezTo>
                    <a:pt x="586" y="776"/>
                    <a:pt x="583" y="769"/>
                    <a:pt x="580" y="767"/>
                  </a:cubicBezTo>
                  <a:cubicBezTo>
                    <a:pt x="578" y="770"/>
                    <a:pt x="578" y="776"/>
                    <a:pt x="574" y="776"/>
                  </a:cubicBezTo>
                  <a:cubicBezTo>
                    <a:pt x="568" y="777"/>
                    <a:pt x="556" y="770"/>
                    <a:pt x="556" y="770"/>
                  </a:cubicBezTo>
                  <a:cubicBezTo>
                    <a:pt x="583" y="761"/>
                    <a:pt x="585" y="775"/>
                    <a:pt x="592" y="797"/>
                  </a:cubicBezTo>
                  <a:cubicBezTo>
                    <a:pt x="593" y="799"/>
                    <a:pt x="599" y="817"/>
                    <a:pt x="598" y="818"/>
                  </a:cubicBezTo>
                  <a:cubicBezTo>
                    <a:pt x="595" y="821"/>
                    <a:pt x="592" y="808"/>
                    <a:pt x="589" y="800"/>
                  </a:cubicBezTo>
                  <a:cubicBezTo>
                    <a:pt x="590" y="793"/>
                    <a:pt x="587" y="784"/>
                    <a:pt x="592" y="779"/>
                  </a:cubicBezTo>
                  <a:cubicBezTo>
                    <a:pt x="602" y="769"/>
                    <a:pt x="611" y="793"/>
                    <a:pt x="619" y="794"/>
                  </a:cubicBezTo>
                  <a:cubicBezTo>
                    <a:pt x="640" y="796"/>
                    <a:pt x="661" y="796"/>
                    <a:pt x="682" y="797"/>
                  </a:cubicBezTo>
                  <a:cubicBezTo>
                    <a:pt x="691" y="843"/>
                    <a:pt x="735" y="817"/>
                    <a:pt x="784" y="815"/>
                  </a:cubicBezTo>
                  <a:cubicBezTo>
                    <a:pt x="810" y="806"/>
                    <a:pt x="799" y="790"/>
                    <a:pt x="820" y="779"/>
                  </a:cubicBezTo>
                  <a:cubicBezTo>
                    <a:pt x="825" y="776"/>
                    <a:pt x="836" y="774"/>
                    <a:pt x="841" y="773"/>
                  </a:cubicBezTo>
                  <a:cubicBezTo>
                    <a:pt x="847" y="771"/>
                    <a:pt x="859" y="767"/>
                    <a:pt x="859" y="767"/>
                  </a:cubicBezTo>
                  <a:cubicBezTo>
                    <a:pt x="879" y="737"/>
                    <a:pt x="872" y="726"/>
                    <a:pt x="841" y="722"/>
                  </a:cubicBezTo>
                  <a:cubicBezTo>
                    <a:pt x="833" y="714"/>
                    <a:pt x="820" y="695"/>
                    <a:pt x="820" y="695"/>
                  </a:cubicBezTo>
                  <a:cubicBezTo>
                    <a:pt x="825" y="658"/>
                    <a:pt x="834" y="681"/>
                    <a:pt x="829" y="644"/>
                  </a:cubicBezTo>
                  <a:cubicBezTo>
                    <a:pt x="834" y="643"/>
                    <a:pt x="842" y="646"/>
                    <a:pt x="844" y="641"/>
                  </a:cubicBezTo>
                  <a:cubicBezTo>
                    <a:pt x="847" y="633"/>
                    <a:pt x="843" y="623"/>
                    <a:pt x="841" y="614"/>
                  </a:cubicBezTo>
                  <a:cubicBezTo>
                    <a:pt x="840" y="608"/>
                    <a:pt x="835" y="596"/>
                    <a:pt x="835" y="596"/>
                  </a:cubicBezTo>
                  <a:cubicBezTo>
                    <a:pt x="839" y="585"/>
                    <a:pt x="846" y="582"/>
                    <a:pt x="853" y="572"/>
                  </a:cubicBezTo>
                  <a:cubicBezTo>
                    <a:pt x="852" y="561"/>
                    <a:pt x="855" y="549"/>
                    <a:pt x="850" y="539"/>
                  </a:cubicBezTo>
                  <a:cubicBezTo>
                    <a:pt x="847" y="533"/>
                    <a:pt x="832" y="533"/>
                    <a:pt x="832" y="533"/>
                  </a:cubicBezTo>
                  <a:cubicBezTo>
                    <a:pt x="752" y="539"/>
                    <a:pt x="819" y="533"/>
                    <a:pt x="775" y="548"/>
                  </a:cubicBezTo>
                  <a:cubicBezTo>
                    <a:pt x="767" y="536"/>
                    <a:pt x="762" y="533"/>
                    <a:pt x="775" y="524"/>
                  </a:cubicBezTo>
                  <a:cubicBezTo>
                    <a:pt x="779" y="518"/>
                    <a:pt x="779" y="511"/>
                    <a:pt x="784" y="506"/>
                  </a:cubicBezTo>
                  <a:cubicBezTo>
                    <a:pt x="790" y="500"/>
                    <a:pt x="810" y="491"/>
                    <a:pt x="820" y="488"/>
                  </a:cubicBezTo>
                  <a:cubicBezTo>
                    <a:pt x="828" y="465"/>
                    <a:pt x="852" y="458"/>
                    <a:pt x="874" y="455"/>
                  </a:cubicBezTo>
                  <a:cubicBezTo>
                    <a:pt x="878" y="443"/>
                    <a:pt x="884" y="440"/>
                    <a:pt x="880" y="428"/>
                  </a:cubicBezTo>
                  <a:cubicBezTo>
                    <a:pt x="943" y="423"/>
                    <a:pt x="898" y="427"/>
                    <a:pt x="928" y="407"/>
                  </a:cubicBezTo>
                  <a:cubicBezTo>
                    <a:pt x="932" y="395"/>
                    <a:pt x="939" y="382"/>
                    <a:pt x="946" y="371"/>
                  </a:cubicBezTo>
                  <a:cubicBezTo>
                    <a:pt x="947" y="357"/>
                    <a:pt x="946" y="343"/>
                    <a:pt x="949" y="329"/>
                  </a:cubicBezTo>
                  <a:cubicBezTo>
                    <a:pt x="951" y="319"/>
                    <a:pt x="976" y="317"/>
                    <a:pt x="976" y="317"/>
                  </a:cubicBezTo>
                  <a:cubicBezTo>
                    <a:pt x="993" y="292"/>
                    <a:pt x="996" y="282"/>
                    <a:pt x="961" y="275"/>
                  </a:cubicBezTo>
                  <a:cubicBezTo>
                    <a:pt x="952" y="266"/>
                    <a:pt x="912" y="247"/>
                    <a:pt x="898" y="242"/>
                  </a:cubicBezTo>
                  <a:cubicBezTo>
                    <a:pt x="894" y="236"/>
                    <a:pt x="893" y="226"/>
                    <a:pt x="886" y="224"/>
                  </a:cubicBezTo>
                  <a:cubicBezTo>
                    <a:pt x="858" y="215"/>
                    <a:pt x="830" y="209"/>
                    <a:pt x="802" y="200"/>
                  </a:cubicBezTo>
                  <a:cubicBezTo>
                    <a:pt x="797" y="192"/>
                    <a:pt x="795" y="188"/>
                    <a:pt x="787" y="182"/>
                  </a:cubicBezTo>
                  <a:cubicBezTo>
                    <a:pt x="781" y="178"/>
                    <a:pt x="769" y="170"/>
                    <a:pt x="769" y="170"/>
                  </a:cubicBezTo>
                  <a:cubicBezTo>
                    <a:pt x="758" y="138"/>
                    <a:pt x="765" y="141"/>
                    <a:pt x="727" y="137"/>
                  </a:cubicBezTo>
                  <a:cubicBezTo>
                    <a:pt x="723" y="123"/>
                    <a:pt x="720" y="110"/>
                    <a:pt x="712" y="98"/>
                  </a:cubicBezTo>
                  <a:cubicBezTo>
                    <a:pt x="706" y="100"/>
                    <a:pt x="699" y="111"/>
                    <a:pt x="694" y="107"/>
                  </a:cubicBezTo>
                  <a:cubicBezTo>
                    <a:pt x="689" y="103"/>
                    <a:pt x="693" y="93"/>
                    <a:pt x="688" y="89"/>
                  </a:cubicBezTo>
                  <a:cubicBezTo>
                    <a:pt x="682" y="85"/>
                    <a:pt x="676" y="81"/>
                    <a:pt x="670" y="77"/>
                  </a:cubicBezTo>
                  <a:cubicBezTo>
                    <a:pt x="667" y="75"/>
                    <a:pt x="661" y="71"/>
                    <a:pt x="661" y="71"/>
                  </a:cubicBezTo>
                  <a:cubicBezTo>
                    <a:pt x="659" y="65"/>
                    <a:pt x="660" y="57"/>
                    <a:pt x="655" y="53"/>
                  </a:cubicBezTo>
                  <a:cubicBezTo>
                    <a:pt x="649" y="49"/>
                    <a:pt x="637" y="41"/>
                    <a:pt x="637" y="41"/>
                  </a:cubicBezTo>
                  <a:cubicBezTo>
                    <a:pt x="632" y="27"/>
                    <a:pt x="630" y="17"/>
                    <a:pt x="622" y="5"/>
                  </a:cubicBezTo>
                  <a:cubicBezTo>
                    <a:pt x="610" y="6"/>
                    <a:pt x="598" y="4"/>
                    <a:pt x="586" y="8"/>
                  </a:cubicBezTo>
                  <a:cubicBezTo>
                    <a:pt x="583" y="9"/>
                    <a:pt x="583" y="17"/>
                    <a:pt x="583" y="17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1584" y="2304"/>
              <a:ext cx="48" cy="48"/>
            </a:xfrm>
            <a:prstGeom prst="star5">
              <a:avLst/>
            </a:prstGeom>
            <a:solidFill>
              <a:srgbClr val="FFFF00"/>
            </a:solidFill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5867400" y="3780258"/>
            <a:ext cx="1905000" cy="838200"/>
          </a:xfrm>
          <a:prstGeom prst="wedgeEllipseCallout">
            <a:avLst>
              <a:gd name="adj1" fmla="val -65667"/>
              <a:gd name="adj2" fmla="val 8674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5203472" y="4771155"/>
            <a:ext cx="469941" cy="419896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 l="10075" t="651" b="651"/>
          <a:stretch>
            <a:fillRect/>
          </a:stretch>
        </p:blipFill>
        <p:spPr>
          <a:xfrm>
            <a:off x="-50858" y="0"/>
            <a:ext cx="3280408" cy="2400300"/>
          </a:xfrm>
          <a:prstGeom prst="rect">
            <a:avLst/>
          </a:prstGeom>
        </p:spPr>
      </p:pic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27970"/>
              </p:ext>
            </p:extLst>
          </p:nvPr>
        </p:nvGraphicFramePr>
        <p:xfrm>
          <a:off x="1147639" y="932946"/>
          <a:ext cx="15235361" cy="7504483"/>
        </p:xfrm>
        <a:graphic>
          <a:graphicData uri="http://schemas.openxmlformats.org/drawingml/2006/table">
            <a:tbl>
              <a:tblPr/>
              <a:tblGrid>
                <a:gridCol w="5006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34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8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6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2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4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6266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22849" y="8437430"/>
            <a:ext cx="1161322" cy="1989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8978836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858226" y="7950348"/>
            <a:ext cx="2251657" cy="2476500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18841" y="8437430"/>
            <a:ext cx="1219559" cy="1849569"/>
          </a:xfrm>
          <a:prstGeom prst="rect">
            <a:avLst/>
          </a:prstGeom>
        </p:spPr>
      </p:pic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6688493" y="4076700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6658946" y="2452411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665165" y="3254875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-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600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6710264" y="5155908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94972" y="7500684"/>
            <a:ext cx="1697601" cy="2908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7" y="7500684"/>
            <a:ext cx="1837224" cy="2786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2413" y="-237329"/>
            <a:ext cx="2643213" cy="21575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85" y="1683087"/>
            <a:ext cx="5752572" cy="3882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825"/>
            <a:ext cx="6858000" cy="4567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62865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Sản</a:t>
            </a:r>
            <a:r>
              <a:rPr lang="en-US" sz="4000" b="1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xuất</a:t>
            </a:r>
            <a:r>
              <a:rPr lang="en-US" sz="4000" b="1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máy</a:t>
            </a:r>
            <a:r>
              <a:rPr lang="en-US" sz="4000" b="1" dirty="0">
                <a:solidFill>
                  <a:srgbClr val="663300"/>
                </a:solidFill>
                <a:latin typeface="Times Neue Roman Bold" charset="0"/>
              </a:rPr>
              <a:t> bay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58400" y="64389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Sản</a:t>
            </a:r>
            <a:r>
              <a:rPr lang="en-US" sz="4000" b="1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xuất</a:t>
            </a:r>
            <a:r>
              <a:rPr lang="en-US" sz="4000" b="1" dirty="0">
                <a:solidFill>
                  <a:srgbClr val="663300"/>
                </a:solidFill>
                <a:latin typeface="Times Neue Roman Bold" charset="0"/>
              </a:rPr>
              <a:t> ô </a:t>
            </a:r>
            <a:r>
              <a:rPr lang="en-US" sz="4000" b="1" dirty="0" err="1">
                <a:solidFill>
                  <a:srgbClr val="663300"/>
                </a:solidFill>
                <a:latin typeface="Times Neue Roman Bold" charset="0"/>
              </a:rPr>
              <a:t>tô</a:t>
            </a:r>
            <a:endParaRPr lang="en-US" sz="4000" b="1" dirty="0">
              <a:solidFill>
                <a:srgbClr val="663300"/>
              </a:solidFill>
              <a:latin typeface="Times Neue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94972" y="7500684"/>
            <a:ext cx="1697601" cy="2908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7" y="7500684"/>
            <a:ext cx="1837224" cy="2786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2413" y="-237329"/>
            <a:ext cx="2643213" cy="21575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06" y="1826505"/>
            <a:ext cx="4864745" cy="358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633911"/>
            <a:ext cx="6705600" cy="3305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92889"/>
            <a:ext cx="3886200" cy="30677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2"/>
          <p:cNvSpPr txBox="1"/>
          <p:nvPr/>
        </p:nvSpPr>
        <p:spPr>
          <a:xfrm>
            <a:off x="27992" y="5753100"/>
            <a:ext cx="9505878" cy="1499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7200" b="1" dirty="0" err="1">
                <a:solidFill>
                  <a:srgbClr val="663300"/>
                </a:solidFill>
                <a:latin typeface="Dancing Script Bold"/>
              </a:rPr>
              <a:t>Sản</a:t>
            </a:r>
            <a:r>
              <a:rPr lang="en-US" sz="7200" b="1" dirty="0">
                <a:solidFill>
                  <a:srgbClr val="663300"/>
                </a:solidFill>
                <a:latin typeface="Dancing Script Bold"/>
              </a:rPr>
              <a:t> </a:t>
            </a:r>
            <a:r>
              <a:rPr lang="en-US" sz="7200" b="1" dirty="0" err="1">
                <a:solidFill>
                  <a:srgbClr val="663300"/>
                </a:solidFill>
                <a:latin typeface="Dancing Script Bold"/>
              </a:rPr>
              <a:t>xuất</a:t>
            </a:r>
            <a:r>
              <a:rPr lang="en-US" sz="7200" b="1" dirty="0">
                <a:solidFill>
                  <a:srgbClr val="663300"/>
                </a:solidFill>
                <a:latin typeface="Dancing Script Bold"/>
              </a:rPr>
              <a:t> </a:t>
            </a:r>
            <a:r>
              <a:rPr lang="en-US" sz="7200" b="1" dirty="0" err="1">
                <a:solidFill>
                  <a:srgbClr val="663300"/>
                </a:solidFill>
                <a:latin typeface="Dancing Script Bold"/>
              </a:rPr>
              <a:t>nước</a:t>
            </a:r>
            <a:r>
              <a:rPr lang="en-US" sz="7200" b="1" dirty="0">
                <a:solidFill>
                  <a:srgbClr val="663300"/>
                </a:solidFill>
                <a:latin typeface="Dancing Script Bold"/>
              </a:rPr>
              <a:t> </a:t>
            </a:r>
            <a:r>
              <a:rPr lang="en-US" sz="7200" b="1" dirty="0" err="1">
                <a:solidFill>
                  <a:srgbClr val="663300"/>
                </a:solidFill>
                <a:latin typeface="Dancing Script Bold"/>
              </a:rPr>
              <a:t>hoa</a:t>
            </a:r>
            <a:endParaRPr lang="en-US" sz="7200" b="1" dirty="0">
              <a:solidFill>
                <a:srgbClr val="663300"/>
              </a:solidFill>
              <a:latin typeface="Dancing Scrip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472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94972" y="7500684"/>
            <a:ext cx="1697601" cy="2908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7" y="7500684"/>
            <a:ext cx="1837224" cy="2786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2413" y="-237329"/>
            <a:ext cx="2643213" cy="215752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63" y="1638300"/>
            <a:ext cx="3439875" cy="257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/>
          <a:stretch/>
        </p:blipFill>
        <p:spPr bwMode="auto">
          <a:xfrm>
            <a:off x="6477000" y="1479777"/>
            <a:ext cx="4061927" cy="2968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91" y="4686300"/>
            <a:ext cx="5520226" cy="356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392" y="1705676"/>
            <a:ext cx="3772882" cy="251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/>
          <p:cNvSpPr txBox="1"/>
          <p:nvPr/>
        </p:nvSpPr>
        <p:spPr>
          <a:xfrm>
            <a:off x="458393" y="5680110"/>
            <a:ext cx="9987719" cy="157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dirty="0" err="1">
                <a:solidFill>
                  <a:srgbClr val="663300"/>
                </a:solidFill>
                <a:latin typeface="Dancing Script Bold"/>
              </a:rPr>
              <a:t>Thời</a:t>
            </a:r>
            <a:r>
              <a:rPr lang="en-US" sz="9199" dirty="0">
                <a:solidFill>
                  <a:srgbClr val="663300"/>
                </a:solidFill>
                <a:latin typeface="Dancing Script Bold"/>
              </a:rPr>
              <a:t> </a:t>
            </a:r>
            <a:r>
              <a:rPr lang="en-US" sz="9199" dirty="0" err="1">
                <a:solidFill>
                  <a:srgbClr val="663300"/>
                </a:solidFill>
                <a:latin typeface="Dancing Script Bold"/>
              </a:rPr>
              <a:t>trang</a:t>
            </a:r>
            <a:r>
              <a:rPr lang="en-US" sz="9199" dirty="0">
                <a:solidFill>
                  <a:srgbClr val="663300"/>
                </a:solidFill>
                <a:latin typeface="Dancing Scrip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94972" y="7500684"/>
            <a:ext cx="1697601" cy="29080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7" y="7500684"/>
            <a:ext cx="1837224" cy="27863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2413" y="-237329"/>
            <a:ext cx="2643213" cy="2157523"/>
          </a:xfrm>
          <a:prstGeom prst="rect">
            <a:avLst/>
          </a:prstGeom>
        </p:spPr>
      </p:pic>
      <p:sp>
        <p:nvSpPr>
          <p:cNvPr id="21" name="TextBox 12"/>
          <p:cNvSpPr txBox="1"/>
          <p:nvPr/>
        </p:nvSpPr>
        <p:spPr>
          <a:xfrm>
            <a:off x="7696200" y="5876930"/>
            <a:ext cx="9987719" cy="144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6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Dược</a:t>
            </a:r>
            <a:r>
              <a:rPr lang="en-US" sz="6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phẩm</a:t>
            </a:r>
            <a:endParaRPr lang="en-US" sz="6000" dirty="0">
              <a:solidFill>
                <a:srgbClr val="663300"/>
              </a:solidFill>
              <a:latin typeface="Times Neue Roman Bold" charset="0"/>
              <a:cs typeface="Arial" pitchFamily="34" charset="0"/>
            </a:endParaRPr>
          </a:p>
        </p:txBody>
      </p:sp>
      <p:pic>
        <p:nvPicPr>
          <p:cNvPr id="3079" name="Picture 7" descr="Top 4 những thương hiệu mỹ phẩm nước Pháp nổi tiếng nhất hiện na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43" y="1354914"/>
            <a:ext cx="6355389" cy="4325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92" y="1883649"/>
            <a:ext cx="54864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12"/>
          <p:cNvSpPr txBox="1"/>
          <p:nvPr/>
        </p:nvSpPr>
        <p:spPr>
          <a:xfrm>
            <a:off x="610792" y="5876930"/>
            <a:ext cx="9987719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6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Mỹ</a:t>
            </a:r>
            <a:r>
              <a:rPr lang="en-US" sz="6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6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phẩm</a:t>
            </a:r>
            <a:endParaRPr lang="en-US" sz="6000" dirty="0">
              <a:solidFill>
                <a:srgbClr val="663300"/>
              </a:solidFill>
              <a:latin typeface="Times Neue Roman Bold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 l="10075" t="651" b="651"/>
          <a:stretch>
            <a:fillRect/>
          </a:stretch>
        </p:blipFill>
        <p:spPr>
          <a:xfrm>
            <a:off x="-50858" y="0"/>
            <a:ext cx="3280408" cy="2400300"/>
          </a:xfrm>
          <a:prstGeom prst="rect">
            <a:avLst/>
          </a:prstGeom>
        </p:spPr>
      </p:pic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610776"/>
              </p:ext>
            </p:extLst>
          </p:nvPr>
        </p:nvGraphicFramePr>
        <p:xfrm>
          <a:off x="1147639" y="932946"/>
          <a:ext cx="15311561" cy="7757902"/>
        </p:xfrm>
        <a:graphic>
          <a:graphicData uri="http://schemas.openxmlformats.org/drawingml/2006/table">
            <a:tbl>
              <a:tblPr/>
              <a:tblGrid>
                <a:gridCol w="503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9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60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3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1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6266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22849" y="8437430"/>
            <a:ext cx="1161322" cy="1989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8978836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858226" y="7950348"/>
            <a:ext cx="2251657" cy="2476500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18841" y="8437430"/>
            <a:ext cx="1219559" cy="1849569"/>
          </a:xfrm>
          <a:prstGeom prst="rect">
            <a:avLst/>
          </a:prstGeom>
        </p:spPr>
      </p:pic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6477000" y="4271350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6477000" y="2452411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477000" y="3289180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-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6172200" y="6304382"/>
            <a:ext cx="9980418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6477000" y="5308307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6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2825" y="8460157"/>
            <a:ext cx="1066419" cy="1826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177" y="8581938"/>
            <a:ext cx="1124273" cy="170505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2413" y="-237329"/>
            <a:ext cx="2643213" cy="2157523"/>
          </a:xfrm>
          <a:prstGeom prst="rect">
            <a:avLst/>
          </a:prstGeom>
        </p:spPr>
      </p:pic>
      <p:sp>
        <p:nvSpPr>
          <p:cNvPr id="21" name="TextBox 12"/>
          <p:cNvSpPr txBox="1"/>
          <p:nvPr/>
        </p:nvSpPr>
        <p:spPr>
          <a:xfrm>
            <a:off x="7199878" y="3871893"/>
            <a:ext cx="9987719" cy="13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Cánh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đồng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nho</a:t>
            </a:r>
            <a:endParaRPr lang="en-US" sz="4000" dirty="0">
              <a:solidFill>
                <a:srgbClr val="663300"/>
              </a:solidFill>
              <a:latin typeface="Times Neue Roman Bold" charset="0"/>
              <a:cs typeface="Arial" pitchFamily="34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-793376" y="3786086"/>
            <a:ext cx="9987719" cy="137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Cánh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đồng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lúa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mì</a:t>
            </a:r>
            <a:endParaRPr lang="en-US" sz="4000" dirty="0">
              <a:solidFill>
                <a:srgbClr val="663300"/>
              </a:solidFill>
              <a:latin typeface="Times Neue Roman Bold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85900"/>
            <a:ext cx="4130162" cy="2755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689" y="1631216"/>
            <a:ext cx="4868351" cy="2751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457" y="1631216"/>
            <a:ext cx="4206537" cy="2804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65" y="5477629"/>
            <a:ext cx="4524375" cy="3114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12"/>
          <p:cNvSpPr txBox="1"/>
          <p:nvPr/>
        </p:nvSpPr>
        <p:spPr>
          <a:xfrm>
            <a:off x="5870614" y="6342661"/>
            <a:ext cx="9987719" cy="13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Chăn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nuôi</a:t>
            </a:r>
            <a:r>
              <a:rPr lang="en-US" sz="4000" dirty="0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663300"/>
                </a:solidFill>
                <a:latin typeface="Times Neue Roman Bold" charset="0"/>
                <a:cs typeface="Arial" pitchFamily="34" charset="0"/>
              </a:rPr>
              <a:t>bò</a:t>
            </a:r>
            <a:endParaRPr lang="en-US" sz="4000" dirty="0">
              <a:solidFill>
                <a:srgbClr val="663300"/>
              </a:solidFill>
              <a:latin typeface="Times Neue Roman Bold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4864" y="394814"/>
            <a:ext cx="14382360" cy="889091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31141" y="7029030"/>
            <a:ext cx="1956859" cy="33522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41395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6093027"/>
            <a:ext cx="1954530" cy="4114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1285680" y="6354211"/>
            <a:ext cx="6477000" cy="5436687"/>
            <a:chOff x="0" y="0"/>
            <a:chExt cx="9753600" cy="84401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356117"/>
              <a:ext cx="9753600" cy="50840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2738" cy="55770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0304694">
            <a:off x="1104748" y="1627438"/>
            <a:ext cx="7199623" cy="45447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120770" y="7029030"/>
            <a:ext cx="2210371" cy="33522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120770" y="5136400"/>
            <a:ext cx="3049334" cy="159327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8114" y="280515"/>
            <a:ext cx="6879485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200" b="1" dirty="0">
                <a:solidFill>
                  <a:schemeClr val="bg1"/>
                </a:solidFill>
                <a:latin typeface="Goudy Stout" pitchFamily="18" charset="0"/>
              </a:rPr>
              <a:t>1.LIÊN BANG NGA</a:t>
            </a:r>
          </a:p>
        </p:txBody>
      </p:sp>
      <p:sp>
        <p:nvSpPr>
          <p:cNvPr id="14" name="TextBox 14"/>
          <p:cNvSpPr txBox="1"/>
          <p:nvPr/>
        </p:nvSpPr>
        <p:spPr>
          <a:xfrm rot="20718706">
            <a:off x="1712937" y="2344061"/>
            <a:ext cx="6444484" cy="254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Vì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sao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khí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hậu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ở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Liên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bang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Nga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,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nhất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là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phần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thuộc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Châu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Á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rất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lạnh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và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khắc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3576" dirty="0" err="1">
                <a:solidFill>
                  <a:srgbClr val="16213D"/>
                </a:solidFill>
                <a:latin typeface="DejaVu Serif Bold"/>
              </a:rPr>
              <a:t>nghiệt</a:t>
            </a:r>
            <a:r>
              <a:rPr lang="en-US" sz="3576" dirty="0">
                <a:solidFill>
                  <a:srgbClr val="16213D"/>
                </a:solidFill>
                <a:latin typeface="DejaVu Serif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36158" y="5689284"/>
            <a:ext cx="3018557" cy="421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Vì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sao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 </a:t>
            </a:r>
            <a:r>
              <a:rPr lang="en-US" sz="2416" dirty="0" err="1">
                <a:solidFill>
                  <a:srgbClr val="16213D"/>
                </a:solidFill>
                <a:latin typeface="DejaVu Serif Bold"/>
              </a:rPr>
              <a:t>nhỉ</a:t>
            </a:r>
            <a:r>
              <a:rPr lang="en-US" sz="2416" dirty="0">
                <a:solidFill>
                  <a:srgbClr val="16213D"/>
                </a:solidFill>
                <a:latin typeface="DejaVu Serif Bold"/>
              </a:rPr>
              <a:t>????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9197548" y="3567316"/>
            <a:ext cx="8945026" cy="313816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6"/>
              </a:lnSpc>
            </a:pP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Nằm ở phía bắc, phía tây và phía đông của Nam bán cầu, phần lớn nước Nga nằm gần Bắc Cực hơn so với đường xích đạo.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vi-V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Khoảng hai phần ba biên giới bị giới hạn bởi nước biển. Hầu như tất cả các bờ biển phía bắc dài nằm trên Vòng Bắc Cực nên rất lạnh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/>
          <a:srcRect l="10075" t="651" b="651"/>
          <a:stretch>
            <a:fillRect/>
          </a:stretch>
        </p:blipFill>
        <p:spPr>
          <a:xfrm>
            <a:off x="-50858" y="0"/>
            <a:ext cx="3280408" cy="2400300"/>
          </a:xfrm>
          <a:prstGeom prst="rect">
            <a:avLst/>
          </a:prstGeom>
        </p:spPr>
      </p:pic>
      <p:graphicFrame>
        <p:nvGraphicFramePr>
          <p:cNvPr id="1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255725"/>
              </p:ext>
            </p:extLst>
          </p:nvPr>
        </p:nvGraphicFramePr>
        <p:xfrm>
          <a:off x="1147639" y="932946"/>
          <a:ext cx="15311561" cy="7757902"/>
        </p:xfrm>
        <a:graphic>
          <a:graphicData uri="http://schemas.openxmlformats.org/drawingml/2006/table">
            <a:tbl>
              <a:tblPr/>
              <a:tblGrid>
                <a:gridCol w="503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9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60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3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3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13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86266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22849" y="8437430"/>
            <a:ext cx="1161322" cy="19894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8978836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5858226" y="7950348"/>
            <a:ext cx="2251657" cy="2476500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18841" y="8437430"/>
            <a:ext cx="1219559" cy="1849569"/>
          </a:xfrm>
          <a:prstGeom prst="rect">
            <a:avLst/>
          </a:prstGeom>
        </p:spPr>
      </p:pic>
      <p:sp>
        <p:nvSpPr>
          <p:cNvPr id="14" name="Text Box 40"/>
          <p:cNvSpPr txBox="1">
            <a:spLocks noChangeArrowheads="1"/>
          </p:cNvSpPr>
          <p:nvPr/>
        </p:nvSpPr>
        <p:spPr bwMode="auto">
          <a:xfrm>
            <a:off x="6630390" y="4329639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6658946" y="2452411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Âu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658946" y="3370163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-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6330821" y="6130514"/>
            <a:ext cx="9980418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>
            <a:off x="6653250" y="5216348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hòa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6435127" y="7509517"/>
            <a:ext cx="9747379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5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69826" y="1038138"/>
            <a:ext cx="13651633" cy="75438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3440774" y="-2482043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727682" y="7429499"/>
            <a:ext cx="1739154" cy="2979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6413" y="7559351"/>
            <a:ext cx="1863973" cy="28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2398" y="6876876"/>
            <a:ext cx="3324871" cy="3410124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2017637" y="-2552700"/>
            <a:ext cx="5858771" cy="478222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0709" y="3305345"/>
            <a:ext cx="6736134" cy="3827658"/>
            <a:chOff x="4979485" y="2344541"/>
            <a:chExt cx="6736134" cy="3827658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979485" y="2344541"/>
              <a:ext cx="6736134" cy="3827658"/>
            </a:xfrm>
            <a:prstGeom prst="rect">
              <a:avLst/>
            </a:prstGeom>
          </p:spPr>
        </p:pic>
        <p:sp>
          <p:nvSpPr>
            <p:cNvPr id="18" name="TextBox 14"/>
            <p:cNvSpPr txBox="1"/>
            <p:nvPr/>
          </p:nvSpPr>
          <p:spPr>
            <a:xfrm>
              <a:off x="5271134" y="3221913"/>
              <a:ext cx="6444484" cy="192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6"/>
                </a:lnSpc>
              </a:pP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Nêu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một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số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thông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tin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các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bạn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vừa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tìm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hiểu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được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về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nước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200" dirty="0" err="1">
                  <a:solidFill>
                    <a:srgbClr val="16213D"/>
                  </a:solidFill>
                  <a:latin typeface="DejaVu Serif Bold"/>
                </a:rPr>
                <a:t>Pháp</a:t>
              </a:r>
              <a:r>
                <a:rPr lang="en-US" sz="3200" dirty="0">
                  <a:solidFill>
                    <a:srgbClr val="16213D"/>
                  </a:solidFill>
                  <a:latin typeface="DejaVu Serif Bold"/>
                </a:rPr>
                <a:t>?</a:t>
              </a:r>
            </a:p>
          </p:txBody>
        </p:sp>
      </p:grpSp>
      <p:sp>
        <p:nvSpPr>
          <p:cNvPr id="19" name="TextBox 9"/>
          <p:cNvSpPr txBox="1"/>
          <p:nvPr/>
        </p:nvSpPr>
        <p:spPr>
          <a:xfrm>
            <a:off x="2286000" y="2285522"/>
            <a:ext cx="12568335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4"/>
              </a:lnSpc>
            </a:pP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nằm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ở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Tây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Âu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giáp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biển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khí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hậu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ôn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hòa</a:t>
            </a:r>
            <a:endParaRPr lang="en-US" sz="3200" dirty="0">
              <a:solidFill>
                <a:srgbClr val="141312"/>
              </a:solidFill>
              <a:latin typeface="DejaVu Serif Bold"/>
            </a:endParaRPr>
          </a:p>
          <a:p>
            <a:pPr algn="ctr">
              <a:lnSpc>
                <a:spcPts val="5444"/>
              </a:lnSpc>
            </a:pP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nông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nghiệp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triển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sản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xuất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nông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sản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đủ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cho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nhân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dân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dùng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và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xuất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khẩu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sang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khác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.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xuất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khẩu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vải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quần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áo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mỹ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phẩm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dược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phẩm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.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Ngành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du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lịch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ở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rất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phát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triển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vì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này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phong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cảnh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tự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nhiên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đẹp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công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trình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kiến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trục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nổi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tiếng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và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người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dân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141312"/>
                </a:solidFill>
                <a:latin typeface="DejaVu Serif Bold"/>
              </a:rPr>
              <a:t>văn</a:t>
            </a:r>
            <a:r>
              <a:rPr lang="en-US" sz="3200" dirty="0">
                <a:solidFill>
                  <a:srgbClr val="141312"/>
                </a:solidFill>
                <a:latin typeface="DejaVu Serif Bold"/>
              </a:rPr>
              <a:t> minh.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2464991" y="839402"/>
            <a:ext cx="9987719" cy="149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6600" dirty="0">
                <a:solidFill>
                  <a:srgbClr val="00B050"/>
                </a:solidFill>
                <a:latin typeface="Dancing Script Bold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068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 rot="1852980">
            <a:off x="-3906757" y="4205583"/>
            <a:ext cx="9753600" cy="897530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1852980">
            <a:off x="9750995" y="-1930763"/>
            <a:ext cx="9753600" cy="897530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69826" y="1189846"/>
            <a:ext cx="13651633" cy="75438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27682" y="7429499"/>
            <a:ext cx="1739154" cy="2979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6413" y="7559351"/>
            <a:ext cx="1863973" cy="28268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2413" y="9121471"/>
            <a:ext cx="1371600" cy="130816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472240" y="5850388"/>
            <a:ext cx="3771989" cy="4595247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2062065" y="3100434"/>
            <a:ext cx="12568335" cy="360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663300"/>
                </a:solidFill>
                <a:latin typeface="DejaVu Serif Bold"/>
              </a:rPr>
              <a:t> </a:t>
            </a:r>
            <a:r>
              <a:rPr lang="en-US" sz="3200" dirty="0">
                <a:solidFill>
                  <a:srgbClr val="663300"/>
                </a:solidFill>
                <a:latin typeface=".VnArial" pitchFamily="34" charset="0"/>
              </a:rPr>
              <a:t>     </a:t>
            </a:r>
            <a:r>
              <a:rPr lang="vi-VN" sz="3200" dirty="0">
                <a:solidFill>
                  <a:srgbClr val="663300"/>
                </a:solidFill>
                <a:latin typeface="DejaVu Serif Bold"/>
              </a:rPr>
              <a:t>Liên bang Nga có diện tích lớn nhất thế </a:t>
            </a:r>
            <a:r>
              <a:rPr lang="vi-VN" sz="3200">
                <a:solidFill>
                  <a:srgbClr val="663300"/>
                </a:solidFill>
                <a:latin typeface="DejaVu Serif Bold"/>
              </a:rPr>
              <a:t>giới.</a:t>
            </a:r>
            <a:r>
              <a:rPr lang="en-US" sz="3200">
                <a:solidFill>
                  <a:srgbClr val="663300"/>
                </a:solidFill>
                <a:latin typeface="DejaVu Serif Bold"/>
              </a:rPr>
              <a:t> </a:t>
            </a:r>
            <a:r>
              <a:rPr lang="vi-VN" sz="3200">
                <a:solidFill>
                  <a:srgbClr val="663300"/>
                </a:solidFill>
                <a:latin typeface="DejaVu Serif Bold"/>
              </a:rPr>
              <a:t>Tài </a:t>
            </a:r>
            <a:r>
              <a:rPr lang="vi-VN" sz="3200" dirty="0">
                <a:solidFill>
                  <a:srgbClr val="663300"/>
                </a:solidFill>
                <a:latin typeface="DejaVu Serif Bold"/>
              </a:rPr>
              <a:t>nguyên thiên nhiên giàu có là điều kiện thuận lợi để nước Nga phát triển kinh tế.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663300"/>
                </a:solidFill>
                <a:latin typeface="DejaVu Serif Bold"/>
              </a:rPr>
              <a:t>      Nước Pháp nằm ở Tây Âu, là nước phát triển công </a:t>
            </a:r>
            <a:r>
              <a:rPr lang="vi-VN" sz="3200">
                <a:solidFill>
                  <a:srgbClr val="663300"/>
                </a:solidFill>
                <a:latin typeface="DejaVu Serif Bold"/>
              </a:rPr>
              <a:t>nghiệp,</a:t>
            </a:r>
            <a:r>
              <a:rPr lang="en-US" sz="3200">
                <a:solidFill>
                  <a:srgbClr val="663300"/>
                </a:solidFill>
                <a:latin typeface="DejaVu Serif Bold"/>
              </a:rPr>
              <a:t> </a:t>
            </a:r>
            <a:r>
              <a:rPr lang="vi-VN" sz="3200">
                <a:solidFill>
                  <a:srgbClr val="663300"/>
                </a:solidFill>
                <a:latin typeface="DejaVu Serif Bold"/>
              </a:rPr>
              <a:t>nông </a:t>
            </a:r>
            <a:r>
              <a:rPr lang="vi-VN" sz="3200" dirty="0">
                <a:solidFill>
                  <a:srgbClr val="663300"/>
                </a:solidFill>
                <a:latin typeface="DejaVu Serif Bold"/>
              </a:rPr>
              <a:t>nghiệp, dịch </a:t>
            </a:r>
            <a:r>
              <a:rPr lang="vi-VN" sz="3200">
                <a:solidFill>
                  <a:srgbClr val="663300"/>
                </a:solidFill>
                <a:latin typeface="DejaVu Serif Bold"/>
              </a:rPr>
              <a:t>vụ.</a:t>
            </a:r>
            <a:endParaRPr lang="en-US" sz="3200" dirty="0">
              <a:solidFill>
                <a:srgbClr val="663300"/>
              </a:solidFill>
              <a:latin typeface=".VnArial" pitchFamily="34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3012157" y="1226423"/>
            <a:ext cx="9987719" cy="1585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600" b="1" dirty="0" err="1">
                <a:solidFill>
                  <a:srgbClr val="00B050"/>
                </a:solidFill>
                <a:latin typeface="Dancing Script Bold"/>
              </a:rPr>
              <a:t>Ghi</a:t>
            </a:r>
            <a:r>
              <a:rPr lang="en-US" sz="9600" b="1" dirty="0">
                <a:solidFill>
                  <a:srgbClr val="00B050"/>
                </a:solidFill>
                <a:latin typeface="Dancing Script Bold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Dancing Script Bold"/>
              </a:rPr>
              <a:t>nhớ</a:t>
            </a:r>
            <a:endParaRPr lang="en-US" sz="9600" b="1" dirty="0">
              <a:solidFill>
                <a:srgbClr val="00B050"/>
              </a:solidFill>
              <a:latin typeface="Dancing Script Bold"/>
            </a:endParaRPr>
          </a:p>
        </p:txBody>
      </p:sp>
      <p:pic>
        <p:nvPicPr>
          <p:cNvPr id="22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49000" y="6428499"/>
            <a:ext cx="3886201" cy="3980281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91430" flipH="1">
            <a:off x="147678" y="238561"/>
            <a:ext cx="3657600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519" b="169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62100" y="342900"/>
            <a:ext cx="15163800" cy="1050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endParaRPr lang="en-US" sz="4800" dirty="0">
              <a:solidFill>
                <a:srgbClr val="663300"/>
              </a:solidFill>
              <a:latin typeface="#9Slide07 IcielPony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FF1FB-F0A2-45B8-81FA-379DB9D6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55881"/>
            <a:ext cx="1277832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9600" y="266700"/>
            <a:ext cx="16306800" cy="831523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31141" y="7029030"/>
            <a:ext cx="1956859" cy="33522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41395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32934" y="8004110"/>
            <a:ext cx="1009267" cy="212477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500135" y="6905902"/>
            <a:ext cx="5072135" cy="5287622"/>
            <a:chOff x="0" y="0"/>
            <a:chExt cx="9753600" cy="84401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356117"/>
              <a:ext cx="9753600" cy="50840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2738" cy="557707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20770" y="7029030"/>
            <a:ext cx="2210371" cy="335222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678" l="1500" r="90000">
                        <a14:foregroundMark x1="11125" y1="6421" x2="11375" y2="95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82600" y="7625668"/>
            <a:ext cx="1567041" cy="19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19" y="1028699"/>
            <a:ext cx="6536787" cy="463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27" y="876300"/>
            <a:ext cx="736256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0518" y="5994247"/>
            <a:ext cx="670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máy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điện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Hòa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Bình</a:t>
            </a:r>
            <a:endParaRPr lang="en-US" sz="3600" dirty="0">
              <a:solidFill>
                <a:srgbClr val="0070C0"/>
              </a:solidFill>
              <a:latin typeface="Times Neue Roman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0713" y="5958668"/>
            <a:ext cx="6849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máy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điện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ue Roman Bold" charset="0"/>
              </a:rPr>
              <a:t>Trị</a:t>
            </a:r>
            <a:r>
              <a:rPr lang="en-US" sz="3600" dirty="0">
                <a:solidFill>
                  <a:srgbClr val="0070C0"/>
                </a:solidFill>
                <a:latin typeface="Times Neue Roman Bold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0657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62000" y="266700"/>
            <a:ext cx="16306800" cy="90678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1395" y="0"/>
            <a:ext cx="2835810" cy="32548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32934" y="8004110"/>
            <a:ext cx="1009267" cy="212477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500135" y="6905902"/>
            <a:ext cx="5072135" cy="5287622"/>
            <a:chOff x="0" y="0"/>
            <a:chExt cx="9753600" cy="844018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356117"/>
              <a:ext cx="9753600" cy="50840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2738" cy="557707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487400" y="7029030"/>
            <a:ext cx="4800600" cy="3361253"/>
            <a:chOff x="13487400" y="7029030"/>
            <a:chExt cx="4800600" cy="336125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331141" y="7029030"/>
              <a:ext cx="1956859" cy="335222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4434457" y="7038061"/>
              <a:ext cx="2210371" cy="3352222"/>
            </a:xfrm>
            <a:prstGeom prst="rect">
              <a:avLst/>
            </a:prstGeom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7678" l="1500" r="90000">
                          <a14:foregroundMark x1="11125" y1="6421" x2="11375" y2="952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487400" y="7625668"/>
              <a:ext cx="1567041" cy="192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98871" y="5958665"/>
            <a:ext cx="472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Cầu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Thăng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Long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19659"/>
            <a:ext cx="5540920" cy="350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84" y="444821"/>
            <a:ext cx="4800600" cy="33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86613" y="4057318"/>
            <a:ext cx="69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6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19" y="5119522"/>
            <a:ext cx="4459781" cy="297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60280" y="8381975"/>
            <a:ext cx="69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36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7983199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9EA40-F8C0-4C83-AFD0-DC6D4C50D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242" y="375424"/>
            <a:ext cx="1121151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1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14399" y="893630"/>
            <a:ext cx="16069655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64962">
            <a:off x="15617099" y="-2664819"/>
            <a:ext cx="5687696" cy="5687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30341" y="617018"/>
            <a:ext cx="2835810" cy="325487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738617" y="7056227"/>
            <a:ext cx="3429001" cy="3263398"/>
            <a:chOff x="0" y="0"/>
            <a:chExt cx="4433161" cy="454683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33161" cy="454683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649955" y="2348200"/>
              <a:ext cx="704509" cy="1219049"/>
            </a:xfrm>
            <a:prstGeom prst="rect">
              <a:avLst/>
            </a:prstGeom>
          </p:spPr>
        </p:pic>
      </p:grpSp>
      <p:sp>
        <p:nvSpPr>
          <p:cNvPr id="12" name="5-Point Star 11"/>
          <p:cNvSpPr/>
          <p:nvPr/>
        </p:nvSpPr>
        <p:spPr>
          <a:xfrm>
            <a:off x="3657600" y="4903204"/>
            <a:ext cx="485689" cy="506996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884605" y="6967403"/>
            <a:ext cx="4800600" cy="3361253"/>
            <a:chOff x="13487400" y="7029030"/>
            <a:chExt cx="4800600" cy="3361253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6331141" y="7029030"/>
              <a:ext cx="1956859" cy="3352222"/>
            </a:xfrm>
            <a:prstGeom prst="rect">
              <a:avLst/>
            </a:prstGeom>
          </p:spPr>
        </p:pic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4434457" y="7038061"/>
              <a:ext cx="2210371" cy="3352222"/>
            </a:xfrm>
            <a:prstGeom prst="rect">
              <a:avLst/>
            </a:prstGeom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7678" l="1500" r="90000">
                          <a14:foregroundMark x1="11125" y1="6421" x2="11375" y2="952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487400" y="7625668"/>
              <a:ext cx="1567041" cy="1927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70" y="1485899"/>
            <a:ext cx="6151930" cy="42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30" y="2476500"/>
            <a:ext cx="73152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45370" y="5958664"/>
            <a:ext cx="640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Nhân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dân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Pháp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biểu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tình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chiến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tranh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Việt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23412" y="6790255"/>
            <a:ext cx="640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Bệnh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viện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Việt</a:t>
            </a:r>
            <a:r>
              <a:rPr lang="en-US" sz="3600" dirty="0">
                <a:solidFill>
                  <a:srgbClr val="663300"/>
                </a:solidFill>
                <a:latin typeface="Times Neue Roman Bold" charset="0"/>
              </a:rPr>
              <a:t> - </a:t>
            </a:r>
            <a:r>
              <a:rPr lang="en-US" sz="3600" dirty="0" err="1">
                <a:solidFill>
                  <a:srgbClr val="663300"/>
                </a:solidFill>
                <a:latin typeface="Times Neue Roman Bold" charset="0"/>
              </a:rPr>
              <a:t>Pháp</a:t>
            </a:r>
            <a:endParaRPr lang="en-US" sz="3600" dirty="0">
              <a:solidFill>
                <a:srgbClr val="663300"/>
              </a:solidFill>
              <a:latin typeface="Times Neue Roman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5845" y="141576"/>
            <a:ext cx="9372600" cy="80598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0210" y="6039877"/>
            <a:ext cx="2876205" cy="436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6414" y="5856536"/>
            <a:ext cx="2586283" cy="44304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84611" y="17884"/>
            <a:ext cx="2480709" cy="284729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248400" y="2829730"/>
            <a:ext cx="12370909" cy="8064907"/>
            <a:chOff x="0" y="0"/>
            <a:chExt cx="16494546" cy="107532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787080">
              <a:off x="8395457" y="2228784"/>
              <a:ext cx="3235016" cy="32688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342141">
              <a:off x="12202687" y="95122"/>
              <a:ext cx="2164136" cy="500860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2803113">
              <a:off x="411730" y="5176441"/>
              <a:ext cx="6350948" cy="38740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373433">
              <a:off x="6388530" y="3689625"/>
              <a:ext cx="1571755" cy="228091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4053691" y="3473752"/>
              <a:ext cx="2440855" cy="267125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482019" y="7113481"/>
              <a:ext cx="1477193" cy="13321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47141" y="1441533"/>
            <a:ext cx="2092658" cy="2401903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2194520">
            <a:off x="15155496" y="323959"/>
            <a:ext cx="2383957" cy="12148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9408" y="2642484"/>
            <a:ext cx="9030392" cy="253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Xin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chào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và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hẹn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gặp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lại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các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Bungee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7875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81" t="7247" r="4858"/>
          <a:stretch>
            <a:fillRect/>
          </a:stretch>
        </p:blipFill>
        <p:spPr>
          <a:xfrm>
            <a:off x="660157" y="394815"/>
            <a:ext cx="16934608" cy="9497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52190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2645" y="7454777"/>
            <a:ext cx="1653310" cy="2832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3010" t="2508" r="3387" b="11407"/>
          <a:stretch>
            <a:fillRect/>
          </a:stretch>
        </p:blipFill>
        <p:spPr>
          <a:xfrm>
            <a:off x="2766778" y="1028700"/>
            <a:ext cx="12685412" cy="81665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8599" y="186006"/>
            <a:ext cx="7260485" cy="82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200" b="1" dirty="0">
                <a:solidFill>
                  <a:schemeClr val="bg1"/>
                </a:solidFill>
                <a:latin typeface="Goudy Stout" pitchFamily="18" charset="0"/>
              </a:rPr>
              <a:t>2.LIÊN BANG NGA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8115" y="1432547"/>
            <a:ext cx="10141322" cy="66172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394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91316">
            <a:off x="15425973" y="-198723"/>
            <a:ext cx="2414030" cy="277076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4764947"/>
            <a:ext cx="4967940" cy="279443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l="-1949" r="-194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299631" y="1702135"/>
            <a:ext cx="6118058" cy="3441365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l="-3763" r="-376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123375" y="3422818"/>
            <a:ext cx="6250371" cy="351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10"/>
          <p:cNvGrpSpPr/>
          <p:nvPr/>
        </p:nvGrpSpPr>
        <p:grpSpPr>
          <a:xfrm>
            <a:off x="1937759" y="7877732"/>
            <a:ext cx="6346057" cy="1380568"/>
            <a:chOff x="0" y="0"/>
            <a:chExt cx="8461409" cy="184075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25468" y="0"/>
              <a:ext cx="8135941" cy="1840757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0" y="441887"/>
              <a:ext cx="8461409" cy="90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4000" dirty="0" err="1">
                  <a:solidFill>
                    <a:srgbClr val="16213D"/>
                  </a:solidFill>
                  <a:latin typeface="Times Neue Roman Bold"/>
                </a:rPr>
                <a:t>Rừng</a:t>
              </a:r>
              <a:r>
                <a:rPr lang="en-US" sz="4000" dirty="0">
                  <a:solidFill>
                    <a:srgbClr val="16213D"/>
                  </a:solidFill>
                  <a:latin typeface="Times Neue Roman Bold"/>
                </a:rPr>
                <a:t> Tai-</a:t>
              </a:r>
              <a:r>
                <a:rPr lang="en-US" sz="4000" dirty="0" err="1">
                  <a:solidFill>
                    <a:srgbClr val="16213D"/>
                  </a:solidFill>
                  <a:latin typeface="Times Neue Roman Bold"/>
                </a:rPr>
                <a:t>ga</a:t>
              </a:r>
              <a:endParaRPr lang="en-US" sz="4000" dirty="0">
                <a:solidFill>
                  <a:srgbClr val="16213D"/>
                </a:solidFill>
                <a:latin typeface="Times Neue Roman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027689" y="6610162"/>
            <a:ext cx="6346057" cy="1380568"/>
            <a:chOff x="0" y="0"/>
            <a:chExt cx="8461409" cy="184075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25468" y="0"/>
              <a:ext cx="8135941" cy="1840757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0" y="441886"/>
              <a:ext cx="8461409" cy="8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3979">
                  <a:solidFill>
                    <a:srgbClr val="16213D"/>
                  </a:solidFill>
                  <a:latin typeface="Times Neue Roman Bold"/>
                </a:rPr>
                <a:t>Rừng lá kim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181343" y="6938652"/>
            <a:ext cx="3343573" cy="342451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-20216" y="243789"/>
            <a:ext cx="8479686" cy="84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600" b="1" dirty="0">
                <a:solidFill>
                  <a:schemeClr val="bg1"/>
                </a:solidFill>
                <a:latin typeface="Goudy Stout" pitchFamily="18" charset="0"/>
              </a:rPr>
              <a:t>1.LIÊN BANG NGA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873" t="7247" r="21346"/>
          <a:stretch>
            <a:fillRect/>
          </a:stretch>
        </p:blipFill>
        <p:spPr>
          <a:xfrm>
            <a:off x="584310" y="505430"/>
            <a:ext cx="9833380" cy="92761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8648" y="-993844"/>
            <a:ext cx="9122464" cy="35691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1316">
            <a:off x="15425973" y="-198723"/>
            <a:ext cx="2414030" cy="2770766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4764947"/>
            <a:ext cx="4967940" cy="2794432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9219" b="-921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299631" y="1702135"/>
            <a:ext cx="6118058" cy="3441365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l="-11" r="-1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937759" y="7877732"/>
            <a:ext cx="6346057" cy="1380568"/>
            <a:chOff x="0" y="0"/>
            <a:chExt cx="8461409" cy="184075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5468" y="0"/>
              <a:ext cx="8135941" cy="1840757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0" y="441886"/>
              <a:ext cx="8461409" cy="88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3979">
                  <a:solidFill>
                    <a:srgbClr val="16213D"/>
                  </a:solidFill>
                  <a:latin typeface="Times Neue Roman Bold"/>
                </a:rPr>
                <a:t>Khai thác dầu mỏ tại Nga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09034" y="8055284"/>
            <a:ext cx="2178966" cy="2231716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049000" y="2909902"/>
            <a:ext cx="6371060" cy="3583676"/>
            <a:chOff x="0" y="0"/>
            <a:chExt cx="1128903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3"/>
              <a:stretch>
                <a:fillRect t="-9218" b="-9218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311168" y="5905500"/>
            <a:ext cx="6510472" cy="1380568"/>
            <a:chOff x="-219220" y="0"/>
            <a:chExt cx="8680629" cy="184075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19220" y="0"/>
              <a:ext cx="8135941" cy="184075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0" y="441886"/>
              <a:ext cx="8461409" cy="881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1"/>
                </a:lnSpc>
              </a:pPr>
              <a:r>
                <a:rPr lang="en-US" sz="3979" dirty="0" err="1">
                  <a:solidFill>
                    <a:srgbClr val="100F0D"/>
                  </a:solidFill>
                  <a:latin typeface="Times Neue Roman Bold"/>
                </a:rPr>
                <a:t>Đường</a:t>
              </a:r>
              <a:r>
                <a:rPr lang="en-US" sz="3979" dirty="0">
                  <a:solidFill>
                    <a:srgbClr val="100F0D"/>
                  </a:solidFill>
                  <a:latin typeface="Times Neue Roman Bold"/>
                </a:rPr>
                <a:t> </a:t>
              </a:r>
              <a:r>
                <a:rPr lang="en-US" sz="3979" dirty="0" err="1">
                  <a:solidFill>
                    <a:srgbClr val="100F0D"/>
                  </a:solidFill>
                  <a:latin typeface="Times Neue Roman Bold"/>
                </a:rPr>
                <a:t>ống</a:t>
              </a:r>
              <a:r>
                <a:rPr lang="en-US" sz="3979" dirty="0">
                  <a:solidFill>
                    <a:srgbClr val="100F0D"/>
                  </a:solidFill>
                  <a:latin typeface="Times Neue Roman Bold"/>
                </a:rPr>
                <a:t> </a:t>
              </a:r>
              <a:r>
                <a:rPr lang="en-US" sz="3979" dirty="0" err="1">
                  <a:solidFill>
                    <a:srgbClr val="100F0D"/>
                  </a:solidFill>
                  <a:latin typeface="Times Neue Roman Bold"/>
                </a:rPr>
                <a:t>dẫn</a:t>
              </a:r>
              <a:r>
                <a:rPr lang="en-US" sz="3979" dirty="0">
                  <a:solidFill>
                    <a:srgbClr val="100F0D"/>
                  </a:solidFill>
                  <a:latin typeface="Times Neue Roman Bold"/>
                </a:rPr>
                <a:t> </a:t>
              </a:r>
              <a:r>
                <a:rPr lang="en-US" sz="3979" dirty="0" err="1">
                  <a:solidFill>
                    <a:srgbClr val="100F0D"/>
                  </a:solidFill>
                  <a:latin typeface="Times Neue Roman Bold"/>
                </a:rPr>
                <a:t>dầu</a:t>
              </a:r>
              <a:r>
                <a:rPr lang="en-US" sz="3979" dirty="0">
                  <a:solidFill>
                    <a:srgbClr val="100F0D"/>
                  </a:solidFill>
                  <a:latin typeface="Times Neue Roman Bold"/>
                </a:rPr>
                <a:t> ở </a:t>
              </a:r>
              <a:r>
                <a:rPr lang="en-US" sz="3979" dirty="0" err="1">
                  <a:solidFill>
                    <a:srgbClr val="100F0D"/>
                  </a:solidFill>
                  <a:latin typeface="Times Neue Roman Bold"/>
                </a:rPr>
                <a:t>Nga</a:t>
              </a:r>
              <a:endParaRPr lang="en-US" sz="3979" dirty="0">
                <a:solidFill>
                  <a:srgbClr val="100F0D"/>
                </a:solidFill>
                <a:latin typeface="Times Neue Roman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81000" y="280515"/>
            <a:ext cx="76200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3600" b="1" dirty="0">
                <a:solidFill>
                  <a:schemeClr val="bg1"/>
                </a:solidFill>
                <a:latin typeface="Goudy Stout" pitchFamily="18" charset="0"/>
              </a:rPr>
              <a:t>1.LIÊN BANG NGA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1395" y="446720"/>
            <a:ext cx="2446605" cy="2808155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9600" y="351804"/>
            <a:ext cx="1681531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clip  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65663"/>
              </p:ext>
            </p:extLst>
          </p:nvPr>
        </p:nvGraphicFramePr>
        <p:xfrm>
          <a:off x="457199" y="1257299"/>
          <a:ext cx="16607497" cy="8550484"/>
        </p:xfrm>
        <a:graphic>
          <a:graphicData uri="http://schemas.openxmlformats.org/drawingml/2006/table">
            <a:tbl>
              <a:tblPr/>
              <a:tblGrid>
                <a:gridCol w="5457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9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05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9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0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0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14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14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46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vi-VN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064697" y="7886700"/>
            <a:ext cx="1456194" cy="249455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61410" y="8101384"/>
            <a:ext cx="1503287" cy="2279867"/>
          </a:xfrm>
          <a:prstGeom prst="rect">
            <a:avLst/>
          </a:prstGeom>
        </p:spPr>
      </p:pic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206411" y="2597769"/>
            <a:ext cx="64008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err="1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ker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3600" kern="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206411" y="3453002"/>
            <a:ext cx="8501743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giới, 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3600" b="1" kern="0" baseline="3000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2 .</a:t>
            </a:r>
            <a:endParaRPr lang="en-US" sz="2800" b="1" kern="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6213845" y="4363064"/>
            <a:ext cx="6553200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144,1 </a:t>
            </a:r>
            <a:r>
              <a:rPr lang="en-US" sz="3600" b="1" kern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người</a:t>
            </a:r>
            <a:endParaRPr lang="en-US" sz="3600" b="1" kern="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102843" y="6648665"/>
            <a:ext cx="10858285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Rừng tai-ga, dầu mỏ, khí tự nhiên, </a:t>
            </a:r>
            <a:r>
              <a:rPr lang="vi-VN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than đá</a:t>
            </a:r>
            <a:r>
              <a:rPr lang="en-US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quặng sắt</a:t>
            </a: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6206410" y="5297420"/>
            <a:ext cx="10728698" cy="1200329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ker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địa (chủ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3600" b="1" kern="0" dirty="0" err="1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600" b="1" kern="0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6213845" y="7796627"/>
            <a:ext cx="10601179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thiết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213845" y="8942738"/>
            <a:ext cx="10601179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rgbClr val="463416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mì, ngô,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lợn, bò,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2820" y="698043"/>
            <a:ext cx="14382360" cy="8890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220885"/>
            <a:ext cx="2166306" cy="2066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0210" y="7003606"/>
            <a:ext cx="2240746" cy="33982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74774" y="7003606"/>
            <a:ext cx="1916681" cy="32833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34655" y="-483922"/>
            <a:ext cx="2835810" cy="32548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91430" flipH="1">
            <a:off x="95166" y="201683"/>
            <a:ext cx="3657600" cy="1883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b="50180"/>
          <a:stretch>
            <a:fillRect/>
          </a:stretch>
        </p:blipFill>
        <p:spPr>
          <a:xfrm rot="-10800000">
            <a:off x="3117733" y="651071"/>
            <a:ext cx="11448117" cy="23526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40465" y="3189389"/>
            <a:ext cx="12807070" cy="341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4"/>
              </a:lnSpc>
            </a:pP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Liên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bang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nằm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ở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Đông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Âu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Bắc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Á,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quốc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gia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diện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tích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lớn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nhất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thế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giới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.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Liên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bang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Nga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khí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hậu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khắc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nghiệt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tài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nguyên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và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khoáng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sản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,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hiện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nay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đang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là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một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nước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có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nhiều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ngành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kinh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dirty="0" err="1">
                <a:solidFill>
                  <a:srgbClr val="141312"/>
                </a:solidFill>
                <a:latin typeface="DejaVu Serif Bold"/>
              </a:rPr>
              <a:t>tế</a:t>
            </a:r>
            <a:r>
              <a:rPr lang="en-US" sz="3888" dirty="0">
                <a:solidFill>
                  <a:srgbClr val="141312"/>
                </a:solidFill>
                <a:latin typeface="DejaVu Serif Bold"/>
              </a:rPr>
              <a:t> </a:t>
            </a:r>
            <a:r>
              <a:rPr lang="en-US" sz="3888" err="1">
                <a:solidFill>
                  <a:srgbClr val="141312"/>
                </a:solidFill>
                <a:latin typeface="DejaVu Serif Bold"/>
              </a:rPr>
              <a:t>phát</a:t>
            </a:r>
            <a:r>
              <a:rPr lang="en-US" sz="3888">
                <a:solidFill>
                  <a:srgbClr val="141312"/>
                </a:solidFill>
                <a:latin typeface="DejaVu Serif Bold"/>
              </a:rPr>
              <a:t> triển.</a:t>
            </a:r>
            <a:endParaRPr lang="en-US" sz="3888" dirty="0">
              <a:solidFill>
                <a:srgbClr val="141312"/>
              </a:solidFill>
              <a:latin typeface="DejaVu Serif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49000" y="8326238"/>
            <a:ext cx="1186221" cy="19894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70955" y="710961"/>
            <a:ext cx="9987719" cy="157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 dirty="0">
                <a:solidFill>
                  <a:srgbClr val="2C2F78"/>
                </a:solidFill>
                <a:latin typeface="Dancing Script Bold"/>
              </a:rPr>
              <a:t>KẾT LUẬN</a:t>
            </a: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78087" y="5450300"/>
            <a:ext cx="6857054" cy="52936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66306" y="2770952"/>
            <a:ext cx="7199623" cy="4344057"/>
            <a:chOff x="4979484" y="1828142"/>
            <a:chExt cx="7199623" cy="4344057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979484" y="1828142"/>
              <a:ext cx="7199623" cy="4344057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240032" y="2992749"/>
              <a:ext cx="6444484" cy="1923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6"/>
                </a:lnSpc>
              </a:pP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Nêu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một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số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thông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tin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các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bạn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vừa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tìm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hiểu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được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dirty="0" err="1">
                  <a:solidFill>
                    <a:srgbClr val="16213D"/>
                  </a:solidFill>
                  <a:latin typeface="DejaVu Serif Bold"/>
                </a:rPr>
                <a:t>về</a:t>
              </a:r>
              <a:r>
                <a:rPr lang="en-US" sz="3576" dirty="0">
                  <a:solidFill>
                    <a:srgbClr val="16213D"/>
                  </a:solidFill>
                  <a:latin typeface="DejaVu Serif Bold"/>
                </a:rPr>
                <a:t> </a:t>
              </a:r>
              <a:r>
                <a:rPr lang="en-US" sz="3576" err="1">
                  <a:solidFill>
                    <a:srgbClr val="16213D"/>
                  </a:solidFill>
                  <a:latin typeface="DejaVu Serif Bold"/>
                </a:rPr>
                <a:t>nước</a:t>
              </a:r>
              <a:r>
                <a:rPr lang="en-US" sz="3576">
                  <a:solidFill>
                    <a:srgbClr val="16213D"/>
                  </a:solidFill>
                  <a:latin typeface="DejaVu Serif Bold"/>
                </a:rPr>
                <a:t> Nga.</a:t>
              </a:r>
              <a:endParaRPr lang="en-US" sz="3576" dirty="0">
                <a:solidFill>
                  <a:srgbClr val="16213D"/>
                </a:solidFill>
                <a:latin typeface="DejaVu Serif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8798" y="-4218855"/>
            <a:ext cx="19545597" cy="195455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924686" y="-965102"/>
            <a:ext cx="4282614" cy="19302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989" y="2170155"/>
            <a:ext cx="1322446" cy="1866518"/>
            <a:chOff x="0" y="0"/>
            <a:chExt cx="1763261" cy="248869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962669"/>
              <a:ext cx="1763261" cy="1526022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15371" y="6040874"/>
            <a:ext cx="1676715" cy="20796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31283" y="7548262"/>
            <a:ext cx="1322446" cy="11445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19400" y="6700961"/>
            <a:ext cx="1117379" cy="16946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36779" y="6865400"/>
            <a:ext cx="893233" cy="15301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589" y="2176260"/>
            <a:ext cx="1073846" cy="71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548589" y="2176260"/>
            <a:ext cx="0" cy="128815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1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C -0.0362 0.00679 -0.07249 0.01359 -0.1086 0.02131 C -0.12283 0.02424 -0.13472 0.03644 -0.14887 0.04045 C -0.15565 0.04616 -0.16302 0.05033 -0.17049 0.05465 C -0.17413 0.05682 -0.1783 0.06099 -0.18143 0.06346 C -0.19193 0.07133 -0.2033 0.07766 -0.21233 0.08816 C -0.21441 0.09063 -0.21693 0.09233 -0.21858 0.09526 C -0.22005 0.09727 -0.22032 0.10005 -0.2217 0.10221 C -0.22283 0.10391 -0.22483 0.10437 -0.22639 0.10591 C -0.23403 0.11317 -0.24089 0.12104 -0.24957 0.12706 C -0.25825 0.14158 -0.24384 0.11873 -0.26511 0.14266 C -0.28438 0.16474 -0.25703 0.13324 -0.27283 0.15316 C -0.27578 0.15717 -0.27908 0.16041 -0.28212 0.16396 C -0.28377 0.16582 -0.28672 0.16921 -0.28672 0.16937 C -0.2882 0.17431 -0.2882 0.17554 -0.2915 0.17987 C -0.29488 0.18404 -0.30226 0.19222 -0.30226 0.19237 C -0.31059 0.21167 -0.29983 0.18944 -0.31007 0.20272 C -0.31259 0.20596 -0.31328 0.21075 -0.31632 0.21337 C -0.32318 0.21955 -0.32908 0.22557 -0.33646 0.23097 C -0.34297 0.23591 -0.34896 0.24471 -0.35504 0.25058 C -0.36667 0.26154 -0.37821 0.27235 -0.39063 0.28208 C -0.39931 0.28902 -0.40365 0.30122 -0.41389 0.30493 C -0.4244 0.31697 -0.43594 0.327 -0.44479 0.34044 C -0.44749 0.34924 -0.45417 0.35433 -0.45877 0.36159 C -0.46945 0.37857 -0.454 0.35958 -0.46658 0.37409 C -0.46971 0.38444 -0.4658 0.37486 -0.47275 0.38289 C -0.47683 0.38737 -0.47882 0.39478 -0.48212 0.40019 C -0.48412 0.40729 -0.4882 0.41192 -0.49132 0.41794 C -0.49549 0.42628 -0.49792 0.43446 -0.50374 0.44079 C -0.50591 0.45299 -0.50808 0.46117 -0.51459 0.47105 C -0.5158 0.48186 -0.51962 0.4922 -0.52075 0.50286 C -0.52431 0.5342 -0.5316 0.56461 -0.5316 0.59657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29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7851" y="477437"/>
            <a:ext cx="13263608" cy="86545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64962">
            <a:off x="12829266" y="-2443942"/>
            <a:ext cx="6397182" cy="6397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21459" y="0"/>
            <a:ext cx="2835810" cy="3254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20782" y="6420207"/>
            <a:ext cx="2257240" cy="3866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0411" y="6934778"/>
            <a:ext cx="2210371" cy="33522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7976883"/>
            <a:ext cx="2422141" cy="231011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75736" y="2488015"/>
            <a:ext cx="8012264" cy="8217707"/>
            <a:chOff x="0" y="0"/>
            <a:chExt cx="10683019" cy="1095694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683019" cy="1095694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385854" y="5658686"/>
              <a:ext cx="1697723" cy="293766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421700" y="-1197996"/>
            <a:ext cx="9549604" cy="77948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676542" y="-172058"/>
            <a:ext cx="7315200" cy="26600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62800" y="3924300"/>
            <a:ext cx="3698957" cy="131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9600" dirty="0" err="1">
                <a:solidFill>
                  <a:schemeClr val="accent2">
                    <a:lumMod val="75000"/>
                  </a:schemeClr>
                </a:solidFill>
                <a:latin typeface="Bungee"/>
              </a:rPr>
              <a:t>pháp</a:t>
            </a:r>
            <a:endParaRPr lang="en-US" sz="9600" dirty="0">
              <a:solidFill>
                <a:schemeClr val="accent2">
                  <a:lumMod val="75000"/>
                </a:schemeClr>
              </a:solidFill>
              <a:latin typeface="Bunge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1097</Words>
  <Application>Microsoft Office PowerPoint</Application>
  <PresentationFormat>Custom</PresentationFormat>
  <Paragraphs>140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Calibri</vt:lpstr>
      <vt:lpstr>.VnArial</vt:lpstr>
      <vt:lpstr>Goudy Stout</vt:lpstr>
      <vt:lpstr>DejaVu Serif Bold</vt:lpstr>
      <vt:lpstr>Dancing Script Bold</vt:lpstr>
      <vt:lpstr>Arial</vt:lpstr>
      <vt:lpstr>Bungee</vt:lpstr>
      <vt:lpstr>Times New Roman</vt:lpstr>
      <vt:lpstr>VNI-Times</vt:lpstr>
      <vt:lpstr>#9Slide07 IcielPony</vt:lpstr>
      <vt:lpstr>Times Neue Roman Bold</vt:lpstr>
      <vt:lpstr>Office Theme</vt:lpstr>
      <vt:lpstr>2_Office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23- ĐỊA LÍ - MỘT SỐ NƯỚC Ở CHÂU ÂU- MIKICACON</dc:title>
  <dc:creator>User</dc:creator>
  <cp:lastModifiedBy>admin</cp:lastModifiedBy>
  <cp:revision>43</cp:revision>
  <dcterms:created xsi:type="dcterms:W3CDTF">2006-08-16T00:00:00Z</dcterms:created>
  <dcterms:modified xsi:type="dcterms:W3CDTF">2022-02-21T18:37:30Z</dcterms:modified>
  <dc:identifier>DAE1DRe3F8c</dc:identifier>
</cp:coreProperties>
</file>