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72" r:id="rId3"/>
    <p:sldId id="257" r:id="rId4"/>
    <p:sldId id="259" r:id="rId5"/>
    <p:sldId id="261" r:id="rId6"/>
    <p:sldId id="273" r:id="rId7"/>
    <p:sldId id="268" r:id="rId8"/>
    <p:sldId id="260" r:id="rId9"/>
    <p:sldId id="267"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EA"/>
    <a:srgbClr val="FCE5D2"/>
    <a:srgbClr val="DDE4EF"/>
    <a:srgbClr val="ECD0D3"/>
    <a:srgbClr val="FADB8E"/>
    <a:srgbClr val="B06C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2016DC-027C-4EB6-83F6-0F6456DF5B9F}"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77241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016DC-027C-4EB6-83F6-0F6456DF5B9F}"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87649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016DC-027C-4EB6-83F6-0F6456DF5B9F}"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391847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016DC-027C-4EB6-83F6-0F6456DF5B9F}"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1702442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2016DC-027C-4EB6-83F6-0F6456DF5B9F}"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4080788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2016DC-027C-4EB6-83F6-0F6456DF5B9F}"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2883144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2016DC-027C-4EB6-83F6-0F6456DF5B9F}" type="datetimeFigureOut">
              <a:rPr lang="en-US" smtClean="0"/>
              <a:t>2/22/2022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2877583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2016DC-027C-4EB6-83F6-0F6456DF5B9F}" type="datetimeFigureOut">
              <a:rPr lang="en-US" smtClean="0"/>
              <a:t>2/22/2022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5460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016DC-027C-4EB6-83F6-0F6456DF5B9F}" type="datetimeFigureOut">
              <a:rPr lang="en-US" smtClean="0"/>
              <a:t>2/22/2022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173441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2016DC-027C-4EB6-83F6-0F6456DF5B9F}"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4021463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2016DC-027C-4EB6-83F6-0F6456DF5B9F}"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3532735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016DC-027C-4EB6-83F6-0F6456DF5B9F}" type="datetimeFigureOut">
              <a:rPr lang="en-US" smtClean="0"/>
              <a:t>2/22/2022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E63B6-8ECD-43AB-A591-33D9CBC24954}" type="slidenum">
              <a:rPr lang="en-US" smtClean="0"/>
              <a:t>‹#›</a:t>
            </a:fld>
            <a:endParaRPr lang="en-US"/>
          </a:p>
        </p:txBody>
      </p:sp>
    </p:spTree>
    <p:extLst>
      <p:ext uri="{BB962C8B-B14F-4D97-AF65-F5344CB8AC3E}">
        <p14:creationId xmlns:p14="http://schemas.microsoft.com/office/powerpoint/2010/main" val="1596114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69" t="24715" r="-183" b="41981"/>
          <a:stretch/>
        </p:blipFill>
        <p:spPr>
          <a:xfrm>
            <a:off x="-80210" y="-270178"/>
            <a:ext cx="12272210" cy="7218948"/>
          </a:xfrm>
          <a:prstGeom prst="rect">
            <a:avLst/>
          </a:prstGeom>
        </p:spPr>
      </p:pic>
      <p:pic>
        <p:nvPicPr>
          <p:cNvPr id="5" name="Picture 3"/>
          <p:cNvPicPr>
            <a:picLocks noChangeAspect="1"/>
          </p:cNvPicPr>
          <p:nvPr/>
        </p:nvPicPr>
        <p:blipFill>
          <a:blip r:embed="rId4"/>
          <a:srcRect/>
          <a:stretch>
            <a:fillRect/>
          </a:stretch>
        </p:blipFill>
        <p:spPr>
          <a:xfrm rot="2244051">
            <a:off x="4486424" y="5723745"/>
            <a:ext cx="935172" cy="760996"/>
          </a:xfrm>
          <a:prstGeom prst="rect">
            <a:avLst/>
          </a:prstGeom>
        </p:spPr>
      </p:pic>
      <p:pic>
        <p:nvPicPr>
          <p:cNvPr id="6"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0444076" y="5329833"/>
            <a:ext cx="1813810" cy="1541738"/>
          </a:xfrm>
          <a:prstGeom prst="rect">
            <a:avLst/>
          </a:prstGeom>
        </p:spPr>
      </p:pic>
      <p:grpSp>
        <p:nvGrpSpPr>
          <p:cNvPr id="8" name="Group 6"/>
          <p:cNvGrpSpPr/>
          <p:nvPr/>
        </p:nvGrpSpPr>
        <p:grpSpPr>
          <a:xfrm>
            <a:off x="734328" y="745869"/>
            <a:ext cx="10643133" cy="2602602"/>
            <a:chOff x="0" y="0"/>
            <a:chExt cx="9360778" cy="2207535"/>
          </a:xfrm>
          <a:solidFill>
            <a:schemeClr val="bg1">
              <a:alpha val="68000"/>
            </a:schemeClr>
          </a:solidFill>
        </p:grpSpPr>
        <p:sp>
          <p:nvSpPr>
            <p:cNvPr id="9" name="Freeform 7"/>
            <p:cNvSpPr/>
            <p:nvPr/>
          </p:nvSpPr>
          <p:spPr>
            <a:xfrm>
              <a:off x="31750" y="31750"/>
              <a:ext cx="9297278" cy="2144035"/>
            </a:xfrm>
            <a:custGeom>
              <a:avLst/>
              <a:gdLst/>
              <a:ahLst/>
              <a:cxnLst/>
              <a:rect l="l" t="t" r="r" b="b"/>
              <a:pathLst>
                <a:path w="9297278" h="2144035">
                  <a:moveTo>
                    <a:pt x="9204568" y="2144035"/>
                  </a:moveTo>
                  <a:lnTo>
                    <a:pt x="92710" y="2144035"/>
                  </a:lnTo>
                  <a:cubicBezTo>
                    <a:pt x="41910" y="2144035"/>
                    <a:pt x="0" y="2102125"/>
                    <a:pt x="0" y="2051325"/>
                  </a:cubicBezTo>
                  <a:lnTo>
                    <a:pt x="0" y="92710"/>
                  </a:lnTo>
                  <a:cubicBezTo>
                    <a:pt x="0" y="41910"/>
                    <a:pt x="41910" y="0"/>
                    <a:pt x="92710" y="0"/>
                  </a:cubicBezTo>
                  <a:lnTo>
                    <a:pt x="9203299" y="0"/>
                  </a:lnTo>
                  <a:cubicBezTo>
                    <a:pt x="9254099" y="0"/>
                    <a:pt x="9296009" y="41910"/>
                    <a:pt x="9296009" y="92710"/>
                  </a:cubicBezTo>
                  <a:lnTo>
                    <a:pt x="9296009" y="2050055"/>
                  </a:lnTo>
                  <a:cubicBezTo>
                    <a:pt x="9297278" y="2102125"/>
                    <a:pt x="9255368" y="2144035"/>
                    <a:pt x="9204568" y="2144035"/>
                  </a:cubicBezTo>
                  <a:close/>
                </a:path>
              </a:pathLst>
            </a:custGeom>
            <a:grpFill/>
          </p:spPr>
        </p:sp>
        <p:sp>
          <p:nvSpPr>
            <p:cNvPr id="10" name="Freeform 8"/>
            <p:cNvSpPr/>
            <p:nvPr/>
          </p:nvSpPr>
          <p:spPr>
            <a:xfrm>
              <a:off x="0" y="0"/>
              <a:ext cx="9360778" cy="2207535"/>
            </a:xfrm>
            <a:custGeom>
              <a:avLst/>
              <a:gdLst/>
              <a:ahLst/>
              <a:cxnLst/>
              <a:rect l="l" t="t" r="r" b="b"/>
              <a:pathLst>
                <a:path w="9360778" h="2207535">
                  <a:moveTo>
                    <a:pt x="9236318" y="59690"/>
                  </a:moveTo>
                  <a:cubicBezTo>
                    <a:pt x="9271878" y="59690"/>
                    <a:pt x="9301088" y="88900"/>
                    <a:pt x="9301088" y="124460"/>
                  </a:cubicBezTo>
                  <a:lnTo>
                    <a:pt x="9301088" y="2083075"/>
                  </a:lnTo>
                  <a:cubicBezTo>
                    <a:pt x="9301088" y="2118635"/>
                    <a:pt x="9271878" y="2147845"/>
                    <a:pt x="9236318" y="2147845"/>
                  </a:cubicBezTo>
                  <a:lnTo>
                    <a:pt x="124460" y="2147845"/>
                  </a:lnTo>
                  <a:cubicBezTo>
                    <a:pt x="88900" y="2147845"/>
                    <a:pt x="59690" y="2118635"/>
                    <a:pt x="59690" y="2083075"/>
                  </a:cubicBezTo>
                  <a:lnTo>
                    <a:pt x="59690" y="124460"/>
                  </a:lnTo>
                  <a:cubicBezTo>
                    <a:pt x="59690" y="88900"/>
                    <a:pt x="88900" y="59690"/>
                    <a:pt x="124460" y="59690"/>
                  </a:cubicBezTo>
                  <a:lnTo>
                    <a:pt x="9236318" y="59690"/>
                  </a:lnTo>
                  <a:moveTo>
                    <a:pt x="9236318" y="0"/>
                  </a:moveTo>
                  <a:lnTo>
                    <a:pt x="124460" y="0"/>
                  </a:lnTo>
                  <a:cubicBezTo>
                    <a:pt x="55880" y="0"/>
                    <a:pt x="0" y="55880"/>
                    <a:pt x="0" y="124460"/>
                  </a:cubicBezTo>
                  <a:lnTo>
                    <a:pt x="0" y="2083075"/>
                  </a:lnTo>
                  <a:cubicBezTo>
                    <a:pt x="0" y="2151655"/>
                    <a:pt x="55880" y="2207535"/>
                    <a:pt x="124460" y="2207535"/>
                  </a:cubicBezTo>
                  <a:lnTo>
                    <a:pt x="9236318" y="2207535"/>
                  </a:lnTo>
                  <a:cubicBezTo>
                    <a:pt x="9304899" y="2207535"/>
                    <a:pt x="9360778" y="2151655"/>
                    <a:pt x="9360778" y="2083075"/>
                  </a:cubicBezTo>
                  <a:lnTo>
                    <a:pt x="9360778" y="124460"/>
                  </a:lnTo>
                  <a:cubicBezTo>
                    <a:pt x="9360778" y="55880"/>
                    <a:pt x="9304899" y="0"/>
                    <a:pt x="9236318" y="0"/>
                  </a:cubicBezTo>
                  <a:close/>
                </a:path>
              </a:pathLst>
            </a:custGeom>
            <a:grpFill/>
          </p:spPr>
        </p:sp>
      </p:grpSp>
      <p:pic>
        <p:nvPicPr>
          <p:cNvPr id="11"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34328" y="232611"/>
            <a:ext cx="1161085" cy="1161085"/>
          </a:xfrm>
          <a:prstGeom prst="rect">
            <a:avLst/>
          </a:prstGeom>
        </p:spPr>
      </p:pic>
      <p:pic>
        <p:nvPicPr>
          <p:cNvPr id="12"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0210" y="4493897"/>
            <a:ext cx="2486074" cy="2492305"/>
          </a:xfrm>
          <a:prstGeom prst="rect">
            <a:avLst/>
          </a:prstGeom>
        </p:spPr>
      </p:pic>
      <p:pic>
        <p:nvPicPr>
          <p:cNvPr id="13" name="Picture 11"/>
          <p:cNvPicPr>
            <a:picLocks noChangeAspect="1"/>
          </p:cNvPicPr>
          <p:nvPr/>
        </p:nvPicPr>
        <p:blipFill>
          <a:blip r:embed="rId4"/>
          <a:srcRect/>
          <a:stretch>
            <a:fillRect/>
          </a:stretch>
        </p:blipFill>
        <p:spPr>
          <a:xfrm rot="19949637" flipH="1">
            <a:off x="5888838" y="4932460"/>
            <a:ext cx="776028" cy="677797"/>
          </a:xfrm>
          <a:prstGeom prst="rect">
            <a:avLst/>
          </a:prstGeom>
        </p:spPr>
      </p:pic>
      <p:pic>
        <p:nvPicPr>
          <p:cNvPr id="7" name="Picture 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176506">
            <a:off x="6505404" y="4014596"/>
            <a:ext cx="1624915" cy="958601"/>
          </a:xfrm>
          <a:prstGeom prst="rect">
            <a:avLst/>
          </a:prstGeom>
        </p:spPr>
      </p:pic>
      <p:sp>
        <p:nvSpPr>
          <p:cNvPr id="14" name="TextBox 13"/>
          <p:cNvSpPr txBox="1"/>
          <p:nvPr/>
        </p:nvSpPr>
        <p:spPr>
          <a:xfrm>
            <a:off x="1677556" y="1976198"/>
            <a:ext cx="9198591" cy="1015663"/>
          </a:xfrm>
          <a:prstGeom prst="rect">
            <a:avLst/>
          </a:prstGeom>
          <a:noFill/>
        </p:spPr>
        <p:txBody>
          <a:bodyPr wrap="square" rtlCol="0">
            <a:spAutoFit/>
          </a:bodyPr>
          <a:lstStyle/>
          <a:p>
            <a:pPr algn="ctr"/>
            <a:r>
              <a:rPr lang="en-US" sz="6000" b="1" dirty="0">
                <a:effectLst>
                  <a:outerShdw blurRad="38100" dist="38100" dir="2700000" algn="tl">
                    <a:srgbClr val="000000">
                      <a:alpha val="43137"/>
                    </a:srgbClr>
                  </a:outerShdw>
                </a:effectLst>
                <a:latin typeface="Times New Roman" panose="02020603050405020304" pitchFamily="18" charset="0"/>
                <a:ea typeface="Vollkorn" pitchFamily="2" charset="0"/>
                <a:cs typeface="Times New Roman" panose="02020603050405020304" pitchFamily="18" charset="0"/>
              </a:rPr>
              <a:t>Đ</a:t>
            </a:r>
            <a:r>
              <a:rPr lang="vi-VN" sz="6000" b="1" dirty="0">
                <a:effectLst>
                  <a:outerShdw blurRad="38100" dist="38100" dir="2700000" algn="tl">
                    <a:srgbClr val="000000">
                      <a:alpha val="43137"/>
                    </a:srgbClr>
                  </a:outerShdw>
                </a:effectLst>
                <a:latin typeface="Times New Roman" panose="02020603050405020304" pitchFamily="18" charset="0"/>
                <a:ea typeface="Vollkorn" pitchFamily="2" charset="0"/>
                <a:cs typeface="Times New Roman" panose="02020603050405020304" pitchFamily="18" charset="0"/>
              </a:rPr>
              <a:t>ƯỜ</a:t>
            </a:r>
            <a:r>
              <a:rPr lang="en-US" sz="6000" b="1" dirty="0">
                <a:effectLst>
                  <a:outerShdw blurRad="38100" dist="38100" dir="2700000" algn="tl">
                    <a:srgbClr val="000000">
                      <a:alpha val="43137"/>
                    </a:srgbClr>
                  </a:outerShdw>
                </a:effectLst>
                <a:latin typeface="Times New Roman" panose="02020603050405020304" pitchFamily="18" charset="0"/>
                <a:ea typeface="Vollkorn" pitchFamily="2" charset="0"/>
                <a:cs typeface="Times New Roman" panose="02020603050405020304" pitchFamily="18" charset="0"/>
              </a:rPr>
              <a:t>NG TR</a:t>
            </a:r>
            <a:r>
              <a:rPr lang="vi-VN" sz="6000" b="1" dirty="0">
                <a:effectLst>
                  <a:outerShdw blurRad="38100" dist="38100" dir="2700000" algn="tl">
                    <a:srgbClr val="000000">
                      <a:alpha val="43137"/>
                    </a:srgbClr>
                  </a:outerShdw>
                </a:effectLst>
                <a:latin typeface="Times New Roman" panose="02020603050405020304" pitchFamily="18" charset="0"/>
                <a:ea typeface="Vollkorn" pitchFamily="2" charset="0"/>
                <a:cs typeface="Times New Roman" panose="02020603050405020304" pitchFamily="18" charset="0"/>
              </a:rPr>
              <a:t>ƯỜ</a:t>
            </a:r>
            <a:r>
              <a:rPr lang="en-US" sz="6000" b="1" dirty="0">
                <a:effectLst>
                  <a:outerShdw blurRad="38100" dist="38100" dir="2700000" algn="tl">
                    <a:srgbClr val="000000">
                      <a:alpha val="43137"/>
                    </a:srgbClr>
                  </a:outerShdw>
                </a:effectLst>
                <a:latin typeface="Times New Roman" panose="02020603050405020304" pitchFamily="18" charset="0"/>
                <a:ea typeface="Vollkorn" pitchFamily="2" charset="0"/>
                <a:cs typeface="Times New Roman" panose="02020603050405020304" pitchFamily="18" charset="0"/>
              </a:rPr>
              <a:t>NG S</a:t>
            </a:r>
            <a:r>
              <a:rPr lang="vi-VN" sz="6000" b="1" dirty="0">
                <a:effectLst>
                  <a:outerShdw blurRad="38100" dist="38100" dir="2700000" algn="tl">
                    <a:srgbClr val="000000">
                      <a:alpha val="43137"/>
                    </a:srgbClr>
                  </a:outerShdw>
                </a:effectLst>
                <a:latin typeface="Times New Roman" panose="02020603050405020304" pitchFamily="18" charset="0"/>
                <a:ea typeface="Vollkorn" pitchFamily="2" charset="0"/>
                <a:cs typeface="Times New Roman" panose="02020603050405020304" pitchFamily="18" charset="0"/>
              </a:rPr>
              <a:t>Ơ</a:t>
            </a:r>
            <a:r>
              <a:rPr lang="en-US" sz="6000" b="1" dirty="0">
                <a:effectLst>
                  <a:outerShdw blurRad="38100" dist="38100" dir="2700000" algn="tl">
                    <a:srgbClr val="000000">
                      <a:alpha val="43137"/>
                    </a:srgbClr>
                  </a:outerShdw>
                </a:effectLst>
                <a:latin typeface="Times New Roman" panose="02020603050405020304" pitchFamily="18" charset="0"/>
                <a:ea typeface="Vollkorn" pitchFamily="2" charset="0"/>
                <a:cs typeface="Times New Roman" panose="02020603050405020304" pitchFamily="18" charset="0"/>
              </a:rPr>
              <a:t>N</a:t>
            </a:r>
          </a:p>
        </p:txBody>
      </p:sp>
      <p:sp>
        <p:nvSpPr>
          <p:cNvPr id="15" name="TextBox 14"/>
          <p:cNvSpPr txBox="1"/>
          <p:nvPr/>
        </p:nvSpPr>
        <p:spPr>
          <a:xfrm>
            <a:off x="4351447" y="1200001"/>
            <a:ext cx="3207223" cy="646331"/>
          </a:xfrm>
          <a:prstGeom prst="rect">
            <a:avLst/>
          </a:prstGeom>
          <a:noFill/>
        </p:spPr>
        <p:txBody>
          <a:bodyPr wrap="square" rtlCol="0">
            <a:spAutoFit/>
          </a:bodyPr>
          <a:lstStyle/>
          <a:p>
            <a:pPr algn="ctr"/>
            <a:r>
              <a:rPr lang="en-US" sz="3600" dirty="0" err="1">
                <a:latin typeface="Dancing Script" panose="03080600040507000D00" pitchFamily="66" charset="0"/>
              </a:rPr>
              <a:t>Lịch</a:t>
            </a:r>
            <a:r>
              <a:rPr lang="en-US" sz="3600" dirty="0">
                <a:latin typeface="Dancing Script" panose="03080600040507000D00" pitchFamily="66" charset="0"/>
              </a:rPr>
              <a:t> </a:t>
            </a:r>
            <a:r>
              <a:rPr lang="en-US" sz="3600" dirty="0" err="1">
                <a:latin typeface="Dancing Script" panose="03080600040507000D00" pitchFamily="66" charset="0"/>
              </a:rPr>
              <a:t>sử</a:t>
            </a:r>
            <a:r>
              <a:rPr lang="en-US" sz="3600" dirty="0">
                <a:latin typeface="Dancing Script" panose="03080600040507000D00" pitchFamily="66" charset="0"/>
              </a:rPr>
              <a:t> - </a:t>
            </a:r>
            <a:r>
              <a:rPr lang="en-US" sz="3600" dirty="0" err="1">
                <a:latin typeface="Dancing Script" panose="03080600040507000D00" pitchFamily="66" charset="0"/>
              </a:rPr>
              <a:t>Lớp</a:t>
            </a:r>
            <a:r>
              <a:rPr lang="en-US" sz="3600" dirty="0">
                <a:latin typeface="Dancing Script" panose="03080600040507000D00" pitchFamily="66" charset="0"/>
              </a:rPr>
              <a:t> 5</a:t>
            </a:r>
          </a:p>
        </p:txBody>
      </p:sp>
    </p:spTree>
    <p:extLst>
      <p:ext uri="{BB962C8B-B14F-4D97-AF65-F5344CB8AC3E}">
        <p14:creationId xmlns:p14="http://schemas.microsoft.com/office/powerpoint/2010/main" val="447042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424382"/>
          </a:xfrm>
          <a:prstGeom prst="rect">
            <a:avLst/>
          </a:prstGeom>
        </p:spPr>
      </p:pic>
      <p:pic>
        <p:nvPicPr>
          <p:cNvPr id="9" name="图片 2">
            <a:extLst>
              <a:ext uri="{FF2B5EF4-FFF2-40B4-BE49-F238E27FC236}">
                <a16:creationId xmlns:a16="http://schemas.microsoft.com/office/drawing/2014/main" id="{285E8033-D5E6-48AE-88EF-CC10B650EEE7}"/>
              </a:ext>
            </a:extLst>
          </p:cNvPr>
          <p:cNvPicPr>
            <a:picLocks noChangeAspect="1"/>
          </p:cNvPicPr>
          <p:nvPr/>
        </p:nvPicPr>
        <p:blipFill rotWithShape="1">
          <a:blip r:embed="rId3" cstate="screen">
            <a:duotone>
              <a:prstClr val="black"/>
              <a:srgbClr val="FADB8E">
                <a:tint val="45000"/>
                <a:satMod val="400000"/>
              </a:srgbClr>
            </a:duotone>
            <a:extLst>
              <a:ext uri="{28A0092B-C50C-407E-A947-70E740481C1C}">
                <a14:useLocalDpi xmlns:a14="http://schemas.microsoft.com/office/drawing/2010/main"/>
              </a:ext>
            </a:extLst>
          </a:blip>
          <a:srcRect l="-1" t="34050" r="-2077" b="33737"/>
          <a:stretch/>
        </p:blipFill>
        <p:spPr>
          <a:xfrm>
            <a:off x="934746" y="2482075"/>
            <a:ext cx="11250557" cy="2247478"/>
          </a:xfrm>
          <a:prstGeom prst="rect">
            <a:avLst/>
          </a:prstGeom>
        </p:spPr>
      </p:pic>
      <p:pic>
        <p:nvPicPr>
          <p:cNvPr id="4" name="图片 2">
            <a:extLst>
              <a:ext uri="{FF2B5EF4-FFF2-40B4-BE49-F238E27FC236}">
                <a16:creationId xmlns:a16="http://schemas.microsoft.com/office/drawing/2014/main" id="{285E8033-D5E6-48AE-88EF-CC10B650EEE7}"/>
              </a:ext>
            </a:extLst>
          </p:cNvPr>
          <p:cNvPicPr>
            <a:picLocks noChangeAspect="1"/>
          </p:cNvPicPr>
          <p:nvPr/>
        </p:nvPicPr>
        <p:blipFill rotWithShape="1">
          <a:blip r:embed="rId3" cstate="screen">
            <a:duotone>
              <a:prstClr val="black"/>
              <a:srgbClr val="FFF9EA">
                <a:tint val="45000"/>
                <a:satMod val="400000"/>
              </a:srgbClr>
            </a:duotone>
            <a:extLst>
              <a:ext uri="{28A0092B-C50C-407E-A947-70E740481C1C}">
                <a14:useLocalDpi xmlns:a14="http://schemas.microsoft.com/office/drawing/2010/main"/>
              </a:ext>
            </a:extLst>
          </a:blip>
          <a:srcRect b="67510"/>
          <a:stretch/>
        </p:blipFill>
        <p:spPr>
          <a:xfrm>
            <a:off x="145324" y="286597"/>
            <a:ext cx="11064038" cy="2281224"/>
          </a:xfrm>
          <a:prstGeom prst="rect">
            <a:avLst/>
          </a:prstGeom>
        </p:spPr>
      </p:pic>
      <p:sp>
        <p:nvSpPr>
          <p:cNvPr id="3" name="TextBox 2"/>
          <p:cNvSpPr txBox="1"/>
          <p:nvPr/>
        </p:nvSpPr>
        <p:spPr>
          <a:xfrm>
            <a:off x="934746" y="940327"/>
            <a:ext cx="9485194" cy="579967"/>
          </a:xfrm>
          <a:prstGeom prst="rect">
            <a:avLst/>
          </a:prstGeom>
          <a:noFill/>
        </p:spPr>
        <p:txBody>
          <a:bodyPr wrap="square" rtlCol="0">
            <a:spAutoFit/>
          </a:bodyPr>
          <a:lstStyle/>
          <a:p>
            <a:pPr>
              <a:lnSpc>
                <a:spcPct val="150000"/>
              </a:lnSpc>
            </a:pPr>
            <a:r>
              <a:rPr lang="en-US" sz="2400">
                <a:latin typeface="Times New Roman" panose="02020603050405020304" pitchFamily="18" charset="0"/>
                <a:cs typeface="Times New Roman" panose="02020603050405020304" pitchFamily="18" charset="0"/>
              </a:rPr>
              <a:t>1/ Đ</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Tr</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S</a:t>
            </a:r>
            <a:r>
              <a:rPr lang="vi-VN" sz="240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n ra đời vào thời gian nào?</a:t>
            </a:r>
          </a:p>
        </p:txBody>
      </p:sp>
      <p:sp>
        <p:nvSpPr>
          <p:cNvPr id="6" name="TextBox 5"/>
          <p:cNvSpPr txBox="1"/>
          <p:nvPr/>
        </p:nvSpPr>
        <p:spPr>
          <a:xfrm>
            <a:off x="1282890" y="1520294"/>
            <a:ext cx="9744501" cy="461665"/>
          </a:xfrm>
          <a:prstGeom prst="rect">
            <a:avLst/>
          </a:prstGeom>
          <a:noFill/>
        </p:spPr>
        <p:txBody>
          <a:bodyPr wrap="square" rtlCol="0">
            <a:spAutoFit/>
          </a:bodyPr>
          <a:lstStyle/>
          <a:p>
            <a:r>
              <a:rPr lang="en-US" sz="2400">
                <a:solidFill>
                  <a:srgbClr val="0070C0"/>
                </a:solidFill>
                <a:latin typeface="Times New Roman" panose="02020603050405020304" pitchFamily="18" charset="0"/>
                <a:cs typeface="Times New Roman" panose="02020603050405020304" pitchFamily="18" charset="0"/>
              </a:rPr>
              <a:t>- Ngày 19-5-1959, Trung </a:t>
            </a:r>
            <a:r>
              <a:rPr lang="vi-VN" sz="2400">
                <a:solidFill>
                  <a:srgbClr val="0070C0"/>
                </a:solidFill>
                <a:latin typeface="Times New Roman" panose="02020603050405020304" pitchFamily="18" charset="0"/>
                <a:cs typeface="Times New Roman" panose="02020603050405020304" pitchFamily="18" charset="0"/>
              </a:rPr>
              <a:t>ươ</a:t>
            </a:r>
            <a:r>
              <a:rPr lang="en-US" sz="2400">
                <a:solidFill>
                  <a:srgbClr val="0070C0"/>
                </a:solidFill>
                <a:latin typeface="Times New Roman" panose="02020603050405020304" pitchFamily="18" charset="0"/>
                <a:cs typeface="Times New Roman" panose="02020603050405020304" pitchFamily="18" charset="0"/>
              </a:rPr>
              <a:t>ng Đảng quyết định mở đ</a:t>
            </a:r>
            <a:r>
              <a:rPr lang="vi-VN" sz="2400">
                <a:solidFill>
                  <a:srgbClr val="0070C0"/>
                </a:solidFill>
                <a:latin typeface="Times New Roman" panose="02020603050405020304" pitchFamily="18" charset="0"/>
                <a:cs typeface="Times New Roman" panose="02020603050405020304" pitchFamily="18" charset="0"/>
              </a:rPr>
              <a:t>ườ</a:t>
            </a:r>
            <a:r>
              <a:rPr lang="en-US" sz="2400">
                <a:solidFill>
                  <a:srgbClr val="0070C0"/>
                </a:solidFill>
                <a:latin typeface="Times New Roman" panose="02020603050405020304" pitchFamily="18" charset="0"/>
                <a:cs typeface="Times New Roman" panose="02020603050405020304" pitchFamily="18" charset="0"/>
              </a:rPr>
              <a:t>ng Tr</a:t>
            </a:r>
            <a:r>
              <a:rPr lang="vi-VN" sz="2400">
                <a:solidFill>
                  <a:srgbClr val="0070C0"/>
                </a:solidFill>
                <a:latin typeface="Times New Roman" panose="02020603050405020304" pitchFamily="18" charset="0"/>
                <a:cs typeface="Times New Roman" panose="02020603050405020304" pitchFamily="18" charset="0"/>
              </a:rPr>
              <a:t>ườ</a:t>
            </a:r>
            <a:r>
              <a:rPr lang="en-US" sz="2400">
                <a:solidFill>
                  <a:srgbClr val="0070C0"/>
                </a:solidFill>
                <a:latin typeface="Times New Roman" panose="02020603050405020304" pitchFamily="18" charset="0"/>
                <a:cs typeface="Times New Roman" panose="02020603050405020304" pitchFamily="18" charset="0"/>
              </a:rPr>
              <a:t>ng S</a:t>
            </a:r>
            <a:r>
              <a:rPr lang="vi-VN" sz="2400">
                <a:solidFill>
                  <a:srgbClr val="0070C0"/>
                </a:solidFill>
                <a:latin typeface="Times New Roman" panose="02020603050405020304" pitchFamily="18" charset="0"/>
                <a:cs typeface="Times New Roman" panose="02020603050405020304" pitchFamily="18" charset="0"/>
              </a:rPr>
              <a:t>ơ</a:t>
            </a:r>
            <a:r>
              <a:rPr lang="en-US" sz="2400">
                <a:solidFill>
                  <a:srgbClr val="0070C0"/>
                </a:solidFill>
                <a:latin typeface="Times New Roman" panose="02020603050405020304" pitchFamily="18" charset="0"/>
                <a:cs typeface="Times New Roman" panose="02020603050405020304" pitchFamily="18" charset="0"/>
              </a:rPr>
              <a:t>n.</a:t>
            </a:r>
          </a:p>
        </p:txBody>
      </p:sp>
      <p:sp>
        <p:nvSpPr>
          <p:cNvPr id="7" name="TextBox 6"/>
          <p:cNvSpPr txBox="1"/>
          <p:nvPr/>
        </p:nvSpPr>
        <p:spPr>
          <a:xfrm>
            <a:off x="1724168" y="3528549"/>
            <a:ext cx="501567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2/ Đ</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Tr</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S</a:t>
            </a:r>
            <a:r>
              <a:rPr lang="vi-VN" sz="240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n có tên gọi là gì?</a:t>
            </a:r>
          </a:p>
        </p:txBody>
      </p:sp>
      <p:cxnSp>
        <p:nvCxnSpPr>
          <p:cNvPr id="11" name="Straight Arrow Connector 10"/>
          <p:cNvCxnSpPr/>
          <p:nvPr/>
        </p:nvCxnSpPr>
        <p:spPr>
          <a:xfrm flipV="1">
            <a:off x="6651135" y="3528549"/>
            <a:ext cx="586853" cy="2308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7326700" y="3253394"/>
            <a:ext cx="3275462" cy="461665"/>
          </a:xfrm>
          <a:prstGeom prst="rect">
            <a:avLst/>
          </a:prstGeom>
          <a:noFill/>
        </p:spPr>
        <p:txBody>
          <a:bodyPr wrap="square" rtlCol="0">
            <a:spAutoFit/>
          </a:bodyPr>
          <a:lstStyle/>
          <a:p>
            <a:r>
              <a:rPr lang="en-US" sz="2400">
                <a:solidFill>
                  <a:srgbClr val="0070C0"/>
                </a:solidFill>
                <a:latin typeface="Times New Roman" panose="02020603050405020304" pitchFamily="18" charset="0"/>
                <a:cs typeface="Times New Roman" panose="02020603050405020304" pitchFamily="18" charset="0"/>
              </a:rPr>
              <a:t>Đ</a:t>
            </a:r>
            <a:r>
              <a:rPr lang="vi-VN" sz="2400">
                <a:solidFill>
                  <a:srgbClr val="0070C0"/>
                </a:solidFill>
                <a:latin typeface="Times New Roman" panose="02020603050405020304" pitchFamily="18" charset="0"/>
                <a:cs typeface="Times New Roman" panose="02020603050405020304" pitchFamily="18" charset="0"/>
              </a:rPr>
              <a:t>ườ</a:t>
            </a:r>
            <a:r>
              <a:rPr lang="en-US" sz="2400">
                <a:solidFill>
                  <a:srgbClr val="0070C0"/>
                </a:solidFill>
                <a:latin typeface="Times New Roman" panose="02020603050405020304" pitchFamily="18" charset="0"/>
                <a:cs typeface="Times New Roman" panose="02020603050405020304" pitchFamily="18" charset="0"/>
              </a:rPr>
              <a:t>ng Hồ Chí Minh</a:t>
            </a:r>
          </a:p>
        </p:txBody>
      </p:sp>
      <p:sp>
        <p:nvSpPr>
          <p:cNvPr id="14" name="TextBox 13"/>
          <p:cNvSpPr txBox="1"/>
          <p:nvPr/>
        </p:nvSpPr>
        <p:spPr>
          <a:xfrm>
            <a:off x="7326700" y="3739359"/>
            <a:ext cx="3671248" cy="461665"/>
          </a:xfrm>
          <a:prstGeom prst="rect">
            <a:avLst/>
          </a:prstGeom>
          <a:noFill/>
        </p:spPr>
        <p:txBody>
          <a:bodyPr wrap="square" rtlCol="0">
            <a:spAutoFit/>
          </a:bodyPr>
          <a:lstStyle/>
          <a:p>
            <a:r>
              <a:rPr lang="en-US" sz="2400">
                <a:solidFill>
                  <a:srgbClr val="0070C0"/>
                </a:solidFill>
                <a:latin typeface="Times New Roman" panose="02020603050405020304" pitchFamily="18" charset="0"/>
                <a:cs typeface="Times New Roman" panose="02020603050405020304" pitchFamily="18" charset="0"/>
              </a:rPr>
              <a:t>Đ</a:t>
            </a:r>
            <a:r>
              <a:rPr lang="vi-VN" sz="2400">
                <a:solidFill>
                  <a:srgbClr val="0070C0"/>
                </a:solidFill>
                <a:latin typeface="Times New Roman" panose="02020603050405020304" pitchFamily="18" charset="0"/>
                <a:cs typeface="Times New Roman" panose="02020603050405020304" pitchFamily="18" charset="0"/>
              </a:rPr>
              <a:t>ườ</a:t>
            </a:r>
            <a:r>
              <a:rPr lang="en-US" sz="2400">
                <a:solidFill>
                  <a:srgbClr val="0070C0"/>
                </a:solidFill>
                <a:latin typeface="Times New Roman" panose="02020603050405020304" pitchFamily="18" charset="0"/>
                <a:cs typeface="Times New Roman" panose="02020603050405020304" pitchFamily="18" charset="0"/>
              </a:rPr>
              <a:t>ng mòn Hồ Chí Minh</a:t>
            </a:r>
          </a:p>
        </p:txBody>
      </p:sp>
      <p:cxnSp>
        <p:nvCxnSpPr>
          <p:cNvPr id="15" name="Straight Arrow Connector 14"/>
          <p:cNvCxnSpPr/>
          <p:nvPr/>
        </p:nvCxnSpPr>
        <p:spPr>
          <a:xfrm>
            <a:off x="6637487" y="3759381"/>
            <a:ext cx="600501" cy="2308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6410598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par>
                                <p:cTn id="27" presetID="55"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70"/>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strVal val="#ppt_w*0.70"/>
                                          </p:val>
                                        </p:tav>
                                        <p:tav tm="100000">
                                          <p:val>
                                            <p:strVal val="#ppt_w"/>
                                          </p:val>
                                        </p:tav>
                                      </p:tavLst>
                                    </p:anim>
                                    <p:anim calcmode="lin" valueType="num">
                                      <p:cBhvr>
                                        <p:cTn id="35" dur="1000" fill="hold"/>
                                        <p:tgtEl>
                                          <p:spTgt spid="13"/>
                                        </p:tgtEl>
                                        <p:attrNameLst>
                                          <p:attrName>ppt_h</p:attrName>
                                        </p:attrNameLst>
                                      </p:cBhvr>
                                      <p:tavLst>
                                        <p:tav tm="0">
                                          <p:val>
                                            <p:strVal val="#ppt_h"/>
                                          </p:val>
                                        </p:tav>
                                        <p:tav tm="100000">
                                          <p:val>
                                            <p:strVal val="#ppt_h"/>
                                          </p:val>
                                        </p:tav>
                                      </p:tavLst>
                                    </p:anim>
                                    <p:animEffect transition="in" filter="fade">
                                      <p:cBhvr>
                                        <p:cTn id="36" dur="1000"/>
                                        <p:tgtEl>
                                          <p:spTgt spid="13"/>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strVal val="#ppt_w*0.70"/>
                                          </p:val>
                                        </p:tav>
                                        <p:tav tm="100000">
                                          <p:val>
                                            <p:strVal val="#ppt_w"/>
                                          </p:val>
                                        </p:tav>
                                      </p:tavLst>
                                    </p:anim>
                                    <p:anim calcmode="lin" valueType="num">
                                      <p:cBhvr>
                                        <p:cTn id="40" dur="1000" fill="hold"/>
                                        <p:tgtEl>
                                          <p:spTgt spid="14"/>
                                        </p:tgtEl>
                                        <p:attrNameLst>
                                          <p:attrName>ppt_h</p:attrName>
                                        </p:attrNameLst>
                                      </p:cBhvr>
                                      <p:tavLst>
                                        <p:tav tm="0">
                                          <p:val>
                                            <p:strVal val="#ppt_h"/>
                                          </p:val>
                                        </p:tav>
                                        <p:tav tm="100000">
                                          <p:val>
                                            <p:strVal val="#ppt_h"/>
                                          </p:val>
                                        </p:tav>
                                      </p:tavLst>
                                    </p:anim>
                                    <p:animEffect transition="in" filter="fade">
                                      <p:cBhvr>
                                        <p:cTn id="41" dur="1000"/>
                                        <p:tgtEl>
                                          <p:spTgt spid="14"/>
                                        </p:tgtEl>
                                      </p:cBhvr>
                                    </p:animEffect>
                                  </p:childTnLst>
                                </p:cTn>
                              </p:par>
                              <p:par>
                                <p:cTn id="42" presetID="55"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1000" fill="hold"/>
                                        <p:tgtEl>
                                          <p:spTgt spid="15"/>
                                        </p:tgtEl>
                                        <p:attrNameLst>
                                          <p:attrName>ppt_w</p:attrName>
                                        </p:attrNameLst>
                                      </p:cBhvr>
                                      <p:tavLst>
                                        <p:tav tm="0">
                                          <p:val>
                                            <p:strVal val="#ppt_w*0.70"/>
                                          </p:val>
                                        </p:tav>
                                        <p:tav tm="100000">
                                          <p:val>
                                            <p:strVal val="#ppt_w"/>
                                          </p:val>
                                        </p:tav>
                                      </p:tavLst>
                                    </p:anim>
                                    <p:anim calcmode="lin" valueType="num">
                                      <p:cBhvr>
                                        <p:cTn id="45" dur="1000" fill="hold"/>
                                        <p:tgtEl>
                                          <p:spTgt spid="15"/>
                                        </p:tgtEl>
                                        <p:attrNameLst>
                                          <p:attrName>ppt_h</p:attrName>
                                        </p:attrNameLst>
                                      </p:cBhvr>
                                      <p:tavLst>
                                        <p:tav tm="0">
                                          <p:val>
                                            <p:strVal val="#ppt_h"/>
                                          </p:val>
                                        </p:tav>
                                        <p:tav tm="100000">
                                          <p:val>
                                            <p:strVal val="#ppt_h"/>
                                          </p:val>
                                        </p:tav>
                                      </p:tavLst>
                                    </p:anim>
                                    <p:animEffect transition="in" filter="fade">
                                      <p:cBhvr>
                                        <p:cTn id="46" dur="1000"/>
                                        <p:tgtEl>
                                          <p:spTgt spid="15"/>
                                        </p:tgtEl>
                                      </p:cBhvr>
                                    </p:animEffect>
                                  </p:childTnLst>
                                </p:cTn>
                              </p:par>
                              <p:par>
                                <p:cTn id="47" presetID="55"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strVal val="#ppt_w*0.70"/>
                                          </p:val>
                                        </p:tav>
                                        <p:tav tm="100000">
                                          <p:val>
                                            <p:strVal val="#ppt_w"/>
                                          </p:val>
                                        </p:tav>
                                      </p:tavLst>
                                    </p:anim>
                                    <p:anim calcmode="lin" valueType="num">
                                      <p:cBhvr>
                                        <p:cTn id="50" dur="1000" fill="hold"/>
                                        <p:tgtEl>
                                          <p:spTgt spid="9"/>
                                        </p:tgtEl>
                                        <p:attrNameLst>
                                          <p:attrName>ppt_h</p:attrName>
                                        </p:attrNameLst>
                                      </p:cBhvr>
                                      <p:tavLst>
                                        <p:tav tm="0">
                                          <p:val>
                                            <p:strVal val="#ppt_h"/>
                                          </p:val>
                                        </p:tav>
                                        <p:tav tm="100000">
                                          <p:val>
                                            <p:strVal val="#ppt_h"/>
                                          </p:val>
                                        </p:tav>
                                      </p:tavLst>
                                    </p:anim>
                                    <p:animEffect transition="in" filter="fade">
                                      <p:cBhvr>
                                        <p:cTn id="5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6FCB47A-14CD-4011-B3AF-EF10B8E8C7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296" t="10595" r="7481" b="10516"/>
          <a:stretch/>
        </p:blipFill>
        <p:spPr>
          <a:xfrm>
            <a:off x="2265335" y="579120"/>
            <a:ext cx="7249384" cy="4421875"/>
          </a:xfrm>
          <a:prstGeom prst="rect">
            <a:avLst/>
          </a:prstGeom>
        </p:spPr>
      </p:pic>
      <p:pic>
        <p:nvPicPr>
          <p:cNvPr id="29" name="图片 28">
            <a:extLst>
              <a:ext uri="{FF2B5EF4-FFF2-40B4-BE49-F238E27FC236}">
                <a16:creationId xmlns:a16="http://schemas.microsoft.com/office/drawing/2014/main" id="{CA646AA4-CF01-4C3C-9A96-298CAF30FC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499" y="4146574"/>
            <a:ext cx="12594294" cy="2906376"/>
          </a:xfrm>
          <a:prstGeom prst="rect">
            <a:avLst/>
          </a:prstGeom>
        </p:spPr>
      </p:pic>
      <p:pic>
        <p:nvPicPr>
          <p:cNvPr id="31" name="图片 30">
            <a:extLst>
              <a:ext uri="{FF2B5EF4-FFF2-40B4-BE49-F238E27FC236}">
                <a16:creationId xmlns:a16="http://schemas.microsoft.com/office/drawing/2014/main" id="{27990EFA-EBF1-41FE-B701-23F4CB1384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19557" y="579120"/>
            <a:ext cx="1409205" cy="1280160"/>
          </a:xfrm>
          <a:prstGeom prst="rect">
            <a:avLst/>
          </a:prstGeom>
        </p:spPr>
      </p:pic>
      <p:sp>
        <p:nvSpPr>
          <p:cNvPr id="14" name="TextBox 13"/>
          <p:cNvSpPr txBox="1"/>
          <p:nvPr/>
        </p:nvSpPr>
        <p:spPr>
          <a:xfrm>
            <a:off x="3370999" y="2932317"/>
            <a:ext cx="5677468" cy="1323439"/>
          </a:xfrm>
          <a:prstGeom prst="rect">
            <a:avLst/>
          </a:prstGeom>
          <a:noFill/>
        </p:spPr>
        <p:txBody>
          <a:bodyPr wrap="square" rtlCol="0">
            <a:spAutoFit/>
          </a:bodyPr>
          <a:lstStyle/>
          <a:p>
            <a:pPr algn="ctr"/>
            <a:r>
              <a:rPr lang="en-US" sz="8000">
                <a:solidFill>
                  <a:srgbClr val="B06C3E"/>
                </a:solidFill>
                <a:latin typeface="Dancing Script" panose="03080600040507000D00" pitchFamily="66" charset="0"/>
              </a:rPr>
              <a:t>KHỞI ĐỘNG</a:t>
            </a:r>
          </a:p>
        </p:txBody>
      </p:sp>
    </p:spTree>
    <p:extLst>
      <p:ext uri="{BB962C8B-B14F-4D97-AF65-F5344CB8AC3E}">
        <p14:creationId xmlns:p14="http://schemas.microsoft.com/office/powerpoint/2010/main" val="3728421847"/>
      </p:ext>
    </p:extLst>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14">
            <a:extLst>
              <a:ext uri="{FF2B5EF4-FFF2-40B4-BE49-F238E27FC236}">
                <a16:creationId xmlns:a16="http://schemas.microsoft.com/office/drawing/2014/main" id="{8A6CA58F-650D-42E3-B50C-4D4A3BBAAA8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44955" y="2386526"/>
            <a:ext cx="6728345" cy="3154465"/>
          </a:xfrm>
          <a:prstGeom prst="rect">
            <a:avLst/>
          </a:prstGeom>
        </p:spPr>
      </p:pic>
      <p:sp>
        <p:nvSpPr>
          <p:cNvPr id="4" name="TextBox 3"/>
          <p:cNvSpPr txBox="1"/>
          <p:nvPr/>
        </p:nvSpPr>
        <p:spPr>
          <a:xfrm>
            <a:off x="2634018" y="928809"/>
            <a:ext cx="9517039"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Câu 1: Nhà máy c</a:t>
            </a:r>
            <a:r>
              <a:rPr lang="vi-VN" sz="320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 khí Hà Nội đã có đóng góp gì vào công cuộc xây dựng và bảo vệ đất n</a:t>
            </a:r>
            <a:r>
              <a:rPr lang="vi-VN" sz="3200">
                <a:latin typeface="Times New Roman" panose="02020603050405020304" pitchFamily="18" charset="0"/>
                <a:cs typeface="Times New Roman" panose="02020603050405020304" pitchFamily="18" charset="0"/>
              </a:rPr>
              <a:t>ướ</a:t>
            </a:r>
            <a:r>
              <a:rPr lang="en-US" sz="3200">
                <a:latin typeface="Times New Roman" panose="02020603050405020304" pitchFamily="18" charset="0"/>
                <a:cs typeface="Times New Roman" panose="02020603050405020304" pitchFamily="18" charset="0"/>
              </a:rPr>
              <a:t>c?</a:t>
            </a:r>
          </a:p>
        </p:txBody>
      </p:sp>
      <p:sp>
        <p:nvSpPr>
          <p:cNvPr id="5" name="TextBox 4"/>
          <p:cNvSpPr txBox="1"/>
          <p:nvPr/>
        </p:nvSpPr>
        <p:spPr>
          <a:xfrm>
            <a:off x="5668533" y="3347112"/>
            <a:ext cx="4780937" cy="1569660"/>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Nhà máy C</a:t>
            </a:r>
            <a:r>
              <a:rPr lang="vi-VN" sz="240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 khí Hà Nội ra đời, góp phần to lớn vào công cuộc xây dựng chủ nghĩa xã hội ở miền Bắc và đấu tranh thống nhất đất n</a:t>
            </a:r>
            <a:r>
              <a:rPr lang="vi-VN" sz="2400">
                <a:latin typeface="Times New Roman" panose="02020603050405020304" pitchFamily="18" charset="0"/>
                <a:cs typeface="Times New Roman" panose="02020603050405020304" pitchFamily="18" charset="0"/>
              </a:rPr>
              <a:t>ướ</a:t>
            </a:r>
            <a:r>
              <a:rPr lang="en-US" sz="2400">
                <a:latin typeface="Times New Roman" panose="02020603050405020304" pitchFamily="18" charset="0"/>
                <a:cs typeface="Times New Roman" panose="02020603050405020304" pitchFamily="18" charset="0"/>
              </a:rPr>
              <a:t>c.</a:t>
            </a:r>
          </a:p>
        </p:txBody>
      </p:sp>
      <p:sp>
        <p:nvSpPr>
          <p:cNvPr id="2" name="TextBox 1"/>
          <p:cNvSpPr txBox="1"/>
          <p:nvPr/>
        </p:nvSpPr>
        <p:spPr>
          <a:xfrm>
            <a:off x="3687576" y="2642448"/>
            <a:ext cx="1580937" cy="584775"/>
          </a:xfrm>
          <a:prstGeom prst="rect">
            <a:avLst/>
          </a:prstGeom>
          <a:noFill/>
        </p:spPr>
        <p:txBody>
          <a:bodyPr wrap="square" rtlCol="0">
            <a:spAutoFit/>
          </a:bodyPr>
          <a:lstStyle/>
          <a:p>
            <a:r>
              <a:rPr lang="en-US" sz="3200" i="1">
                <a:latin typeface="Times New Roman" panose="02020603050405020304" pitchFamily="18" charset="0"/>
                <a:cs typeface="Times New Roman" panose="02020603050405020304" pitchFamily="18" charset="0"/>
              </a:rPr>
              <a:t>Đáp án:</a:t>
            </a:r>
          </a:p>
        </p:txBody>
      </p:sp>
    </p:spTree>
    <p:extLst>
      <p:ext uri="{BB962C8B-B14F-4D97-AF65-F5344CB8AC3E}">
        <p14:creationId xmlns:p14="http://schemas.microsoft.com/office/powerpoint/2010/main" val="10690199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3207222" y="832991"/>
            <a:ext cx="8284191"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Câu 2: Nhà máy c</a:t>
            </a:r>
            <a:r>
              <a:rPr lang="vi-VN" sz="320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 khí Hà Nội đ</a:t>
            </a:r>
            <a:r>
              <a:rPr lang="vi-VN" sz="3200">
                <a:latin typeface="Times New Roman" panose="02020603050405020304" pitchFamily="18" charset="0"/>
                <a:cs typeface="Times New Roman" panose="02020603050405020304" pitchFamily="18" charset="0"/>
              </a:rPr>
              <a:t>ượ</a:t>
            </a:r>
            <a:r>
              <a:rPr lang="en-US" sz="3200">
                <a:latin typeface="Times New Roman" panose="02020603050405020304" pitchFamily="18" charset="0"/>
                <a:cs typeface="Times New Roman" panose="02020603050405020304" pitchFamily="18" charset="0"/>
              </a:rPr>
              <a:t>c xây dựng vào thời gian nào?</a:t>
            </a:r>
          </a:p>
        </p:txBody>
      </p:sp>
      <p:sp>
        <p:nvSpPr>
          <p:cNvPr id="3" name="TextBox 2"/>
          <p:cNvSpPr txBox="1"/>
          <p:nvPr/>
        </p:nvSpPr>
        <p:spPr>
          <a:xfrm>
            <a:off x="5440908" y="2481590"/>
            <a:ext cx="362120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12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1955</a:t>
            </a:r>
          </a:p>
        </p:txBody>
      </p:sp>
      <p:sp>
        <p:nvSpPr>
          <p:cNvPr id="6" name="TextBox 5"/>
          <p:cNvSpPr txBox="1"/>
          <p:nvPr/>
        </p:nvSpPr>
        <p:spPr>
          <a:xfrm>
            <a:off x="5440907" y="3313584"/>
            <a:ext cx="362120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 Tháng 11 năm 1955</a:t>
            </a:r>
          </a:p>
        </p:txBody>
      </p:sp>
      <p:sp>
        <p:nvSpPr>
          <p:cNvPr id="7" name="TextBox 6"/>
          <p:cNvSpPr txBox="1"/>
          <p:nvPr/>
        </p:nvSpPr>
        <p:spPr>
          <a:xfrm>
            <a:off x="5440907" y="4145578"/>
            <a:ext cx="362120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12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1958</a:t>
            </a:r>
          </a:p>
        </p:txBody>
      </p:sp>
      <p:sp>
        <p:nvSpPr>
          <p:cNvPr id="9" name="TextBox 8"/>
          <p:cNvSpPr txBox="1"/>
          <p:nvPr/>
        </p:nvSpPr>
        <p:spPr>
          <a:xfrm>
            <a:off x="5440906" y="4875000"/>
            <a:ext cx="362120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11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1958</a:t>
            </a:r>
          </a:p>
        </p:txBody>
      </p:sp>
    </p:spTree>
    <p:extLst>
      <p:ext uri="{BB962C8B-B14F-4D97-AF65-F5344CB8AC3E}">
        <p14:creationId xmlns:p14="http://schemas.microsoft.com/office/powerpoint/2010/main" val="14839304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mph" presetSubtype="0" repeatCount="indefinite" fill="hold" grpId="1" nodeType="clickEffect">
                                  <p:stCondLst>
                                    <p:cond delay="0"/>
                                  </p:stCondLst>
                                  <p:iterate type="lt">
                                    <p:tmPct val="4000"/>
                                  </p:iterate>
                                  <p:childTnLst>
                                    <p:set>
                                      <p:cBhvr override="childStyle">
                                        <p:cTn id="24" dur="1000" fill="hold"/>
                                        <p:tgtEl>
                                          <p:spTgt spid="3"/>
                                        </p:tgtEl>
                                        <p:attrNameLst>
                                          <p:attrName>style.color</p:attrName>
                                        </p:attrNameLst>
                                      </p:cBhvr>
                                      <p:to>
                                        <p:clrVal>
                                          <a:srgbClr val="FF0000"/>
                                        </p:clrVal>
                                      </p:to>
                                    </p:set>
                                    <p:set>
                                      <p:cBhvr>
                                        <p:cTn id="25" dur="1000" fill="hold"/>
                                        <p:tgtEl>
                                          <p:spTgt spid="3"/>
                                        </p:tgtEl>
                                        <p:attrNameLst>
                                          <p:attrName>fillcolor</p:attrName>
                                        </p:attrNameLst>
                                      </p:cBhvr>
                                      <p:to>
                                        <p:clrVal>
                                          <a:srgbClr val="FF0000"/>
                                        </p:clrVal>
                                      </p:to>
                                    </p:set>
                                    <p:set>
                                      <p:cBhvr>
                                        <p:cTn id="26" dur="1000" fill="hold"/>
                                        <p:tgtEl>
                                          <p:spTgt spid="3"/>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20" name="Picture 13"/>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147" y="992177"/>
            <a:ext cx="1376368" cy="1376368"/>
          </a:xfrm>
          <a:prstGeom prst="rect">
            <a:avLst/>
          </a:prstGeom>
        </p:spPr>
      </p:pic>
      <p:grpSp>
        <p:nvGrpSpPr>
          <p:cNvPr id="3" name="Group 3"/>
          <p:cNvGrpSpPr/>
          <p:nvPr/>
        </p:nvGrpSpPr>
        <p:grpSpPr>
          <a:xfrm>
            <a:off x="5283200" y="742185"/>
            <a:ext cx="6908800" cy="5339888"/>
            <a:chOff x="0" y="-360025"/>
            <a:chExt cx="15936292" cy="11692847"/>
          </a:xfrm>
        </p:grpSpPr>
        <p:sp>
          <p:nvSpPr>
            <p:cNvPr id="4" name="AutoShape 4"/>
            <p:cNvSpPr/>
            <p:nvPr/>
          </p:nvSpPr>
          <p:spPr>
            <a:xfrm>
              <a:off x="0" y="-360025"/>
              <a:ext cx="15936292" cy="3594969"/>
            </a:xfrm>
            <a:prstGeom prst="rect">
              <a:avLst/>
            </a:prstGeom>
            <a:solidFill>
              <a:schemeClr val="accent5">
                <a:lumMod val="60000"/>
                <a:lumOff val="40000"/>
                <a:alpha val="19608"/>
              </a:schemeClr>
            </a:solidFill>
            <a:ln>
              <a:noFill/>
            </a:ln>
          </p:spPr>
        </p:sp>
        <p:sp>
          <p:nvSpPr>
            <p:cNvPr id="5" name="AutoShape 5"/>
            <p:cNvSpPr/>
            <p:nvPr/>
          </p:nvSpPr>
          <p:spPr>
            <a:xfrm>
              <a:off x="0" y="3688915"/>
              <a:ext cx="15936292" cy="3594969"/>
            </a:xfrm>
            <a:prstGeom prst="rect">
              <a:avLst/>
            </a:prstGeom>
            <a:solidFill>
              <a:schemeClr val="accent5">
                <a:lumMod val="60000"/>
                <a:lumOff val="40000"/>
                <a:alpha val="19608"/>
              </a:schemeClr>
            </a:solidFill>
            <a:ln>
              <a:noFill/>
            </a:ln>
          </p:spPr>
        </p:sp>
        <p:sp>
          <p:nvSpPr>
            <p:cNvPr id="6" name="AutoShape 6"/>
            <p:cNvSpPr/>
            <p:nvPr/>
          </p:nvSpPr>
          <p:spPr>
            <a:xfrm>
              <a:off x="0" y="7737853"/>
              <a:ext cx="15936292" cy="3594969"/>
            </a:xfrm>
            <a:prstGeom prst="rect">
              <a:avLst/>
            </a:prstGeom>
            <a:solidFill>
              <a:schemeClr val="accent5">
                <a:lumMod val="60000"/>
                <a:lumOff val="40000"/>
                <a:alpha val="19608"/>
              </a:schemeClr>
            </a:solidFill>
            <a:ln>
              <a:noFill/>
            </a:ln>
          </p:spPr>
        </p:sp>
      </p:grpSp>
      <p:sp>
        <p:nvSpPr>
          <p:cNvPr id="16" name="TextBox 15"/>
          <p:cNvSpPr txBox="1"/>
          <p:nvPr/>
        </p:nvSpPr>
        <p:spPr>
          <a:xfrm>
            <a:off x="123777" y="1673379"/>
            <a:ext cx="5309358" cy="769441"/>
          </a:xfrm>
          <a:prstGeom prst="rect">
            <a:avLst/>
          </a:prstGeom>
          <a:noFill/>
        </p:spPr>
        <p:txBody>
          <a:bodyPr wrap="square" rtlCol="0">
            <a:spAutoFit/>
          </a:bodyPr>
          <a:lstStyle/>
          <a:p>
            <a:pPr algn="ctr"/>
            <a:r>
              <a:rPr lang="en-US" sz="4400" dirty="0">
                <a:solidFill>
                  <a:schemeClr val="accent5">
                    <a:lumMod val="50000"/>
                  </a:schemeClr>
                </a:solidFill>
                <a:latin typeface="Dancing Script" panose="03080600040507000D00" pitchFamily="66" charset="0"/>
                <a:cs typeface="Times New Roman" panose="02020603050405020304" pitchFamily="18" charset="0"/>
              </a:rPr>
              <a:t>MỤC TIÊU BÀI HỌC</a:t>
            </a:r>
          </a:p>
        </p:txBody>
      </p:sp>
      <p:sp>
        <p:nvSpPr>
          <p:cNvPr id="17" name="TextBox 16"/>
          <p:cNvSpPr txBox="1"/>
          <p:nvPr/>
        </p:nvSpPr>
        <p:spPr>
          <a:xfrm>
            <a:off x="5381008" y="1193728"/>
            <a:ext cx="6713183" cy="584775"/>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Mục đích mở đ</a:t>
            </a:r>
            <a:r>
              <a:rPr lang="vi-VN" sz="3200">
                <a:latin typeface="Times New Roman" panose="02020603050405020304" pitchFamily="18" charset="0"/>
                <a:cs typeface="Times New Roman" panose="02020603050405020304" pitchFamily="18" charset="0"/>
              </a:rPr>
              <a:t>ườ</a:t>
            </a:r>
            <a:r>
              <a:rPr lang="en-US" sz="3200">
                <a:latin typeface="Times New Roman" panose="02020603050405020304" pitchFamily="18" charset="0"/>
                <a:cs typeface="Times New Roman" panose="02020603050405020304" pitchFamily="18" charset="0"/>
              </a:rPr>
              <a:t>ng Tr</a:t>
            </a:r>
            <a:r>
              <a:rPr lang="vi-VN" sz="3200">
                <a:latin typeface="Times New Roman" panose="02020603050405020304" pitchFamily="18" charset="0"/>
                <a:cs typeface="Times New Roman" panose="02020603050405020304" pitchFamily="18" charset="0"/>
              </a:rPr>
              <a:t>ườ</a:t>
            </a:r>
            <a:r>
              <a:rPr lang="en-US" sz="3200">
                <a:latin typeface="Times New Roman" panose="02020603050405020304" pitchFamily="18" charset="0"/>
                <a:cs typeface="Times New Roman" panose="02020603050405020304" pitchFamily="18" charset="0"/>
              </a:rPr>
              <a:t>ng S</a:t>
            </a:r>
            <a:r>
              <a:rPr lang="vi-VN" sz="320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n</a:t>
            </a:r>
          </a:p>
        </p:txBody>
      </p:sp>
      <p:sp>
        <p:nvSpPr>
          <p:cNvPr id="18" name="TextBox 17"/>
          <p:cNvSpPr txBox="1"/>
          <p:nvPr/>
        </p:nvSpPr>
        <p:spPr>
          <a:xfrm>
            <a:off x="5381009" y="2873520"/>
            <a:ext cx="6713182" cy="1077218"/>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Những tấm g</a:t>
            </a:r>
            <a:r>
              <a:rPr lang="vi-VN" sz="3200">
                <a:latin typeface="Times New Roman" panose="02020603050405020304" pitchFamily="18" charset="0"/>
                <a:cs typeface="Times New Roman" panose="02020603050405020304" pitchFamily="18" charset="0"/>
              </a:rPr>
              <a:t>ươ</a:t>
            </a:r>
            <a:r>
              <a:rPr lang="en-US" sz="3200">
                <a:latin typeface="Times New Roman" panose="02020603050405020304" pitchFamily="18" charset="0"/>
                <a:cs typeface="Times New Roman" panose="02020603050405020304" pitchFamily="18" charset="0"/>
              </a:rPr>
              <a:t>ng anh hùng trên đ</a:t>
            </a:r>
            <a:r>
              <a:rPr lang="vi-VN" sz="3200">
                <a:latin typeface="Times New Roman" panose="02020603050405020304" pitchFamily="18" charset="0"/>
                <a:cs typeface="Times New Roman" panose="02020603050405020304" pitchFamily="18" charset="0"/>
              </a:rPr>
              <a:t>ườ</a:t>
            </a:r>
            <a:r>
              <a:rPr lang="en-US" sz="3200">
                <a:latin typeface="Times New Roman" panose="02020603050405020304" pitchFamily="18" charset="0"/>
                <a:cs typeface="Times New Roman" panose="02020603050405020304" pitchFamily="18" charset="0"/>
              </a:rPr>
              <a:t>ng Tr</a:t>
            </a:r>
            <a:r>
              <a:rPr lang="vi-VN" sz="3200">
                <a:latin typeface="Times New Roman" panose="02020603050405020304" pitchFamily="18" charset="0"/>
                <a:cs typeface="Times New Roman" panose="02020603050405020304" pitchFamily="18" charset="0"/>
              </a:rPr>
              <a:t>ườ</a:t>
            </a:r>
            <a:r>
              <a:rPr lang="en-US" sz="3200">
                <a:latin typeface="Times New Roman" panose="02020603050405020304" pitchFamily="18" charset="0"/>
                <a:cs typeface="Times New Roman" panose="02020603050405020304" pitchFamily="18" charset="0"/>
              </a:rPr>
              <a:t>ng S</a:t>
            </a:r>
            <a:r>
              <a:rPr lang="vi-VN" sz="320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n.</a:t>
            </a:r>
          </a:p>
        </p:txBody>
      </p:sp>
      <p:sp>
        <p:nvSpPr>
          <p:cNvPr id="19" name="TextBox 18"/>
          <p:cNvSpPr txBox="1"/>
          <p:nvPr/>
        </p:nvSpPr>
        <p:spPr>
          <a:xfrm>
            <a:off x="5381007" y="4722589"/>
            <a:ext cx="6713183" cy="1077218"/>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Tầm quan trọng của đ</a:t>
            </a:r>
            <a:r>
              <a:rPr lang="vi-VN" sz="3200">
                <a:latin typeface="Times New Roman" panose="02020603050405020304" pitchFamily="18" charset="0"/>
                <a:cs typeface="Times New Roman" panose="02020603050405020304" pitchFamily="18" charset="0"/>
              </a:rPr>
              <a:t>ườ</a:t>
            </a:r>
            <a:r>
              <a:rPr lang="en-US" sz="3200">
                <a:latin typeface="Times New Roman" panose="02020603050405020304" pitchFamily="18" charset="0"/>
                <a:cs typeface="Times New Roman" panose="02020603050405020304" pitchFamily="18" charset="0"/>
              </a:rPr>
              <a:t>ng Tr</a:t>
            </a:r>
            <a:r>
              <a:rPr lang="vi-VN" sz="3200">
                <a:latin typeface="Times New Roman" panose="02020603050405020304" pitchFamily="18" charset="0"/>
                <a:cs typeface="Times New Roman" panose="02020603050405020304" pitchFamily="18" charset="0"/>
              </a:rPr>
              <a:t>ườ</a:t>
            </a:r>
            <a:r>
              <a:rPr lang="en-US" sz="3200">
                <a:latin typeface="Times New Roman" panose="02020603050405020304" pitchFamily="18" charset="0"/>
                <a:cs typeface="Times New Roman" panose="02020603050405020304" pitchFamily="18" charset="0"/>
              </a:rPr>
              <a:t>ng S</a:t>
            </a:r>
            <a:r>
              <a:rPr lang="vi-VN" sz="320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n trong sự nghiệp thống nhất đất n</a:t>
            </a:r>
            <a:r>
              <a:rPr lang="vi-VN" sz="3200">
                <a:latin typeface="Times New Roman" panose="02020603050405020304" pitchFamily="18" charset="0"/>
                <a:cs typeface="Times New Roman" panose="02020603050405020304" pitchFamily="18" charset="0"/>
              </a:rPr>
              <a:t>ướ</a:t>
            </a:r>
            <a:r>
              <a:rPr lang="en-US" sz="3200">
                <a:latin typeface="Times New Roman" panose="02020603050405020304" pitchFamily="18" charset="0"/>
                <a:cs typeface="Times New Roman" panose="02020603050405020304" pitchFamily="18" charset="0"/>
              </a:rPr>
              <a:t>c.</a:t>
            </a:r>
          </a:p>
        </p:txBody>
      </p:sp>
      <p:sp>
        <p:nvSpPr>
          <p:cNvPr id="21" name="TextBox 20"/>
          <p:cNvSpPr txBox="1"/>
          <p:nvPr/>
        </p:nvSpPr>
        <p:spPr>
          <a:xfrm>
            <a:off x="2313617" y="2473410"/>
            <a:ext cx="2871774"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Sau bài học, học sinh biết:</a:t>
            </a:r>
          </a:p>
        </p:txBody>
      </p:sp>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46165" y1="68245" x2="46165" y2="68245"/>
                        <a14:backgroundMark x1="57594" y1="71006" x2="57594" y2="71006"/>
                        <a14:backgroundMark x1="54286" y1="47140" x2="54286" y2="47140"/>
                        <a14:backgroundMark x1="56992" y1="62130" x2="56992" y2="62130"/>
                        <a14:backgroundMark x1="45414" y1="46548" x2="45414" y2="46548"/>
                        <a14:backgroundMark x1="47218" y1="51282" x2="47218" y2="51282"/>
                        <a14:backgroundMark x1="51880" y1="39053" x2="51880" y2="39053"/>
                        <a14:backgroundMark x1="18045" y1="83432" x2="18045" y2="83432"/>
                        <a14:backgroundMark x1="50075" y1="82446" x2="50075" y2="82446"/>
                      </a14:backgroundRemoval>
                    </a14:imgEffect>
                  </a14:imgLayer>
                </a14:imgProps>
              </a:ext>
              <a:ext uri="{28A0092B-C50C-407E-A947-70E740481C1C}">
                <a14:useLocalDpi xmlns:a14="http://schemas.microsoft.com/office/drawing/2010/main" val="0"/>
              </a:ext>
            </a:extLst>
          </a:blip>
          <a:stretch>
            <a:fillRect/>
          </a:stretch>
        </p:blipFill>
        <p:spPr>
          <a:xfrm>
            <a:off x="882498" y="4276145"/>
            <a:ext cx="3791917" cy="2890980"/>
          </a:xfrm>
          <a:prstGeom prst="rect">
            <a:avLst/>
          </a:prstGeom>
        </p:spPr>
      </p:pic>
    </p:spTree>
    <p:extLst>
      <p:ext uri="{BB962C8B-B14F-4D97-AF65-F5344CB8AC3E}">
        <p14:creationId xmlns:p14="http://schemas.microsoft.com/office/powerpoint/2010/main" val="601154497"/>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CE76747E-017D-470E-ABE2-AF56F19517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0174" y="2825505"/>
            <a:ext cx="548726" cy="548726"/>
          </a:xfrm>
          <a:prstGeom prst="rect">
            <a:avLst/>
          </a:prstGeom>
        </p:spPr>
      </p:pic>
      <p:pic>
        <p:nvPicPr>
          <p:cNvPr id="13" name="图片 12">
            <a:extLst>
              <a:ext uri="{FF2B5EF4-FFF2-40B4-BE49-F238E27FC236}">
                <a16:creationId xmlns:a16="http://schemas.microsoft.com/office/drawing/2014/main" id="{25FE2472-1B7D-49D8-AE3E-D2F605F70F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0174" y="4108423"/>
            <a:ext cx="548726" cy="548726"/>
          </a:xfrm>
          <a:prstGeom prst="rect">
            <a:avLst/>
          </a:prstGeom>
        </p:spPr>
      </p:pic>
      <p:pic>
        <p:nvPicPr>
          <p:cNvPr id="16" name="图片 15">
            <a:extLst>
              <a:ext uri="{FF2B5EF4-FFF2-40B4-BE49-F238E27FC236}">
                <a16:creationId xmlns:a16="http://schemas.microsoft.com/office/drawing/2014/main" id="{E39976D7-EA25-4798-8425-B7357053E8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8934" y="5390130"/>
            <a:ext cx="548726" cy="548726"/>
          </a:xfrm>
          <a:prstGeom prst="rect">
            <a:avLst/>
          </a:prstGeom>
        </p:spPr>
      </p:pic>
      <p:pic>
        <p:nvPicPr>
          <p:cNvPr id="20" name="图片 19">
            <a:extLst>
              <a:ext uri="{FF2B5EF4-FFF2-40B4-BE49-F238E27FC236}">
                <a16:creationId xmlns:a16="http://schemas.microsoft.com/office/drawing/2014/main" id="{C09050D3-5B00-47AF-B13F-9BE2D9FD98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0174" y="245429"/>
            <a:ext cx="6340047" cy="1973802"/>
          </a:xfrm>
          <a:prstGeom prst="rect">
            <a:avLst/>
          </a:prstGeom>
        </p:spPr>
      </p:pic>
      <p:pic>
        <p:nvPicPr>
          <p:cNvPr id="21" name="图片 20">
            <a:extLst>
              <a:ext uri="{FF2B5EF4-FFF2-40B4-BE49-F238E27FC236}">
                <a16:creationId xmlns:a16="http://schemas.microsoft.com/office/drawing/2014/main" id="{008ABBBE-A577-41BA-889E-919A27556EE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07642" y="1352203"/>
            <a:ext cx="4484358" cy="4872466"/>
          </a:xfrm>
          <a:prstGeom prst="rect">
            <a:avLst/>
          </a:prstGeom>
        </p:spPr>
      </p:pic>
      <p:sp>
        <p:nvSpPr>
          <p:cNvPr id="2" name="TextBox 1"/>
          <p:cNvSpPr txBox="1"/>
          <p:nvPr/>
        </p:nvSpPr>
        <p:spPr>
          <a:xfrm>
            <a:off x="1298861" y="816831"/>
            <a:ext cx="5862672" cy="830997"/>
          </a:xfrm>
          <a:prstGeom prst="rect">
            <a:avLst/>
          </a:prstGeom>
          <a:noFill/>
        </p:spPr>
        <p:txBody>
          <a:bodyPr wrap="square" rtlCol="0">
            <a:spAutoFit/>
          </a:bodyPr>
          <a:lstStyle/>
          <a:p>
            <a:pPr algn="ctr"/>
            <a:r>
              <a:rPr lang="en-US" sz="4800">
                <a:solidFill>
                  <a:srgbClr val="B06C3E"/>
                </a:solidFill>
                <a:latin typeface="Dancing Script" panose="03080600040507000D00" pitchFamily="66" charset="0"/>
              </a:rPr>
              <a:t>NỘI DUNG BÀI HỌC</a:t>
            </a:r>
          </a:p>
        </p:txBody>
      </p:sp>
      <p:sp>
        <p:nvSpPr>
          <p:cNvPr id="3" name="TextBox 2"/>
          <p:cNvSpPr txBox="1"/>
          <p:nvPr/>
        </p:nvSpPr>
        <p:spPr>
          <a:xfrm>
            <a:off x="1608900" y="2852222"/>
            <a:ext cx="590009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1. Mục đích mở đ</a:t>
            </a:r>
            <a:r>
              <a:rPr lang="vi-VN" sz="2800" b="1">
                <a:latin typeface="Times New Roman" panose="02020603050405020304" pitchFamily="18" charset="0"/>
                <a:cs typeface="Times New Roman" panose="02020603050405020304" pitchFamily="18" charset="0"/>
              </a:rPr>
              <a:t>ườ</a:t>
            </a:r>
            <a:r>
              <a:rPr lang="en-US" sz="2800" b="1">
                <a:latin typeface="Times New Roman" panose="02020603050405020304" pitchFamily="18" charset="0"/>
                <a:cs typeface="Times New Roman" panose="02020603050405020304" pitchFamily="18" charset="0"/>
              </a:rPr>
              <a:t>ng Tr</a:t>
            </a:r>
            <a:r>
              <a:rPr lang="vi-VN" sz="2800" b="1">
                <a:latin typeface="Times New Roman" panose="02020603050405020304" pitchFamily="18" charset="0"/>
                <a:cs typeface="Times New Roman" panose="02020603050405020304" pitchFamily="18" charset="0"/>
              </a:rPr>
              <a:t>ườ</a:t>
            </a:r>
            <a:r>
              <a:rPr lang="en-US" sz="2800" b="1">
                <a:latin typeface="Times New Roman" panose="02020603050405020304" pitchFamily="18" charset="0"/>
                <a:cs typeface="Times New Roman" panose="02020603050405020304" pitchFamily="18" charset="0"/>
              </a:rPr>
              <a:t>ng S</a:t>
            </a:r>
            <a:r>
              <a:rPr lang="vi-VN" sz="2800" b="1">
                <a:latin typeface="Times New Roman" panose="02020603050405020304" pitchFamily="18" charset="0"/>
                <a:cs typeface="Times New Roman" panose="02020603050405020304" pitchFamily="18" charset="0"/>
              </a:rPr>
              <a:t>ơ</a:t>
            </a:r>
            <a:r>
              <a:rPr lang="en-US" sz="2800" b="1">
                <a:latin typeface="Times New Roman" panose="02020603050405020304" pitchFamily="18" charset="0"/>
                <a:cs typeface="Times New Roman" panose="02020603050405020304" pitchFamily="18" charset="0"/>
              </a:rPr>
              <a:t>n</a:t>
            </a:r>
          </a:p>
        </p:txBody>
      </p:sp>
      <p:sp>
        <p:nvSpPr>
          <p:cNvPr id="17" name="TextBox 16"/>
          <p:cNvSpPr txBox="1"/>
          <p:nvPr/>
        </p:nvSpPr>
        <p:spPr>
          <a:xfrm>
            <a:off x="1608900" y="3905732"/>
            <a:ext cx="6073253"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2. Những tấm g</a:t>
            </a:r>
            <a:r>
              <a:rPr lang="vi-VN" sz="2800" b="1">
                <a:latin typeface="Times New Roman" panose="02020603050405020304" pitchFamily="18" charset="0"/>
                <a:cs typeface="Times New Roman" panose="02020603050405020304" pitchFamily="18" charset="0"/>
              </a:rPr>
              <a:t>ươ</a:t>
            </a:r>
            <a:r>
              <a:rPr lang="en-US" sz="2800" b="1">
                <a:latin typeface="Times New Roman" panose="02020603050405020304" pitchFamily="18" charset="0"/>
                <a:cs typeface="Times New Roman" panose="02020603050405020304" pitchFamily="18" charset="0"/>
              </a:rPr>
              <a:t>ng anh hùng trên đ</a:t>
            </a:r>
            <a:r>
              <a:rPr lang="vi-VN" sz="2800" b="1">
                <a:latin typeface="Times New Roman" panose="02020603050405020304" pitchFamily="18" charset="0"/>
                <a:cs typeface="Times New Roman" panose="02020603050405020304" pitchFamily="18" charset="0"/>
              </a:rPr>
              <a:t>ườ</a:t>
            </a:r>
            <a:r>
              <a:rPr lang="en-US" sz="2800" b="1">
                <a:latin typeface="Times New Roman" panose="02020603050405020304" pitchFamily="18" charset="0"/>
                <a:cs typeface="Times New Roman" panose="02020603050405020304" pitchFamily="18" charset="0"/>
              </a:rPr>
              <a:t>ng Tr</a:t>
            </a:r>
            <a:r>
              <a:rPr lang="vi-VN" sz="2800" b="1">
                <a:latin typeface="Times New Roman" panose="02020603050405020304" pitchFamily="18" charset="0"/>
                <a:cs typeface="Times New Roman" panose="02020603050405020304" pitchFamily="18" charset="0"/>
              </a:rPr>
              <a:t>ườ</a:t>
            </a:r>
            <a:r>
              <a:rPr lang="en-US" sz="2800" b="1">
                <a:latin typeface="Times New Roman" panose="02020603050405020304" pitchFamily="18" charset="0"/>
                <a:cs typeface="Times New Roman" panose="02020603050405020304" pitchFamily="18" charset="0"/>
              </a:rPr>
              <a:t>ng S</a:t>
            </a:r>
            <a:r>
              <a:rPr lang="vi-VN" sz="2800" b="1">
                <a:latin typeface="Times New Roman" panose="02020603050405020304" pitchFamily="18" charset="0"/>
                <a:cs typeface="Times New Roman" panose="02020603050405020304" pitchFamily="18" charset="0"/>
              </a:rPr>
              <a:t>ơ</a:t>
            </a:r>
            <a:r>
              <a:rPr lang="en-US" sz="2800" b="1">
                <a:latin typeface="Times New Roman" panose="02020603050405020304" pitchFamily="18" charset="0"/>
                <a:cs typeface="Times New Roman" panose="02020603050405020304" pitchFamily="18" charset="0"/>
              </a:rPr>
              <a:t>n </a:t>
            </a:r>
          </a:p>
        </p:txBody>
      </p:sp>
      <p:sp>
        <p:nvSpPr>
          <p:cNvPr id="18" name="TextBox 17"/>
          <p:cNvSpPr txBox="1"/>
          <p:nvPr/>
        </p:nvSpPr>
        <p:spPr>
          <a:xfrm>
            <a:off x="1587660" y="5187439"/>
            <a:ext cx="7554036"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3. Tầm quan trọng của đ</a:t>
            </a:r>
            <a:r>
              <a:rPr lang="vi-VN" sz="2800" b="1">
                <a:latin typeface="Times New Roman" panose="02020603050405020304" pitchFamily="18" charset="0"/>
                <a:cs typeface="Times New Roman" panose="02020603050405020304" pitchFamily="18" charset="0"/>
              </a:rPr>
              <a:t>ường</a:t>
            </a:r>
            <a:r>
              <a:rPr lang="en-US" sz="2800" b="1">
                <a:latin typeface="Times New Roman" panose="02020603050405020304" pitchFamily="18" charset="0"/>
                <a:cs typeface="Times New Roman" panose="02020603050405020304" pitchFamily="18" charset="0"/>
              </a:rPr>
              <a:t> Tr</a:t>
            </a:r>
            <a:r>
              <a:rPr lang="vi-VN" sz="2800" b="1">
                <a:latin typeface="Times New Roman" panose="02020603050405020304" pitchFamily="18" charset="0"/>
                <a:cs typeface="Times New Roman" panose="02020603050405020304" pitchFamily="18" charset="0"/>
              </a:rPr>
              <a:t>ườ</a:t>
            </a:r>
            <a:r>
              <a:rPr lang="en-US" sz="2800" b="1">
                <a:latin typeface="Times New Roman" panose="02020603050405020304" pitchFamily="18" charset="0"/>
                <a:cs typeface="Times New Roman" panose="02020603050405020304" pitchFamily="18" charset="0"/>
              </a:rPr>
              <a:t>ng S</a:t>
            </a:r>
            <a:r>
              <a:rPr lang="vi-VN" sz="2800" b="1">
                <a:latin typeface="Times New Roman" panose="02020603050405020304" pitchFamily="18" charset="0"/>
                <a:cs typeface="Times New Roman" panose="02020603050405020304" pitchFamily="18" charset="0"/>
              </a:rPr>
              <a:t>ơ</a:t>
            </a:r>
            <a:r>
              <a:rPr lang="en-US" sz="2800" b="1">
                <a:latin typeface="Times New Roman" panose="02020603050405020304" pitchFamily="18" charset="0"/>
                <a:cs typeface="Times New Roman" panose="02020603050405020304" pitchFamily="18" charset="0"/>
              </a:rPr>
              <a:t>n trong sự nghiệp thống nhất đất n</a:t>
            </a:r>
            <a:r>
              <a:rPr lang="vi-VN" sz="2800" b="1">
                <a:latin typeface="Times New Roman" panose="02020603050405020304" pitchFamily="18" charset="0"/>
                <a:cs typeface="Times New Roman" panose="02020603050405020304" pitchFamily="18" charset="0"/>
              </a:rPr>
              <a:t>ướ</a:t>
            </a:r>
            <a:r>
              <a:rPr lang="en-US" sz="2800" b="1">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2407854196"/>
      </p:ext>
    </p:extLst>
  </p:cSld>
  <p:clrMapOvr>
    <a:masterClrMapping/>
  </p:clrMapOvr>
  <mc:AlternateContent xmlns:mc="http://schemas.openxmlformats.org/markup-compatibility/2006" xmlns:p15="http://schemas.microsoft.com/office/powerpoint/2012/main">
    <mc:Choice Requires="p15">
      <p:transition spd="slow">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154" t="6368" r="9123" b="9850"/>
          <a:stretch/>
        </p:blipFill>
        <p:spPr>
          <a:xfrm>
            <a:off x="823415" y="344606"/>
            <a:ext cx="6009565" cy="6168788"/>
          </a:xfrm>
          <a:prstGeom prst="rect">
            <a:avLst/>
          </a:prstGeom>
        </p:spPr>
      </p:pic>
      <p:sp>
        <p:nvSpPr>
          <p:cNvPr id="6" name="TextBox 5"/>
          <p:cNvSpPr txBox="1"/>
          <p:nvPr/>
        </p:nvSpPr>
        <p:spPr>
          <a:xfrm>
            <a:off x="7656394" y="1945606"/>
            <a:ext cx="4080680" cy="3416320"/>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Đ</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Tr</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S</a:t>
            </a:r>
            <a:r>
              <a:rPr lang="vi-VN" sz="240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n bắt đầu từ sông Mã – Thanh Hoá qua miền Tây Nghệ An đến miền Đông Nam Bộ, nó tựa như một xương sống nối liền giữa hai miền Bắc và Nam. Là hệ thống những tuyến đường, bao gồm rất nhiều con đường với 5 trục dọc và 21 trục ngang.</a:t>
            </a:r>
          </a:p>
        </p:txBody>
      </p:sp>
    </p:spTree>
    <p:extLst>
      <p:ext uri="{BB962C8B-B14F-4D97-AF65-F5344CB8AC3E}">
        <p14:creationId xmlns:p14="http://schemas.microsoft.com/office/powerpoint/2010/main" val="2792282652"/>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2"/>
          <p:cNvSpPr/>
          <p:nvPr/>
        </p:nvSpPr>
        <p:spPr>
          <a:xfrm rot="21283854">
            <a:off x="-583321" y="2573594"/>
            <a:ext cx="10261680" cy="4631393"/>
          </a:xfrm>
          <a:custGeom>
            <a:avLst/>
            <a:gdLst>
              <a:gd name="connsiteX0" fmla="*/ 0 w 12365010"/>
              <a:gd name="connsiteY0" fmla="*/ 5789430 h 11578859"/>
              <a:gd name="connsiteX1" fmla="*/ 6182505 w 12365010"/>
              <a:gd name="connsiteY1" fmla="*/ 0 h 11578859"/>
              <a:gd name="connsiteX2" fmla="*/ 12365010 w 12365010"/>
              <a:gd name="connsiteY2" fmla="*/ 5789430 h 11578859"/>
              <a:gd name="connsiteX3" fmla="*/ 6182505 w 12365010"/>
              <a:gd name="connsiteY3" fmla="*/ 11578860 h 11578859"/>
              <a:gd name="connsiteX4" fmla="*/ 0 w 12365010"/>
              <a:gd name="connsiteY4" fmla="*/ 5789430 h 11578859"/>
              <a:gd name="connsiteX0" fmla="*/ 0 w 14867578"/>
              <a:gd name="connsiteY0" fmla="*/ 5597237 h 11579464"/>
              <a:gd name="connsiteX1" fmla="*/ 8685073 w 14867578"/>
              <a:gd name="connsiteY1" fmla="*/ 313 h 11579464"/>
              <a:gd name="connsiteX2" fmla="*/ 14867578 w 14867578"/>
              <a:gd name="connsiteY2" fmla="*/ 5789743 h 11579464"/>
              <a:gd name="connsiteX3" fmla="*/ 8685073 w 14867578"/>
              <a:gd name="connsiteY3" fmla="*/ 11579173 h 11579464"/>
              <a:gd name="connsiteX4" fmla="*/ 0 w 14867578"/>
              <a:gd name="connsiteY4" fmla="*/ 5597237 h 11579464"/>
              <a:gd name="connsiteX0" fmla="*/ 5344 w 14872922"/>
              <a:gd name="connsiteY0" fmla="*/ 5597140 h 12397446"/>
              <a:gd name="connsiteX1" fmla="*/ 8690417 w 14872922"/>
              <a:gd name="connsiteY1" fmla="*/ 216 h 12397446"/>
              <a:gd name="connsiteX2" fmla="*/ 14872922 w 14872922"/>
              <a:gd name="connsiteY2" fmla="*/ 5789646 h 12397446"/>
              <a:gd name="connsiteX3" fmla="*/ 9989828 w 14872922"/>
              <a:gd name="connsiteY3" fmla="*/ 12397224 h 12397446"/>
              <a:gd name="connsiteX4" fmla="*/ 5344 w 14872922"/>
              <a:gd name="connsiteY4" fmla="*/ 5597140 h 12397446"/>
              <a:gd name="connsiteX0" fmla="*/ 5344 w 14873357"/>
              <a:gd name="connsiteY0" fmla="*/ 5597140 h 12774946"/>
              <a:gd name="connsiteX1" fmla="*/ 8690417 w 14873357"/>
              <a:gd name="connsiteY1" fmla="*/ 216 h 12774946"/>
              <a:gd name="connsiteX2" fmla="*/ 14872922 w 14873357"/>
              <a:gd name="connsiteY2" fmla="*/ 5789646 h 12774946"/>
              <a:gd name="connsiteX3" fmla="*/ 9989828 w 14873357"/>
              <a:gd name="connsiteY3" fmla="*/ 12397224 h 12774946"/>
              <a:gd name="connsiteX4" fmla="*/ 5344 w 14873357"/>
              <a:gd name="connsiteY4" fmla="*/ 5597140 h 12774946"/>
              <a:gd name="connsiteX0" fmla="*/ 7088 w 14875101"/>
              <a:gd name="connsiteY0" fmla="*/ 5684856 h 12862662"/>
              <a:gd name="connsiteX1" fmla="*/ 8692161 w 14875101"/>
              <a:gd name="connsiteY1" fmla="*/ 87932 h 12862662"/>
              <a:gd name="connsiteX2" fmla="*/ 14874666 w 14875101"/>
              <a:gd name="connsiteY2" fmla="*/ 5877362 h 12862662"/>
              <a:gd name="connsiteX3" fmla="*/ 9991572 w 14875101"/>
              <a:gd name="connsiteY3" fmla="*/ 12484940 h 12862662"/>
              <a:gd name="connsiteX4" fmla="*/ 7088 w 14875101"/>
              <a:gd name="connsiteY4" fmla="*/ 5684856 h 12862662"/>
              <a:gd name="connsiteX0" fmla="*/ 90564 w 14958577"/>
              <a:gd name="connsiteY0" fmla="*/ 5684856 h 12862662"/>
              <a:gd name="connsiteX1" fmla="*/ 8775637 w 14958577"/>
              <a:gd name="connsiteY1" fmla="*/ 87932 h 12862662"/>
              <a:gd name="connsiteX2" fmla="*/ 14958142 w 14958577"/>
              <a:gd name="connsiteY2" fmla="*/ 5877362 h 12862662"/>
              <a:gd name="connsiteX3" fmla="*/ 10075048 w 14958577"/>
              <a:gd name="connsiteY3" fmla="*/ 12484940 h 12862662"/>
              <a:gd name="connsiteX4" fmla="*/ 90564 w 14958577"/>
              <a:gd name="connsiteY4" fmla="*/ 5684856 h 12862662"/>
              <a:gd name="connsiteX0" fmla="*/ 73624 w 13786170"/>
              <a:gd name="connsiteY0" fmla="*/ 2705449 h 12586976"/>
              <a:gd name="connsiteX1" fmla="*/ 7603665 w 13786170"/>
              <a:gd name="connsiteY1" fmla="*/ 140483 h 12586976"/>
              <a:gd name="connsiteX2" fmla="*/ 13786170 w 13786170"/>
              <a:gd name="connsiteY2" fmla="*/ 5929913 h 12586976"/>
              <a:gd name="connsiteX3" fmla="*/ 8903076 w 13786170"/>
              <a:gd name="connsiteY3" fmla="*/ 12537491 h 12586976"/>
              <a:gd name="connsiteX4" fmla="*/ 73624 w 13786170"/>
              <a:gd name="connsiteY4" fmla="*/ 2705449 h 12586976"/>
              <a:gd name="connsiteX0" fmla="*/ 4230 w 13716776"/>
              <a:gd name="connsiteY0" fmla="*/ 2709219 h 12876487"/>
              <a:gd name="connsiteX1" fmla="*/ 7534271 w 13716776"/>
              <a:gd name="connsiteY1" fmla="*/ 144253 h 12876487"/>
              <a:gd name="connsiteX2" fmla="*/ 13716776 w 13716776"/>
              <a:gd name="connsiteY2" fmla="*/ 5933683 h 12876487"/>
              <a:gd name="connsiteX3" fmla="*/ 6571746 w 13716776"/>
              <a:gd name="connsiteY3" fmla="*/ 12830019 h 12876487"/>
              <a:gd name="connsiteX4" fmla="*/ 4230 w 13716776"/>
              <a:gd name="connsiteY4" fmla="*/ 2709219 h 12876487"/>
              <a:gd name="connsiteX0" fmla="*/ 25968 w 13738514"/>
              <a:gd name="connsiteY0" fmla="*/ 2709219 h 12845539"/>
              <a:gd name="connsiteX1" fmla="*/ 7556009 w 13738514"/>
              <a:gd name="connsiteY1" fmla="*/ 144253 h 12845539"/>
              <a:gd name="connsiteX2" fmla="*/ 13738514 w 13738514"/>
              <a:gd name="connsiteY2" fmla="*/ 5933683 h 12845539"/>
              <a:gd name="connsiteX3" fmla="*/ 6593484 w 13738514"/>
              <a:gd name="connsiteY3" fmla="*/ 12830019 h 12845539"/>
              <a:gd name="connsiteX4" fmla="*/ 25968 w 13738514"/>
              <a:gd name="connsiteY4" fmla="*/ 2709219 h 12845539"/>
              <a:gd name="connsiteX0" fmla="*/ 1048306 w 14760852"/>
              <a:gd name="connsiteY0" fmla="*/ 2647217 h 12781607"/>
              <a:gd name="connsiteX1" fmla="*/ 8578347 w 14760852"/>
              <a:gd name="connsiteY1" fmla="*/ 82251 h 12781607"/>
              <a:gd name="connsiteX2" fmla="*/ 14760852 w 14760852"/>
              <a:gd name="connsiteY2" fmla="*/ 5871681 h 12781607"/>
              <a:gd name="connsiteX3" fmla="*/ 7615822 w 14760852"/>
              <a:gd name="connsiteY3" fmla="*/ 12768017 h 12781607"/>
              <a:gd name="connsiteX4" fmla="*/ 1048306 w 14760852"/>
              <a:gd name="connsiteY4" fmla="*/ 2647217 h 12781607"/>
              <a:gd name="connsiteX0" fmla="*/ 1048306 w 14760852"/>
              <a:gd name="connsiteY0" fmla="*/ 2743471 h 12877861"/>
              <a:gd name="connsiteX1" fmla="*/ 8578347 w 14760852"/>
              <a:gd name="connsiteY1" fmla="*/ 178505 h 12877861"/>
              <a:gd name="connsiteX2" fmla="*/ 14760852 w 14760852"/>
              <a:gd name="connsiteY2" fmla="*/ 5967935 h 12877861"/>
              <a:gd name="connsiteX3" fmla="*/ 7615822 w 14760852"/>
              <a:gd name="connsiteY3" fmla="*/ 12864271 h 12877861"/>
              <a:gd name="connsiteX4" fmla="*/ 1048306 w 14760852"/>
              <a:gd name="connsiteY4" fmla="*/ 2743471 h 12877861"/>
              <a:gd name="connsiteX0" fmla="*/ 1048306 w 14760852"/>
              <a:gd name="connsiteY0" fmla="*/ 2806023 h 12940413"/>
              <a:gd name="connsiteX1" fmla="*/ 8578347 w 14760852"/>
              <a:gd name="connsiteY1" fmla="*/ 241057 h 12940413"/>
              <a:gd name="connsiteX2" fmla="*/ 14760852 w 14760852"/>
              <a:gd name="connsiteY2" fmla="*/ 6030487 h 12940413"/>
              <a:gd name="connsiteX3" fmla="*/ 7615822 w 14760852"/>
              <a:gd name="connsiteY3" fmla="*/ 12926823 h 12940413"/>
              <a:gd name="connsiteX4" fmla="*/ 1048306 w 14760852"/>
              <a:gd name="connsiteY4" fmla="*/ 2806023 h 12940413"/>
              <a:gd name="connsiteX0" fmla="*/ 685281 w 14397827"/>
              <a:gd name="connsiteY0" fmla="*/ 2873879 h 13009550"/>
              <a:gd name="connsiteX1" fmla="*/ 8215322 w 14397827"/>
              <a:gd name="connsiteY1" fmla="*/ 308913 h 13009550"/>
              <a:gd name="connsiteX2" fmla="*/ 14397827 w 14397827"/>
              <a:gd name="connsiteY2" fmla="*/ 6098343 h 13009550"/>
              <a:gd name="connsiteX3" fmla="*/ 7252797 w 14397827"/>
              <a:gd name="connsiteY3" fmla="*/ 12994679 h 13009550"/>
              <a:gd name="connsiteX4" fmla="*/ 685281 w 14397827"/>
              <a:gd name="connsiteY4" fmla="*/ 2873879 h 130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7827" h="13009550">
                <a:moveTo>
                  <a:pt x="685281" y="2873879"/>
                </a:moveTo>
                <a:cubicBezTo>
                  <a:pt x="2626375" y="1144595"/>
                  <a:pt x="4149224" y="-757888"/>
                  <a:pt x="8215322" y="308913"/>
                </a:cubicBezTo>
                <a:cubicBezTo>
                  <a:pt x="12281420" y="1375714"/>
                  <a:pt x="14397827" y="2900929"/>
                  <a:pt x="14397827" y="6098343"/>
                </a:cubicBezTo>
                <a:cubicBezTo>
                  <a:pt x="14397827" y="9295757"/>
                  <a:pt x="13580832" y="12569564"/>
                  <a:pt x="7252797" y="12994679"/>
                </a:cubicBezTo>
                <a:cubicBezTo>
                  <a:pt x="924762" y="13419794"/>
                  <a:pt x="-1255813" y="4603163"/>
                  <a:pt x="685281" y="2873879"/>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图片 14">
            <a:extLst>
              <a:ext uri="{FF2B5EF4-FFF2-40B4-BE49-F238E27FC236}">
                <a16:creationId xmlns:a16="http://schemas.microsoft.com/office/drawing/2014/main" id="{8A6CA58F-650D-42E3-B50C-4D4A3BBAAA8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0299" y="241643"/>
            <a:ext cx="1047307" cy="822884"/>
          </a:xfrm>
          <a:prstGeom prst="rect">
            <a:avLst/>
          </a:prstGeom>
        </p:spPr>
      </p:pic>
      <p:pic>
        <p:nvPicPr>
          <p:cNvPr id="7" name="图片 15">
            <a:extLst>
              <a:ext uri="{FF2B5EF4-FFF2-40B4-BE49-F238E27FC236}">
                <a16:creationId xmlns:a16="http://schemas.microsoft.com/office/drawing/2014/main" id="{88733343-7AAC-4C6B-8CAF-191695F9640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4124" y="374913"/>
            <a:ext cx="239656" cy="556344"/>
          </a:xfrm>
          <a:prstGeom prst="rect">
            <a:avLst/>
          </a:prstGeom>
        </p:spPr>
      </p:pic>
      <p:sp>
        <p:nvSpPr>
          <p:cNvPr id="8" name="TextBox 7"/>
          <p:cNvSpPr txBox="1"/>
          <p:nvPr/>
        </p:nvSpPr>
        <p:spPr>
          <a:xfrm>
            <a:off x="1487605" y="329919"/>
            <a:ext cx="6769290"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Mục đích mở đ</a:t>
            </a:r>
            <a:r>
              <a:rPr lang="vi-VN" sz="3600" b="1">
                <a:latin typeface="Times New Roman" panose="02020603050405020304" pitchFamily="18" charset="0"/>
                <a:cs typeface="Times New Roman" panose="02020603050405020304" pitchFamily="18" charset="0"/>
              </a:rPr>
              <a:t>ườ</a:t>
            </a:r>
            <a:r>
              <a:rPr lang="en-US" sz="3600" b="1">
                <a:latin typeface="Times New Roman" panose="02020603050405020304" pitchFamily="18" charset="0"/>
                <a:cs typeface="Times New Roman" panose="02020603050405020304" pitchFamily="18" charset="0"/>
              </a:rPr>
              <a:t>ng Tr</a:t>
            </a:r>
            <a:r>
              <a:rPr lang="vi-VN" sz="3600" b="1">
                <a:latin typeface="Times New Roman" panose="02020603050405020304" pitchFamily="18" charset="0"/>
                <a:cs typeface="Times New Roman" panose="02020603050405020304" pitchFamily="18" charset="0"/>
              </a:rPr>
              <a:t>ườ</a:t>
            </a:r>
            <a:r>
              <a:rPr lang="en-US" sz="3600" b="1">
                <a:latin typeface="Times New Roman" panose="02020603050405020304" pitchFamily="18" charset="0"/>
                <a:cs typeface="Times New Roman" panose="02020603050405020304" pitchFamily="18" charset="0"/>
              </a:rPr>
              <a:t>ng S</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n</a:t>
            </a:r>
          </a:p>
        </p:txBody>
      </p:sp>
      <p:sp>
        <p:nvSpPr>
          <p:cNvPr id="9" name="TextBox 8"/>
          <p:cNvSpPr txBox="1"/>
          <p:nvPr/>
        </p:nvSpPr>
        <p:spPr>
          <a:xfrm>
            <a:off x="844124" y="1197797"/>
            <a:ext cx="8832139" cy="1107996"/>
          </a:xfrm>
          <a:prstGeom prst="rect">
            <a:avLst/>
          </a:prstGeom>
          <a:noFill/>
        </p:spPr>
        <p:txBody>
          <a:bodyPr wrap="square" rtlCol="0">
            <a:spAutoFit/>
          </a:bodyPr>
          <a:lstStyle/>
          <a:p>
            <a:r>
              <a:rPr lang="en-US" sz="2200" i="1" dirty="0" err="1">
                <a:latin typeface="Times New Roman" panose="02020603050405020304" pitchFamily="18" charset="0"/>
                <a:cs typeface="Times New Roman" panose="02020603050405020304" pitchFamily="18" charset="0"/>
              </a:rPr>
              <a:t>Các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em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xem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đoạn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tư</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liệu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sau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kết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hợp</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đọc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thông</a:t>
            </a:r>
            <a:r>
              <a:rPr lang="en-US" sz="2200" i="1" dirty="0">
                <a:latin typeface="Times New Roman" panose="02020603050405020304" pitchFamily="18" charset="0"/>
                <a:cs typeface="Times New Roman" panose="02020603050405020304" pitchFamily="18" charset="0"/>
              </a:rPr>
              <a:t> tin </a:t>
            </a:r>
            <a:r>
              <a:rPr lang="en-US" sz="2200" i="1" dirty="0" err="1">
                <a:latin typeface="Times New Roman" panose="02020603050405020304" pitchFamily="18" charset="0"/>
                <a:cs typeface="Times New Roman" panose="02020603050405020304" pitchFamily="18" charset="0"/>
              </a:rPr>
              <a:t>trong</a:t>
            </a:r>
            <a:r>
              <a:rPr lang="en-US" sz="2200" i="1" dirty="0">
                <a:latin typeface="Times New Roman" panose="02020603050405020304" pitchFamily="18" charset="0"/>
                <a:cs typeface="Times New Roman" panose="02020603050405020304" pitchFamily="18" charset="0"/>
              </a:rPr>
              <a:t> SGK </a:t>
            </a:r>
            <a:r>
              <a:rPr lang="en-US" sz="2200" i="1" dirty="0" err="1">
                <a:latin typeface="Times New Roman" panose="02020603050405020304" pitchFamily="18" charset="0"/>
                <a:cs typeface="Times New Roman" panose="02020603050405020304" pitchFamily="18" charset="0"/>
              </a:rPr>
              <a:t>trang</a:t>
            </a:r>
            <a:r>
              <a:rPr lang="en-US" sz="2200" i="1" dirty="0">
                <a:latin typeface="Times New Roman" panose="02020603050405020304" pitchFamily="18" charset="0"/>
                <a:cs typeface="Times New Roman" panose="02020603050405020304" pitchFamily="18" charset="0"/>
              </a:rPr>
              <a:t> 47 </a:t>
            </a:r>
            <a:r>
              <a:rPr lang="en-US" sz="2200" i="1" dirty="0" err="1">
                <a:latin typeface="Times New Roman" panose="02020603050405020304" pitchFamily="18" charset="0"/>
                <a:cs typeface="Times New Roman" panose="02020603050405020304" pitchFamily="18" charset="0"/>
              </a:rPr>
              <a:t>đoạn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Trong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kháng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chiến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chống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Pháp</a:t>
            </a:r>
            <a:r>
              <a:rPr lang="en-US" sz="2200" i="1" dirty="0">
                <a:latin typeface="Times New Roman" panose="02020603050405020304" pitchFamily="18" charset="0"/>
                <a:cs typeface="Times New Roman" panose="02020603050405020304" pitchFamily="18" charset="0"/>
              </a:rPr>
              <a:t> … đ</a:t>
            </a:r>
            <a:r>
              <a:rPr lang="vi-VN" sz="2200" i="1" dirty="0">
                <a:latin typeface="Times New Roman" panose="02020603050405020304" pitchFamily="18" charset="0"/>
                <a:cs typeface="Times New Roman" panose="02020603050405020304" pitchFamily="18" charset="0"/>
              </a:rPr>
              <a:t>ườn</a:t>
            </a:r>
            <a:r>
              <a:rPr lang="en-US" sz="2200" i="1" dirty="0">
                <a:latin typeface="Times New Roman" panose="02020603050405020304" pitchFamily="18" charset="0"/>
                <a:cs typeface="Times New Roman" panose="02020603050405020304" pitchFamily="18" charset="0"/>
              </a:rPr>
              <a:t>g </a:t>
            </a:r>
            <a:r>
              <a:rPr lang="en-US" sz="2200" i="1" dirty="0" err="1">
                <a:latin typeface="Times New Roman" panose="02020603050405020304" pitchFamily="18" charset="0"/>
                <a:cs typeface="Times New Roman" panose="02020603050405020304" pitchFamily="18" charset="0"/>
              </a:rPr>
              <a:t>Hồ</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Chí</a:t>
            </a:r>
            <a:r>
              <a:rPr lang="en-US" sz="2200" i="1" dirty="0">
                <a:latin typeface="Times New Roman" panose="02020603050405020304" pitchFamily="18" charset="0"/>
                <a:cs typeface="Times New Roman" panose="02020603050405020304" pitchFamily="18" charset="0"/>
              </a:rPr>
              <a:t> Minh” </a:t>
            </a:r>
            <a:r>
              <a:rPr lang="en-US" sz="2200" i="1" dirty="0" err="1">
                <a:latin typeface="Times New Roman" panose="02020603050405020304" pitchFamily="18" charset="0"/>
                <a:cs typeface="Times New Roman" panose="02020603050405020304" pitchFamily="18" charset="0"/>
              </a:rPr>
              <a:t>và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đọc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các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từ</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chú</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thích</a:t>
            </a:r>
            <a:r>
              <a:rPr lang="en-US" sz="2200" i="1" dirty="0">
                <a:latin typeface="Times New Roman" panose="02020603050405020304" pitchFamily="18" charset="0"/>
                <a:cs typeface="Times New Roman" panose="02020603050405020304" pitchFamily="18" charset="0"/>
              </a:rPr>
              <a:t> ở </a:t>
            </a:r>
            <a:r>
              <a:rPr lang="en-US" sz="2200" i="1" dirty="0" err="1">
                <a:latin typeface="Times New Roman" panose="02020603050405020304" pitchFamily="18" charset="0"/>
                <a:cs typeface="Times New Roman" panose="02020603050405020304" pitchFamily="18" charset="0"/>
              </a:rPr>
              <a:t>cuối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bài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để</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chuẩn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bị</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lời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các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câu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hỏi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sau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nhé</a:t>
            </a:r>
            <a:r>
              <a:rPr lang="en-US" sz="2200" i="1" dirty="0">
                <a:latin typeface="Times New Roman" panose="02020603050405020304" pitchFamily="18" charset="0"/>
                <a:cs typeface="Times New Roman" panose="02020603050405020304" pitchFamily="18" charset="0"/>
              </a:rPr>
              <a:t>.</a:t>
            </a:r>
          </a:p>
        </p:txBody>
      </p:sp>
      <p:sp>
        <p:nvSpPr>
          <p:cNvPr id="11" name="TextBox 10"/>
          <p:cNvSpPr txBox="1"/>
          <p:nvPr/>
        </p:nvSpPr>
        <p:spPr>
          <a:xfrm>
            <a:off x="982640" y="3261814"/>
            <a:ext cx="8379724" cy="2677656"/>
          </a:xfrm>
          <a:prstGeom prst="rect">
            <a:avLst/>
          </a:prstGeom>
          <a:noFill/>
        </p:spPr>
        <p:txBody>
          <a:bodyPr wrap="square" rtlCol="0">
            <a:spAutoFit/>
          </a:bodyPr>
          <a:lstStyle/>
          <a:p>
            <a:pPr>
              <a:lnSpc>
                <a:spcPct val="150000"/>
              </a:lnSpc>
            </a:pPr>
            <a:r>
              <a:rPr lang="en-US" sz="2800">
                <a:latin typeface="Times New Roman" panose="02020603050405020304" pitchFamily="18" charset="0"/>
                <a:cs typeface="Times New Roman" panose="02020603050405020304" pitchFamily="18" charset="0"/>
              </a:rPr>
              <a:t>1/ Đ</a:t>
            </a:r>
            <a:r>
              <a:rPr lang="vi-VN" sz="2800">
                <a:latin typeface="Times New Roman" panose="02020603050405020304" pitchFamily="18" charset="0"/>
                <a:cs typeface="Times New Roman" panose="02020603050405020304" pitchFamily="18" charset="0"/>
              </a:rPr>
              <a:t>ườ</a:t>
            </a:r>
            <a:r>
              <a:rPr lang="en-US" sz="2800">
                <a:latin typeface="Times New Roman" panose="02020603050405020304" pitchFamily="18" charset="0"/>
                <a:cs typeface="Times New Roman" panose="02020603050405020304" pitchFamily="18" charset="0"/>
              </a:rPr>
              <a:t>ng Tr</a:t>
            </a:r>
            <a:r>
              <a:rPr lang="vi-VN" sz="2800">
                <a:latin typeface="Times New Roman" panose="02020603050405020304" pitchFamily="18" charset="0"/>
                <a:cs typeface="Times New Roman" panose="02020603050405020304" pitchFamily="18" charset="0"/>
              </a:rPr>
              <a:t>ườ</a:t>
            </a:r>
            <a:r>
              <a:rPr lang="en-US" sz="2800">
                <a:latin typeface="Times New Roman" panose="02020603050405020304" pitchFamily="18" charset="0"/>
                <a:cs typeface="Times New Roman" panose="02020603050405020304" pitchFamily="18" charset="0"/>
              </a:rPr>
              <a:t>ng S</a:t>
            </a:r>
            <a:r>
              <a:rPr lang="vi-VN" sz="2800">
                <a:latin typeface="Times New Roman" panose="02020603050405020304" pitchFamily="18" charset="0"/>
                <a:cs typeface="Times New Roman" panose="02020603050405020304" pitchFamily="18" charset="0"/>
              </a:rPr>
              <a:t>ơ</a:t>
            </a:r>
            <a:r>
              <a:rPr lang="en-US" sz="2800">
                <a:latin typeface="Times New Roman" panose="02020603050405020304" pitchFamily="18" charset="0"/>
                <a:cs typeface="Times New Roman" panose="02020603050405020304" pitchFamily="18" charset="0"/>
              </a:rPr>
              <a:t>n ra đời vào thời gian nào?</a:t>
            </a:r>
          </a:p>
          <a:p>
            <a:pPr>
              <a:lnSpc>
                <a:spcPct val="150000"/>
              </a:lnSpc>
            </a:pPr>
            <a:r>
              <a:rPr lang="en-US" sz="2800">
                <a:latin typeface="Times New Roman" panose="02020603050405020304" pitchFamily="18" charset="0"/>
                <a:cs typeface="Times New Roman" panose="02020603050405020304" pitchFamily="18" charset="0"/>
              </a:rPr>
              <a:t>2/ Đ</a:t>
            </a:r>
            <a:r>
              <a:rPr lang="vi-VN" sz="2800">
                <a:latin typeface="Times New Roman" panose="02020603050405020304" pitchFamily="18" charset="0"/>
                <a:cs typeface="Times New Roman" panose="02020603050405020304" pitchFamily="18" charset="0"/>
              </a:rPr>
              <a:t>ườ</a:t>
            </a:r>
            <a:r>
              <a:rPr lang="en-US" sz="2800">
                <a:latin typeface="Times New Roman" panose="02020603050405020304" pitchFamily="18" charset="0"/>
                <a:cs typeface="Times New Roman" panose="02020603050405020304" pitchFamily="18" charset="0"/>
              </a:rPr>
              <a:t>ng Tr</a:t>
            </a:r>
            <a:r>
              <a:rPr lang="vi-VN" sz="2800">
                <a:latin typeface="Times New Roman" panose="02020603050405020304" pitchFamily="18" charset="0"/>
                <a:cs typeface="Times New Roman" panose="02020603050405020304" pitchFamily="18" charset="0"/>
              </a:rPr>
              <a:t>ườ</a:t>
            </a:r>
            <a:r>
              <a:rPr lang="en-US" sz="2800">
                <a:latin typeface="Times New Roman" panose="02020603050405020304" pitchFamily="18" charset="0"/>
                <a:cs typeface="Times New Roman" panose="02020603050405020304" pitchFamily="18" charset="0"/>
              </a:rPr>
              <a:t>ng S</a:t>
            </a:r>
            <a:r>
              <a:rPr lang="vi-VN" sz="2800">
                <a:latin typeface="Times New Roman" panose="02020603050405020304" pitchFamily="18" charset="0"/>
                <a:cs typeface="Times New Roman" panose="02020603050405020304" pitchFamily="18" charset="0"/>
              </a:rPr>
              <a:t>ơ</a:t>
            </a:r>
            <a:r>
              <a:rPr lang="en-US" sz="2800">
                <a:latin typeface="Times New Roman" panose="02020603050405020304" pitchFamily="18" charset="0"/>
                <a:cs typeface="Times New Roman" panose="02020603050405020304" pitchFamily="18" charset="0"/>
              </a:rPr>
              <a:t>n có tên gọi là gì?</a:t>
            </a:r>
          </a:p>
          <a:p>
            <a:pPr>
              <a:lnSpc>
                <a:spcPct val="150000"/>
              </a:lnSpc>
            </a:pPr>
            <a:r>
              <a:rPr lang="en-US" sz="2800">
                <a:latin typeface="Times New Roman" panose="02020603050405020304" pitchFamily="18" charset="0"/>
                <a:cs typeface="Times New Roman" panose="02020603050405020304" pitchFamily="18" charset="0"/>
              </a:rPr>
              <a:t>3/ Ta mở đ</a:t>
            </a:r>
            <a:r>
              <a:rPr lang="vi-VN" sz="2800">
                <a:latin typeface="Times New Roman" panose="02020603050405020304" pitchFamily="18" charset="0"/>
                <a:cs typeface="Times New Roman" panose="02020603050405020304" pitchFamily="18" charset="0"/>
              </a:rPr>
              <a:t>ườ</a:t>
            </a:r>
            <a:r>
              <a:rPr lang="en-US" sz="2800">
                <a:latin typeface="Times New Roman" panose="02020603050405020304" pitchFamily="18" charset="0"/>
                <a:cs typeface="Times New Roman" panose="02020603050405020304" pitchFamily="18" charset="0"/>
              </a:rPr>
              <a:t>ng Tr</a:t>
            </a:r>
            <a:r>
              <a:rPr lang="vi-VN" sz="2800">
                <a:latin typeface="Times New Roman" panose="02020603050405020304" pitchFamily="18" charset="0"/>
                <a:cs typeface="Times New Roman" panose="02020603050405020304" pitchFamily="18" charset="0"/>
              </a:rPr>
              <a:t>ườ</a:t>
            </a:r>
            <a:r>
              <a:rPr lang="en-US" sz="2800">
                <a:latin typeface="Times New Roman" panose="02020603050405020304" pitchFamily="18" charset="0"/>
                <a:cs typeface="Times New Roman" panose="02020603050405020304" pitchFamily="18" charset="0"/>
              </a:rPr>
              <a:t>ng S</a:t>
            </a:r>
            <a:r>
              <a:rPr lang="vi-VN" sz="2800">
                <a:latin typeface="Times New Roman" panose="02020603050405020304" pitchFamily="18" charset="0"/>
                <a:cs typeface="Times New Roman" panose="02020603050405020304" pitchFamily="18" charset="0"/>
              </a:rPr>
              <a:t>ơ</a:t>
            </a:r>
            <a:r>
              <a:rPr lang="en-US" sz="2800">
                <a:latin typeface="Times New Roman" panose="02020603050405020304" pitchFamily="18" charset="0"/>
                <a:cs typeface="Times New Roman" panose="02020603050405020304" pitchFamily="18" charset="0"/>
              </a:rPr>
              <a:t>n nhằm mục đích gì?</a:t>
            </a:r>
          </a:p>
          <a:p>
            <a:pPr>
              <a:lnSpc>
                <a:spcPct val="150000"/>
              </a:lnSpc>
            </a:pPr>
            <a:r>
              <a:rPr lang="en-US" sz="2800">
                <a:latin typeface="Times New Roman" panose="02020603050405020304" pitchFamily="18" charset="0"/>
                <a:cs typeface="Times New Roman" panose="02020603050405020304" pitchFamily="18" charset="0"/>
              </a:rPr>
              <a:t>4/ Tại sao ta chọn mở đ</a:t>
            </a:r>
            <a:r>
              <a:rPr lang="vi-VN" sz="2800">
                <a:latin typeface="Times New Roman" panose="02020603050405020304" pitchFamily="18" charset="0"/>
                <a:cs typeface="Times New Roman" panose="02020603050405020304" pitchFamily="18" charset="0"/>
              </a:rPr>
              <a:t>ườ</a:t>
            </a:r>
            <a:r>
              <a:rPr lang="en-US" sz="2800">
                <a:latin typeface="Times New Roman" panose="02020603050405020304" pitchFamily="18" charset="0"/>
                <a:cs typeface="Times New Roman" panose="02020603050405020304" pitchFamily="18" charset="0"/>
              </a:rPr>
              <a:t>ng qua dãy núi Tr</a:t>
            </a:r>
            <a:r>
              <a:rPr lang="vi-VN" sz="2800">
                <a:latin typeface="Times New Roman" panose="02020603050405020304" pitchFamily="18" charset="0"/>
                <a:cs typeface="Times New Roman" panose="02020603050405020304" pitchFamily="18" charset="0"/>
              </a:rPr>
              <a:t>ườ</a:t>
            </a:r>
            <a:r>
              <a:rPr lang="en-US" sz="2800">
                <a:latin typeface="Times New Roman" panose="02020603050405020304" pitchFamily="18" charset="0"/>
                <a:cs typeface="Times New Roman" panose="02020603050405020304" pitchFamily="18" charset="0"/>
              </a:rPr>
              <a:t>ng S</a:t>
            </a:r>
            <a:r>
              <a:rPr lang="vi-VN" sz="2800">
                <a:latin typeface="Times New Roman" panose="02020603050405020304" pitchFamily="18" charset="0"/>
                <a:cs typeface="Times New Roman" panose="02020603050405020304" pitchFamily="18" charset="0"/>
              </a:rPr>
              <a:t>ơ</a:t>
            </a:r>
            <a:r>
              <a:rPr lang="en-US" sz="2800">
                <a:latin typeface="Times New Roman" panose="02020603050405020304" pitchFamily="18" charset="0"/>
                <a:cs typeface="Times New Roman" panose="02020603050405020304" pitchFamily="18" charset="0"/>
              </a:rPr>
              <a:t>n?</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9785" y="1197797"/>
            <a:ext cx="2307636" cy="1828801"/>
          </a:xfrm>
          <a:prstGeom prst="rect">
            <a:avLst/>
          </a:prstGeom>
        </p:spPr>
      </p:pic>
      <p:sp>
        <p:nvSpPr>
          <p:cNvPr id="13" name="TextBox 12"/>
          <p:cNvSpPr txBox="1"/>
          <p:nvPr/>
        </p:nvSpPr>
        <p:spPr>
          <a:xfrm>
            <a:off x="9485193" y="3138985"/>
            <a:ext cx="2416819"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Thời gian: 5 phút</a:t>
            </a:r>
          </a:p>
        </p:txBody>
      </p:sp>
    </p:spTree>
    <p:extLst>
      <p:ext uri="{BB962C8B-B14F-4D97-AF65-F5344CB8AC3E}">
        <p14:creationId xmlns:p14="http://schemas.microsoft.com/office/powerpoint/2010/main" val="976889343"/>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1" nodeType="withEffect">
                                  <p:stCondLst>
                                    <p:cond delay="0"/>
                                  </p:stCondLst>
                                  <p:iterate type="lt">
                                    <p:tmPct val="10000"/>
                                  </p:iterate>
                                  <p:childTnLst>
                                    <p:animMotion origin="layout" path="M -3.33333E-6 -3.7037E-6 L -0.00013 -0.01551 " pathEditMode="relative" rAng="0" ptsTypes="AA">
                                      <p:cBhvr>
                                        <p:cTn id="6" dur="375" accel="50000" decel="50000" autoRev="1" fill="hold">
                                          <p:stCondLst>
                                            <p:cond delay="0"/>
                                          </p:stCondLst>
                                        </p:cTn>
                                        <p:tgtEl>
                                          <p:spTgt spid="13"/>
                                        </p:tgtEl>
                                        <p:attrNameLst>
                                          <p:attrName>ppt_x</p:attrName>
                                          <p:attrName>ppt_y</p:attrName>
                                        </p:attrNameLst>
                                      </p:cBhvr>
                                      <p:rCtr x="-1300" y="-78700"/>
                                    </p:animMotion>
                                    <p:animRot by="1500000">
                                      <p:cBhvr>
                                        <p:cTn id="7" dur="188" fill="hold">
                                          <p:stCondLst>
                                            <p:cond delay="0"/>
                                          </p:stCondLst>
                                        </p:cTn>
                                        <p:tgtEl>
                                          <p:spTgt spid="13"/>
                                        </p:tgtEl>
                                        <p:attrNameLst>
                                          <p:attrName>r</p:attrName>
                                        </p:attrNameLst>
                                      </p:cBhvr>
                                    </p:animRot>
                                    <p:animRot by="-1500000">
                                      <p:cBhvr>
                                        <p:cTn id="8" dur="188" fill="hold">
                                          <p:stCondLst>
                                            <p:cond delay="188"/>
                                          </p:stCondLst>
                                        </p:cTn>
                                        <p:tgtEl>
                                          <p:spTgt spid="13"/>
                                        </p:tgtEl>
                                        <p:attrNameLst>
                                          <p:attrName>r</p:attrName>
                                        </p:attrNameLst>
                                      </p:cBhvr>
                                    </p:animRot>
                                    <p:animRot by="-1500000">
                                      <p:cBhvr>
                                        <p:cTn id="9" dur="188" fill="hold">
                                          <p:stCondLst>
                                            <p:cond delay="375"/>
                                          </p:stCondLst>
                                        </p:cTn>
                                        <p:tgtEl>
                                          <p:spTgt spid="13"/>
                                        </p:tgtEl>
                                        <p:attrNameLst>
                                          <p:attrName>r</p:attrName>
                                        </p:attrNameLst>
                                      </p:cBhvr>
                                    </p:animRot>
                                    <p:animRot by="1500000">
                                      <p:cBhvr>
                                        <p:cTn id="10" dur="188" fill="hold">
                                          <p:stCondLst>
                                            <p:cond delay="563"/>
                                          </p:stCondLst>
                                        </p:cTn>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64526" y="97045"/>
            <a:ext cx="7929349" cy="646331"/>
          </a:xfrm>
          <a:prstGeom prst="rect">
            <a:avLst/>
          </a:prstGeom>
          <a:noFill/>
        </p:spPr>
        <p:txBody>
          <a:bodyPr wrap="square" rtlCol="0">
            <a:spAutoFit/>
          </a:bodyPr>
          <a:lstStyle/>
          <a:p>
            <a:r>
              <a:rPr lang="en-US" sz="3600" i="1">
                <a:latin typeface="Times New Roman" panose="02020603050405020304" pitchFamily="18" charset="0"/>
                <a:cs typeface="Times New Roman" panose="02020603050405020304" pitchFamily="18" charset="0"/>
              </a:rPr>
              <a:t>Mời các em xem đoạn t</a:t>
            </a:r>
            <a:r>
              <a:rPr lang="vi-VN" sz="3600" i="1">
                <a:latin typeface="Times New Roman" panose="02020603050405020304" pitchFamily="18" charset="0"/>
                <a:cs typeface="Times New Roman" panose="02020603050405020304" pitchFamily="18" charset="0"/>
              </a:rPr>
              <a:t>ư</a:t>
            </a:r>
            <a:r>
              <a:rPr lang="en-US" sz="3600" i="1">
                <a:latin typeface="Times New Roman" panose="02020603050405020304" pitchFamily="18" charset="0"/>
                <a:cs typeface="Times New Roman" panose="02020603050405020304" pitchFamily="18" charset="0"/>
              </a:rPr>
              <a:t> liệu sau</a:t>
            </a:r>
          </a:p>
        </p:txBody>
      </p:sp>
      <p:sp>
        <p:nvSpPr>
          <p:cNvPr id="7" name="Rounded Rectangle 7">
            <a:extLst>
              <a:ext uri="{FF2B5EF4-FFF2-40B4-BE49-F238E27FC236}">
                <a16:creationId xmlns:a16="http://schemas.microsoft.com/office/drawing/2014/main" id="{7D6C3C70-FD86-419A-8B89-365FC328FB88}"/>
              </a:ext>
            </a:extLst>
          </p:cNvPr>
          <p:cNvSpPr/>
          <p:nvPr/>
        </p:nvSpPr>
        <p:spPr>
          <a:xfrm>
            <a:off x="312632" y="97045"/>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1488757040"/>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TotalTime>
  <Words>537</Words>
  <Application>Microsoft Office PowerPoint</Application>
  <PresentationFormat>Widescreen</PresentationFormat>
  <Paragraphs>34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Dancing Script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THI THANH MAI</dc:creator>
  <cp:lastModifiedBy>admin</cp:lastModifiedBy>
  <cp:revision>115</cp:revision>
  <dcterms:created xsi:type="dcterms:W3CDTF">2022-01-16T13:17:22Z</dcterms:created>
  <dcterms:modified xsi:type="dcterms:W3CDTF">2022-02-22T16:45:20Z</dcterms:modified>
</cp:coreProperties>
</file>