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8" r:id="rId2"/>
    <p:sldId id="257" r:id="rId3"/>
    <p:sldId id="259" r:id="rId4"/>
    <p:sldId id="258" r:id="rId5"/>
    <p:sldId id="260" r:id="rId6"/>
    <p:sldId id="262" r:id="rId7"/>
    <p:sldId id="263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46687-B3FB-4902-A2FF-B571F555823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ED2D4-1D13-4787-A219-3CCD08FE3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87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6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26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6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8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5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3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4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9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5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25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59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2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microsoft.com/office/2007/relationships/hdphoto" Target="../media/hdphoto3.wdp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196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37" b="96326" l="26970" r="58779"/>
                    </a14:imgEffect>
                  </a14:imgLayer>
                </a14:imgProps>
              </a:ext>
            </a:extLst>
          </a:blip>
          <a:srcRect l="26726" t="49837" r="41272" b="3643"/>
          <a:stretch/>
        </p:blipFill>
        <p:spPr>
          <a:xfrm>
            <a:off x="2527039" y="2199861"/>
            <a:ext cx="7799242" cy="3988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938" b="95938" l="29635" r="63125">
                        <a14:foregroundMark x1="44010" y1="59219" x2="46198" y2="6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41773" r="35098" b="2610"/>
          <a:stretch/>
        </p:blipFill>
        <p:spPr>
          <a:xfrm>
            <a:off x="9658656" y="1949157"/>
            <a:ext cx="2944162" cy="4763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314" b="100000" l="4740" r="46823">
                        <a14:foregroundMark x1="16719" y1="54508" x2="29531" y2="56495"/>
                        <a14:foregroundMark x1="27708" y1="57310" x2="27292" y2="60876"/>
                        <a14:foregroundMark x1="16094" y1="54152" x2="16094" y2="59908"/>
                        <a14:foregroundMark x1="19323" y1="59705" x2="20573" y2="68059"/>
                        <a14:foregroundMark x1="21979" y1="89761" x2="24010" y2="96536"/>
                        <a14:foregroundMark x1="13438" y1="88334" x2="9583" y2="98115"/>
                        <a14:foregroundMark x1="8542" y1="61691" x2="24219" y2="74019"/>
                        <a14:foregroundMark x1="24010" y1="88334" x2="24219" y2="90932"/>
                        <a14:foregroundMark x1="24844" y1="87978" x2="24844" y2="89964"/>
                        <a14:foregroundMark x1="31563" y1="79776" x2="35000" y2="97504"/>
                        <a14:foregroundMark x1="31146" y1="90525" x2="32969" y2="97708"/>
                        <a14:foregroundMark x1="37865" y1="97911" x2="39479" y2="97096"/>
                        <a14:foregroundMark x1="25469" y1="86908" x2="25469" y2="88385"/>
                        <a14:foregroundMark x1="28125" y1="71727" x2="26771" y2="74733"/>
                        <a14:foregroundMark x1="26823" y1="75089" x2="27656" y2="74580"/>
                        <a14:foregroundMark x1="28125" y1="73255" x2="27448" y2="75038"/>
                        <a14:foregroundMark x1="30990" y1="79623" x2="29844" y2="81712"/>
                        <a14:foregroundMark x1="39375" y1="90321" x2="42500" y2="91798"/>
                        <a14:foregroundMark x1="43646" y1="93530" x2="42969" y2="95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91" r="52374"/>
          <a:stretch/>
        </p:blipFill>
        <p:spPr>
          <a:xfrm>
            <a:off x="0" y="2720256"/>
            <a:ext cx="3194663" cy="3991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7201" y="3543036"/>
            <a:ext cx="66658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UTM Showcard" panose="02040603050506020204" pitchFamily="18" charset="0"/>
              </a:rPr>
              <a:t>XĂNG- TI-MÉT ĐỀ-XI-MÉT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/>
          <a:srcRect l="27290" t="31210" b="32935"/>
          <a:stretch/>
        </p:blipFill>
        <p:spPr>
          <a:xfrm>
            <a:off x="4063478" y="1152401"/>
            <a:ext cx="4540833" cy="13805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80955" y="1268795"/>
            <a:ext cx="23058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bg1"/>
                </a:solidFill>
                <a:latin typeface="UTM Isadora" panose="02040603050506020204" pitchFamily="18" charset="0"/>
              </a:rPr>
              <a:t>Toán</a:t>
            </a:r>
            <a:endParaRPr lang="en-US" sz="6600" b="1" dirty="0">
              <a:solidFill>
                <a:schemeClr val="bg1"/>
              </a:solidFill>
              <a:latin typeface="UTM Isadora" panose="020406030505060202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950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818">
        <p15:prstTrans prst="curtains"/>
      </p:transition>
    </mc:Choice>
    <mc:Fallback xmlns="">
      <p:transition spd="slow" advTm="88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4" b="970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3" t="30766" r="38845"/>
          <a:stretch/>
        </p:blipFill>
        <p:spPr>
          <a:xfrm flipH="1">
            <a:off x="0" y="3167485"/>
            <a:ext cx="2637693" cy="36905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7290" t="31210" b="32935"/>
          <a:stretch/>
        </p:blipFill>
        <p:spPr>
          <a:xfrm>
            <a:off x="4031241" y="103866"/>
            <a:ext cx="4544191" cy="164648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11572" y="1758776"/>
            <a:ext cx="9778889" cy="1511961"/>
            <a:chOff x="2831123" y="2110154"/>
            <a:chExt cx="6761285" cy="1415561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2831123" y="2110154"/>
              <a:ext cx="6761285" cy="141556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86821" y="2326504"/>
              <a:ext cx="5805581" cy="89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xăng-ti-mét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-xi-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2936630" y="2198902"/>
              <a:ext cx="6550269" cy="1226526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11572" y="3433352"/>
            <a:ext cx="9778889" cy="1511961"/>
            <a:chOff x="2831123" y="2110154"/>
            <a:chExt cx="6761285" cy="1415561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2831123" y="2110154"/>
              <a:ext cx="6761285" cy="141556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86821" y="2365527"/>
              <a:ext cx="5543810" cy="89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xăng-ti-mét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-xi-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2936630" y="2198902"/>
              <a:ext cx="6550269" cy="1226526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11572" y="5096959"/>
            <a:ext cx="9778887" cy="1511961"/>
            <a:chOff x="2831123" y="2110154"/>
            <a:chExt cx="6761285" cy="1415561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2831123" y="2110154"/>
              <a:ext cx="6761285" cy="141556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81314" y="2365527"/>
              <a:ext cx="5805585" cy="89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xăng-ti-mét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-xi-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0" name="Rectangle: Rounded Corners 19"/>
            <p:cNvSpPr/>
            <p:nvPr/>
          </p:nvSpPr>
          <p:spPr>
            <a:xfrm>
              <a:off x="2936630" y="2198902"/>
              <a:ext cx="6550269" cy="1226526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073558" y="333487"/>
            <a:ext cx="4501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UTM Showcard" panose="02040603050506020204" pitchFamily="18" charset="0"/>
              </a:rPr>
              <a:t>MỤC TIÊU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50" b="34750" l="12400" r="30400">
                        <a14:foregroundMark x1="21700" y1="6650" x2="20650" y2="13600"/>
                        <a14:foregroundMark x1="17100" y1="11800" x2="14450" y2="15350"/>
                        <a14:foregroundMark x1="20250" y1="7000" x2="19250" y2="7600"/>
                        <a14:foregroundMark x1="15700" y1="11350" x2="14150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3348" r="67322" b="64715"/>
          <a:stretch/>
        </p:blipFill>
        <p:spPr>
          <a:xfrm rot="489728">
            <a:off x="2565392" y="1774075"/>
            <a:ext cx="948116" cy="1344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00" b="34750" l="34350" r="61600">
                        <a14:foregroundMark x1="21700" y1="6650" x2="20650" y2="13600"/>
                        <a14:foregroundMark x1="17100" y1="11800" x2="14450" y2="15350"/>
                        <a14:foregroundMark x1="20250" y1="7000" x2="19250" y2="7600"/>
                        <a14:foregroundMark x1="15700" y1="11350" x2="14150" y2="12650"/>
                        <a14:foregroundMark x1="49100" y1="8150" x2="54550" y2="17450"/>
                        <a14:foregroundMark x1="54550" y1="10250" x2="43050" y2="8850"/>
                        <a14:foregroundMark x1="41150" y1="8500" x2="41400" y2="10100"/>
                        <a14:foregroundMark x1="43650" y1="7300" x2="42000" y2="7350"/>
                        <a14:foregroundMark x1="53100" y1="7200" x2="55500" y2="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64" t="1946" r="37228" b="64715"/>
          <a:stretch/>
        </p:blipFill>
        <p:spPr>
          <a:xfrm rot="489728">
            <a:off x="2541471" y="3492367"/>
            <a:ext cx="995959" cy="12816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00" b="35000" l="64050" r="94200">
                        <a14:foregroundMark x1="21700" y1="6650" x2="20650" y2="13600"/>
                        <a14:foregroundMark x1="17100" y1="11800" x2="14450" y2="15350"/>
                        <a14:foregroundMark x1="20250" y1="7000" x2="19250" y2="7600"/>
                        <a14:foregroundMark x1="15700" y1="11350" x2="14150" y2="12650"/>
                        <a14:foregroundMark x1="49100" y1="8150" x2="54550" y2="17450"/>
                        <a14:foregroundMark x1="54550" y1="10250" x2="43050" y2="8850"/>
                        <a14:foregroundMark x1="41150" y1="8500" x2="41400" y2="10100"/>
                        <a14:foregroundMark x1="43650" y1="7300" x2="42000" y2="7350"/>
                        <a14:foregroundMark x1="53100" y1="7200" x2="55500" y2="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02" t="1946" r="5244" b="64715"/>
          <a:stretch/>
        </p:blipFill>
        <p:spPr>
          <a:xfrm rot="489728">
            <a:off x="2525429" y="5171172"/>
            <a:ext cx="982372" cy="1281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23117"/>
      </p:ext>
    </p:extLst>
  </p:cSld>
  <p:clrMapOvr>
    <a:masterClrMapping/>
  </p:clrMapOvr>
  <p:transition spd="slow" advTm="715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5" b="100000" l="0" r="35267">
                        <a14:foregroundMark x1="13533" y1="9733" x2="19800" y2="16698"/>
                        <a14:foregroundMark x1="17800" y1="24046" x2="11533" y2="47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619"/>
          <a:stretch/>
        </p:blipFill>
        <p:spPr>
          <a:xfrm>
            <a:off x="4907" y="1464476"/>
            <a:ext cx="2808514" cy="5393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38" b="95938" l="29635" r="63125">
                        <a14:foregroundMark x1="44010" y1="59219" x2="46198" y2="6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41773" r="35098" b="2610"/>
          <a:stretch/>
        </p:blipFill>
        <p:spPr>
          <a:xfrm>
            <a:off x="9554153" y="2094931"/>
            <a:ext cx="2944162" cy="4763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837" b="96326" l="26970" r="58779"/>
                    </a14:imgEffect>
                  </a14:imgLayer>
                </a14:imgProps>
              </a:ext>
            </a:extLst>
          </a:blip>
          <a:srcRect l="26726" t="49837" r="41272" b="3643"/>
          <a:stretch/>
        </p:blipFill>
        <p:spPr>
          <a:xfrm>
            <a:off x="2037453" y="1464476"/>
            <a:ext cx="8292669" cy="4697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7157" y="3437963"/>
            <a:ext cx="63069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UTM Showcard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79365233"/>
      </p:ext>
    </p:extLst>
  </p:cSld>
  <p:clrMapOvr>
    <a:masterClrMapping/>
  </p:clrMapOvr>
  <p:transition spd="slow" advTm="23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7064829" y="763084"/>
            <a:ext cx="4998040" cy="5930537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192193" y="5348595"/>
            <a:ext cx="4038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xi –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1937798" y="1285598"/>
            <a:ext cx="4963885" cy="5408023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490100" y="1729905"/>
            <a:ext cx="1143000" cy="1519927"/>
            <a:chOff x="576" y="1632"/>
            <a:chExt cx="480" cy="594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634" y="1632"/>
              <a:ext cx="422" cy="414"/>
            </a:xfrm>
            <a:prstGeom prst="cube">
              <a:avLst>
                <a:gd name="adj" fmla="val 25000"/>
              </a:avLst>
            </a:prstGeom>
            <a:solidFill>
              <a:srgbClr val="FFC000"/>
            </a:solidFill>
            <a:ln w="28575">
              <a:solidFill>
                <a:schemeClr val="accent2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76" y="2046"/>
              <a:ext cx="480" cy="18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FF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1cm</a:t>
              </a:r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66300" y="1884785"/>
            <a:ext cx="838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18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299203" y="3412668"/>
            <a:ext cx="4191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1cm.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194700" y="4978899"/>
            <a:ext cx="4876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852198" y="5409915"/>
            <a:ext cx="91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</a:rPr>
              <a:t>cm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385598" y="5264555"/>
            <a:ext cx="76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8490177" y="859595"/>
            <a:ext cx="2819400" cy="2882900"/>
          </a:xfrm>
          <a:prstGeom prst="cube">
            <a:avLst>
              <a:gd name="adj" fmla="val 25000"/>
            </a:avLst>
          </a:pr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531827" y="2166249"/>
            <a:ext cx="11975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dm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8947377" y="2218495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600" b="1"/>
              <a:t>1dm</a:t>
            </a:r>
            <a:r>
              <a:rPr lang="en-US" altLang="en-US" sz="3600" b="1" baseline="30000"/>
              <a:t>3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7258597" y="3753521"/>
            <a:ext cx="4648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xi –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1dm.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8106594" y="5734290"/>
            <a:ext cx="129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8846958" y="5665542"/>
            <a:ext cx="6381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38" b="95938" l="29635" r="63125">
                        <a14:foregroundMark x1="44010" y1="59219" x2="46198" y2="6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41773" r="35098" b="2610"/>
          <a:stretch/>
        </p:blipFill>
        <p:spPr>
          <a:xfrm flipH="1">
            <a:off x="-261908" y="2214252"/>
            <a:ext cx="2944162" cy="47630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802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338">
        <p15:prstTrans prst="peelOff"/>
      </p:transition>
    </mc:Choice>
    <mc:Fallback xmlns="">
      <p:transition spd="slow" advTm="22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/>
      <p:bldP spid="4" grpId="0" animBg="1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769" b="82883" l="36615" r="70104">
                        <a14:foregroundMark x1="47552" y1="47427" x2="61563" y2="52012"/>
                        <a14:foregroundMark x1="49896" y1="44778" x2="51042" y2="46307"/>
                        <a14:foregroundMark x1="60365" y1="47631" x2="59583" y2="53337"/>
                        <a14:foregroundMark x1="49896" y1="42690" x2="55521" y2="61895"/>
                        <a14:foregroundMark x1="49688" y1="56546" x2="50833" y2="60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28" t="27999" r="29292" b="16382"/>
          <a:stretch/>
        </p:blipFill>
        <p:spPr>
          <a:xfrm>
            <a:off x="0" y="1482372"/>
            <a:ext cx="3566161" cy="5950394"/>
          </a:xfrm>
          <a:prstGeom prst="rect">
            <a:avLst/>
          </a:prstGeom>
        </p:spPr>
      </p:pic>
      <p:sp>
        <p:nvSpPr>
          <p:cNvPr id="5" name="Speech Bubble: Rectangle with Corners Rounded 4"/>
          <p:cNvSpPr/>
          <p:nvPr/>
        </p:nvSpPr>
        <p:spPr>
          <a:xfrm>
            <a:off x="3971109" y="1482372"/>
            <a:ext cx="6048102" cy="3363948"/>
          </a:xfrm>
          <a:prstGeom prst="wedgeRoundRectCallout">
            <a:avLst>
              <a:gd name="adj1" fmla="val -61966"/>
              <a:gd name="adj2" fmla="val 37072"/>
              <a:gd name="adj3" fmla="val 16667"/>
            </a:avLst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49041" y="2102517"/>
            <a:ext cx="637467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xăng-mét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61692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19">
        <p15:prstTrans prst="peelOff"/>
      </p:transition>
    </mc:Choice>
    <mc:Fallback xmlns="">
      <p:transition spd="slow" advTm="22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/>
          <p:cNvSpPr/>
          <p:nvPr/>
        </p:nvSpPr>
        <p:spPr>
          <a:xfrm>
            <a:off x="3213463" y="613954"/>
            <a:ext cx="8516983" cy="5669280"/>
          </a:xfrm>
          <a:prstGeom prst="wedgeRoundRectCallout">
            <a:avLst>
              <a:gd name="adj1" fmla="val -58454"/>
              <a:gd name="adj2" fmla="val 38915"/>
              <a:gd name="adj3" fmla="val 16667"/>
            </a:avLst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/>
          <p:cNvSpPr/>
          <p:nvPr/>
        </p:nvSpPr>
        <p:spPr>
          <a:xfrm>
            <a:off x="7952310" y="3036204"/>
            <a:ext cx="3543004" cy="16664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/>
          <p:cNvSpPr/>
          <p:nvPr/>
        </p:nvSpPr>
        <p:spPr>
          <a:xfrm>
            <a:off x="8348001" y="1273628"/>
            <a:ext cx="2872993" cy="6140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69" b="82883" l="36615" r="70104">
                        <a14:foregroundMark x1="47552" y1="47427" x2="61563" y2="52012"/>
                        <a14:foregroundMark x1="49896" y1="44778" x2="51042" y2="46307"/>
                        <a14:foregroundMark x1="60365" y1="47631" x2="59583" y2="53337"/>
                        <a14:foregroundMark x1="49896" y1="42690" x2="55521" y2="61895"/>
                        <a14:foregroundMark x1="49688" y1="56546" x2="50833" y2="60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28" t="27999" r="29292" b="16382"/>
          <a:stretch/>
        </p:blipFill>
        <p:spPr>
          <a:xfrm>
            <a:off x="0" y="2377440"/>
            <a:ext cx="3045391" cy="5081452"/>
          </a:xfrm>
          <a:prstGeom prst="rect">
            <a:avLst/>
          </a:prstGeom>
        </p:spPr>
      </p:pic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4905103" y="2596016"/>
            <a:ext cx="1371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r>
              <a:rPr lang="en-US" altLang="en-US" sz="4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Rectangle 90"/>
          <p:cNvSpPr>
            <a:spLocks noChangeArrowheads="1"/>
          </p:cNvSpPr>
          <p:nvPr/>
        </p:nvSpPr>
        <p:spPr bwMode="auto">
          <a:xfrm>
            <a:off x="8023232" y="3050508"/>
            <a:ext cx="3931133" cy="15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endParaRPr lang="en-US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1dm?</a:t>
            </a:r>
          </a:p>
        </p:txBody>
      </p:sp>
      <p:sp>
        <p:nvSpPr>
          <p:cNvPr id="22" name="Rectangle 91"/>
          <p:cNvSpPr>
            <a:spLocks noChangeArrowheads="1"/>
          </p:cNvSpPr>
          <p:nvPr/>
        </p:nvSpPr>
        <p:spPr bwMode="auto">
          <a:xfrm>
            <a:off x="8152167" y="1197428"/>
            <a:ext cx="3160269" cy="69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92"/>
          <p:cNvSpPr>
            <a:spLocks noChangeArrowheads="1"/>
          </p:cNvSpPr>
          <p:nvPr/>
        </p:nvSpPr>
        <p:spPr bwMode="auto">
          <a:xfrm>
            <a:off x="9569075" y="1887710"/>
            <a:ext cx="460873" cy="1084730"/>
          </a:xfrm>
          <a:prstGeom prst="downArrow">
            <a:avLst>
              <a:gd name="adj1" fmla="val 50000"/>
              <a:gd name="adj2" fmla="val 39286"/>
            </a:avLst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97"/>
          <p:cNvGrpSpPr>
            <a:grpSpLocks/>
          </p:cNvGrpSpPr>
          <p:nvPr/>
        </p:nvGrpSpPr>
        <p:grpSpPr bwMode="auto">
          <a:xfrm>
            <a:off x="3623991" y="968828"/>
            <a:ext cx="4329112" cy="3733800"/>
            <a:chOff x="192" y="1488"/>
            <a:chExt cx="2727" cy="2352"/>
          </a:xfrm>
        </p:grpSpPr>
        <p:grpSp>
          <p:nvGrpSpPr>
            <p:cNvPr id="25" name="Group 85"/>
            <p:cNvGrpSpPr>
              <a:grpSpLocks/>
            </p:cNvGrpSpPr>
            <p:nvPr/>
          </p:nvGrpSpPr>
          <p:grpSpPr bwMode="auto">
            <a:xfrm>
              <a:off x="199" y="1488"/>
              <a:ext cx="2720" cy="2352"/>
              <a:chOff x="487" y="1441"/>
              <a:chExt cx="2720" cy="2352"/>
            </a:xfrm>
          </p:grpSpPr>
          <p:grpSp>
            <p:nvGrpSpPr>
              <p:cNvPr id="27" name="Group 35"/>
              <p:cNvGrpSpPr>
                <a:grpSpLocks/>
              </p:cNvGrpSpPr>
              <p:nvPr/>
            </p:nvGrpSpPr>
            <p:grpSpPr bwMode="auto">
              <a:xfrm>
                <a:off x="487" y="1441"/>
                <a:ext cx="2720" cy="2352"/>
                <a:chOff x="487" y="1440"/>
                <a:chExt cx="2720" cy="2352"/>
              </a:xfrm>
            </p:grpSpPr>
            <p:sp>
              <p:nvSpPr>
                <p:cNvPr id="48" name="AutoShape 6"/>
                <p:cNvSpPr>
                  <a:spLocks noChangeArrowheads="1"/>
                </p:cNvSpPr>
                <p:nvPr/>
              </p:nvSpPr>
              <p:spPr bwMode="auto">
                <a:xfrm>
                  <a:off x="487" y="1440"/>
                  <a:ext cx="2544" cy="2352"/>
                </a:xfrm>
                <a:prstGeom prst="cube">
                  <a:avLst>
                    <a:gd name="adj" fmla="val 25000"/>
                  </a:avLst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631" y="3504"/>
                  <a:ext cx="576" cy="288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40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1dm</a:t>
                  </a:r>
                </a:p>
              </p:txBody>
            </p:sp>
          </p:grpSp>
          <p:grpSp>
            <p:nvGrpSpPr>
              <p:cNvPr id="28" name="Group 58"/>
              <p:cNvGrpSpPr>
                <a:grpSpLocks/>
              </p:cNvGrpSpPr>
              <p:nvPr/>
            </p:nvGrpSpPr>
            <p:grpSpPr bwMode="auto">
              <a:xfrm>
                <a:off x="1056" y="1441"/>
                <a:ext cx="9" cy="1776"/>
                <a:chOff x="1056" y="1440"/>
                <a:chExt cx="9" cy="1776"/>
              </a:xfrm>
            </p:grpSpPr>
            <p:sp>
              <p:nvSpPr>
                <p:cNvPr id="42" name="Line 51"/>
                <p:cNvSpPr>
                  <a:spLocks noChangeShapeType="1"/>
                </p:cNvSpPr>
                <p:nvPr/>
              </p:nvSpPr>
              <p:spPr bwMode="auto">
                <a:xfrm>
                  <a:off x="1056" y="1776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Line 52"/>
                <p:cNvSpPr>
                  <a:spLocks noChangeShapeType="1"/>
                </p:cNvSpPr>
                <p:nvPr/>
              </p:nvSpPr>
              <p:spPr bwMode="auto">
                <a:xfrm>
                  <a:off x="1056" y="206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Line 53"/>
                <p:cNvSpPr>
                  <a:spLocks noChangeShapeType="1"/>
                </p:cNvSpPr>
                <p:nvPr/>
              </p:nvSpPr>
              <p:spPr bwMode="auto">
                <a:xfrm>
                  <a:off x="1056" y="240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Line 54"/>
                <p:cNvSpPr>
                  <a:spLocks noChangeShapeType="1"/>
                </p:cNvSpPr>
                <p:nvPr/>
              </p:nvSpPr>
              <p:spPr bwMode="auto">
                <a:xfrm>
                  <a:off x="1056" y="268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Line 55"/>
                <p:cNvSpPr>
                  <a:spLocks noChangeShapeType="1"/>
                </p:cNvSpPr>
                <p:nvPr/>
              </p:nvSpPr>
              <p:spPr bwMode="auto">
                <a:xfrm>
                  <a:off x="1056" y="30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Line 56"/>
                <p:cNvSpPr>
                  <a:spLocks noChangeShapeType="1"/>
                </p:cNvSpPr>
                <p:nvPr/>
              </p:nvSpPr>
              <p:spPr bwMode="auto">
                <a:xfrm>
                  <a:off x="1065" y="144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70"/>
              <p:cNvGrpSpPr>
                <a:grpSpLocks/>
              </p:cNvGrpSpPr>
              <p:nvPr/>
            </p:nvGrpSpPr>
            <p:grpSpPr bwMode="auto">
              <a:xfrm>
                <a:off x="1056" y="3216"/>
                <a:ext cx="1968" cy="2"/>
                <a:chOff x="1056" y="3215"/>
                <a:chExt cx="1968" cy="2"/>
              </a:xfrm>
            </p:grpSpPr>
            <p:sp>
              <p:nvSpPr>
                <p:cNvPr id="33" name="Line 60"/>
                <p:cNvSpPr>
                  <a:spLocks noChangeShapeType="1"/>
                </p:cNvSpPr>
                <p:nvPr/>
              </p:nvSpPr>
              <p:spPr bwMode="auto">
                <a:xfrm rot="-5400000">
                  <a:off x="2080" y="3147"/>
                  <a:ext cx="0" cy="13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61"/>
                <p:cNvSpPr>
                  <a:spLocks noChangeShapeType="1"/>
                </p:cNvSpPr>
                <p:nvPr/>
              </p:nvSpPr>
              <p:spPr bwMode="auto">
                <a:xfrm rot="-5400000">
                  <a:off x="2282" y="3147"/>
                  <a:ext cx="0" cy="13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62"/>
                <p:cNvSpPr>
                  <a:spLocks noChangeShapeType="1"/>
                </p:cNvSpPr>
                <p:nvPr/>
              </p:nvSpPr>
              <p:spPr bwMode="auto">
                <a:xfrm rot="-5400000">
                  <a:off x="2519" y="3147"/>
                  <a:ext cx="0" cy="13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63"/>
                <p:cNvSpPr>
                  <a:spLocks noChangeShapeType="1"/>
                </p:cNvSpPr>
                <p:nvPr/>
              </p:nvSpPr>
              <p:spPr bwMode="auto">
                <a:xfrm rot="-5400000">
                  <a:off x="2721" y="3147"/>
                  <a:ext cx="0" cy="13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64"/>
                <p:cNvSpPr>
                  <a:spLocks noChangeShapeType="1"/>
                </p:cNvSpPr>
                <p:nvPr/>
              </p:nvSpPr>
              <p:spPr bwMode="auto">
                <a:xfrm rot="-5400000">
                  <a:off x="2957" y="3147"/>
                  <a:ext cx="0" cy="13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65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823" y="3168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66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559" y="3097"/>
                  <a:ext cx="1" cy="24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67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03" y="3169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Line 68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295" y="3169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84"/>
              <p:cNvGrpSpPr>
                <a:grpSpLocks/>
              </p:cNvGrpSpPr>
              <p:nvPr/>
            </p:nvGrpSpPr>
            <p:grpSpPr bwMode="auto">
              <a:xfrm>
                <a:off x="768" y="3217"/>
                <a:ext cx="288" cy="288"/>
                <a:chOff x="768" y="3216"/>
                <a:chExt cx="288" cy="288"/>
              </a:xfrm>
            </p:grpSpPr>
            <p:sp>
              <p:nvSpPr>
                <p:cNvPr id="31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768" y="3408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960" y="321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6" name="Line 96"/>
            <p:cNvSpPr>
              <a:spLocks noChangeShapeType="1"/>
            </p:cNvSpPr>
            <p:nvPr/>
          </p:nvSpPr>
          <p:spPr bwMode="auto">
            <a:xfrm flipV="1">
              <a:off x="192" y="3696"/>
              <a:ext cx="144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AutoShape 7"/>
          <p:cNvSpPr>
            <a:spLocks noChangeArrowheads="1"/>
          </p:cNvSpPr>
          <p:nvPr/>
        </p:nvSpPr>
        <p:spPr bwMode="auto">
          <a:xfrm>
            <a:off x="3623991" y="4245428"/>
            <a:ext cx="457200" cy="4572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3457303" y="4912178"/>
            <a:ext cx="685800" cy="400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</a:p>
        </p:txBody>
      </p:sp>
      <p:sp>
        <p:nvSpPr>
          <p:cNvPr id="52" name="Text Box 38"/>
          <p:cNvSpPr txBox="1">
            <a:spLocks noChangeArrowheads="1"/>
          </p:cNvSpPr>
          <p:nvPr/>
        </p:nvSpPr>
        <p:spPr bwMode="auto">
          <a:xfrm>
            <a:off x="4389166" y="4931228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  <a:r>
              <a:rPr lang="en-US" altLang="en-US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3990703" y="4550228"/>
            <a:ext cx="533400" cy="509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Left Brace 53"/>
          <p:cNvSpPr/>
          <p:nvPr/>
        </p:nvSpPr>
        <p:spPr>
          <a:xfrm rot="16200000">
            <a:off x="3595416" y="4640715"/>
            <a:ext cx="381000" cy="3524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7267303" y="4169228"/>
            <a:ext cx="228600" cy="1524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Audio 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141" y="4977266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581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177">
        <p15:prstTrans prst="wind"/>
      </p:transition>
    </mc:Choice>
    <mc:Fallback xmlns="">
      <p:transition spd="slow" advTm="12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7" grpId="0" animBg="1"/>
      <p:bldP spid="2" grpId="0" animBg="1"/>
      <p:bldP spid="19" grpId="0"/>
      <p:bldP spid="21" grpId="0"/>
      <p:bldP spid="22" grpId="0"/>
      <p:bldP spid="23" grpId="0" animBg="1"/>
      <p:bldP spid="50" grpId="0" animBg="1"/>
      <p:bldP spid="51" grpId="0" animBg="1"/>
      <p:bldP spid="52" grpId="0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301011" y="654423"/>
            <a:ext cx="9639894" cy="4831977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938" b="95938" l="29635" r="63125">
                        <a14:foregroundMark x1="44010" y1="59219" x2="46198" y2="6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41773" r="35098" b="2610"/>
          <a:stretch/>
        </p:blipFill>
        <p:spPr>
          <a:xfrm flipH="1">
            <a:off x="-261908" y="2214252"/>
            <a:ext cx="2944162" cy="4763069"/>
          </a:xfrm>
          <a:prstGeom prst="rect">
            <a:avLst/>
          </a:prstGeom>
        </p:spPr>
      </p:pic>
      <p:grpSp>
        <p:nvGrpSpPr>
          <p:cNvPr id="22" name="Group 2"/>
          <p:cNvGrpSpPr>
            <a:grpSpLocks/>
          </p:cNvGrpSpPr>
          <p:nvPr/>
        </p:nvGrpSpPr>
        <p:grpSpPr bwMode="auto">
          <a:xfrm>
            <a:off x="3233734" y="1351491"/>
            <a:ext cx="3649663" cy="3657600"/>
            <a:chOff x="768" y="1632"/>
            <a:chExt cx="2299" cy="2304"/>
          </a:xfrm>
        </p:grpSpPr>
        <p:sp>
          <p:nvSpPr>
            <p:cNvPr id="23" name="Line 3"/>
            <p:cNvSpPr>
              <a:spLocks noChangeShapeType="1"/>
            </p:cNvSpPr>
            <p:nvPr/>
          </p:nvSpPr>
          <p:spPr bwMode="auto">
            <a:xfrm>
              <a:off x="1440" y="1632"/>
              <a:ext cx="0" cy="1632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4"/>
            <p:cNvSpPr>
              <a:spLocks noChangeShapeType="1"/>
            </p:cNvSpPr>
            <p:nvPr/>
          </p:nvSpPr>
          <p:spPr bwMode="auto">
            <a:xfrm rot="5400000">
              <a:off x="2251" y="2445"/>
              <a:ext cx="0" cy="1632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5"/>
            <p:cNvSpPr>
              <a:spLocks noChangeShapeType="1"/>
            </p:cNvSpPr>
            <p:nvPr/>
          </p:nvSpPr>
          <p:spPr bwMode="auto">
            <a:xfrm flipV="1">
              <a:off x="768" y="3264"/>
              <a:ext cx="672" cy="672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AutoShape 6"/>
          <p:cNvSpPr>
            <a:spLocks noChangeArrowheads="1"/>
          </p:cNvSpPr>
          <p:nvPr/>
        </p:nvSpPr>
        <p:spPr bwMode="auto">
          <a:xfrm>
            <a:off x="2797372" y="1019703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2319334" y="3104091"/>
            <a:ext cx="987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latin typeface="Times New Roman" panose="02020603050405020304" pitchFamily="18" charset="0"/>
              </a:rPr>
              <a:t>10 lớp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2597347" y="1476903"/>
            <a:ext cx="717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1cm</a:t>
            </a:r>
            <a:r>
              <a:rPr lang="en-US" altLang="en-US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4605334" y="2646891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1 dm</a:t>
            </a:r>
            <a:r>
              <a:rPr lang="en-US" altLang="en-US" sz="32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4198934" y="36882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11"/>
          <p:cNvSpPr>
            <a:spLocks noChangeArrowheads="1"/>
          </p:cNvSpPr>
          <p:nvPr/>
        </p:nvSpPr>
        <p:spPr bwMode="auto">
          <a:xfrm>
            <a:off x="4459284" y="36882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4719634" y="36882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4979984" y="36882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AutoShape 14"/>
          <p:cNvSpPr>
            <a:spLocks noChangeArrowheads="1"/>
          </p:cNvSpPr>
          <p:nvPr/>
        </p:nvSpPr>
        <p:spPr bwMode="auto">
          <a:xfrm>
            <a:off x="5240334" y="36882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AutoShape 15"/>
          <p:cNvSpPr>
            <a:spLocks noChangeArrowheads="1"/>
          </p:cNvSpPr>
          <p:nvPr/>
        </p:nvSpPr>
        <p:spPr bwMode="auto">
          <a:xfrm>
            <a:off x="5500684" y="36882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AutoShape 16"/>
          <p:cNvSpPr>
            <a:spLocks noChangeArrowheads="1"/>
          </p:cNvSpPr>
          <p:nvPr/>
        </p:nvSpPr>
        <p:spPr bwMode="auto">
          <a:xfrm>
            <a:off x="5761034" y="36882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AutoShape 17"/>
          <p:cNvSpPr>
            <a:spLocks noChangeArrowheads="1"/>
          </p:cNvSpPr>
          <p:nvPr/>
        </p:nvSpPr>
        <p:spPr bwMode="auto">
          <a:xfrm>
            <a:off x="6021384" y="36882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8"/>
          <p:cNvSpPr>
            <a:spLocks noChangeArrowheads="1"/>
          </p:cNvSpPr>
          <p:nvPr/>
        </p:nvSpPr>
        <p:spPr bwMode="auto">
          <a:xfrm>
            <a:off x="6262684" y="36882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AutoShape 19"/>
          <p:cNvSpPr>
            <a:spLocks noChangeArrowheads="1"/>
          </p:cNvSpPr>
          <p:nvPr/>
        </p:nvSpPr>
        <p:spPr bwMode="auto">
          <a:xfrm>
            <a:off x="6523034" y="36882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4910134" y="3351741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latin typeface="Times New Roman" panose="02020603050405020304" pitchFamily="18" charset="0"/>
              </a:rPr>
              <a:t>10 hình</a:t>
            </a: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 rot="18495311">
            <a:off x="6122191" y="4298684"/>
            <a:ext cx="952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 dirty="0">
                <a:latin typeface="Times New Roman" panose="02020603050405020304" pitchFamily="18" charset="0"/>
              </a:rPr>
              <a:t>10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hàng</a:t>
            </a:r>
            <a:endParaRPr lang="en-US" altLang="en-US" sz="1800" b="1" dirty="0">
              <a:latin typeface="Times New Roman" panose="02020603050405020304" pitchFamily="18" charset="0"/>
            </a:endParaRP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7024768" y="1152962"/>
            <a:ext cx="56308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600" b="1"/>
              <a:t>Mỗi lớp có số hình lập phương là :</a:t>
            </a:r>
          </a:p>
        </p:txBody>
      </p:sp>
      <p:sp>
        <p:nvSpPr>
          <p:cNvPr id="43" name="Text Box 23"/>
          <p:cNvSpPr txBox="1">
            <a:spLocks noChangeArrowheads="1"/>
          </p:cNvSpPr>
          <p:nvPr/>
        </p:nvSpPr>
        <p:spPr bwMode="auto">
          <a:xfrm>
            <a:off x="8236030" y="1686362"/>
            <a:ext cx="3460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/>
              <a:t>10 x 10 = 100 (</a:t>
            </a:r>
            <a:r>
              <a:rPr lang="en-US" altLang="en-US" sz="2800" b="1" dirty="0" err="1"/>
              <a:t>hình</a:t>
            </a:r>
            <a:r>
              <a:rPr lang="en-US" altLang="en-US" sz="2800" b="1" dirty="0"/>
              <a:t>)</a:t>
            </a:r>
          </a:p>
        </p:txBody>
      </p:sp>
      <p:sp>
        <p:nvSpPr>
          <p:cNvPr id="44" name="AutoShape 24"/>
          <p:cNvSpPr>
            <a:spLocks noChangeArrowheads="1"/>
          </p:cNvSpPr>
          <p:nvPr/>
        </p:nvSpPr>
        <p:spPr bwMode="auto">
          <a:xfrm>
            <a:off x="4090984" y="37962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AutoShape 25"/>
          <p:cNvSpPr>
            <a:spLocks noChangeArrowheads="1"/>
          </p:cNvSpPr>
          <p:nvPr/>
        </p:nvSpPr>
        <p:spPr bwMode="auto">
          <a:xfrm>
            <a:off x="3983034" y="39041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AutoShape 26"/>
          <p:cNvSpPr>
            <a:spLocks noChangeArrowheads="1"/>
          </p:cNvSpPr>
          <p:nvPr/>
        </p:nvSpPr>
        <p:spPr bwMode="auto">
          <a:xfrm>
            <a:off x="3875084" y="4012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AutoShape 27"/>
          <p:cNvSpPr>
            <a:spLocks noChangeArrowheads="1"/>
          </p:cNvSpPr>
          <p:nvPr/>
        </p:nvSpPr>
        <p:spPr bwMode="auto">
          <a:xfrm>
            <a:off x="3767134" y="41200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AutoShape 28"/>
          <p:cNvSpPr>
            <a:spLocks noChangeArrowheads="1"/>
          </p:cNvSpPr>
          <p:nvPr/>
        </p:nvSpPr>
        <p:spPr bwMode="auto">
          <a:xfrm>
            <a:off x="3659184" y="42280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29"/>
          <p:cNvSpPr>
            <a:spLocks noChangeArrowheads="1"/>
          </p:cNvSpPr>
          <p:nvPr/>
        </p:nvSpPr>
        <p:spPr bwMode="auto">
          <a:xfrm>
            <a:off x="3551234" y="43359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utoShape 30"/>
          <p:cNvSpPr>
            <a:spLocks noChangeArrowheads="1"/>
          </p:cNvSpPr>
          <p:nvPr/>
        </p:nvSpPr>
        <p:spPr bwMode="auto">
          <a:xfrm>
            <a:off x="3443284" y="44439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AutoShape 31"/>
          <p:cNvSpPr>
            <a:spLocks noChangeArrowheads="1"/>
          </p:cNvSpPr>
          <p:nvPr/>
        </p:nvSpPr>
        <p:spPr bwMode="auto">
          <a:xfrm>
            <a:off x="3335334" y="45518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AutoShape 32"/>
          <p:cNvSpPr>
            <a:spLocks noChangeArrowheads="1"/>
          </p:cNvSpPr>
          <p:nvPr/>
        </p:nvSpPr>
        <p:spPr bwMode="auto">
          <a:xfrm>
            <a:off x="3240084" y="4647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AutoShape 33"/>
          <p:cNvSpPr>
            <a:spLocks noChangeArrowheads="1"/>
          </p:cNvSpPr>
          <p:nvPr/>
        </p:nvSpPr>
        <p:spPr bwMode="auto">
          <a:xfrm>
            <a:off x="4348159" y="37962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AutoShape 34"/>
          <p:cNvSpPr>
            <a:spLocks noChangeArrowheads="1"/>
          </p:cNvSpPr>
          <p:nvPr/>
        </p:nvSpPr>
        <p:spPr bwMode="auto">
          <a:xfrm>
            <a:off x="4240209" y="39041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AutoShape 35"/>
          <p:cNvSpPr>
            <a:spLocks noChangeArrowheads="1"/>
          </p:cNvSpPr>
          <p:nvPr/>
        </p:nvSpPr>
        <p:spPr bwMode="auto">
          <a:xfrm>
            <a:off x="4132259" y="4012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AutoShape 36"/>
          <p:cNvSpPr>
            <a:spLocks noChangeArrowheads="1"/>
          </p:cNvSpPr>
          <p:nvPr/>
        </p:nvSpPr>
        <p:spPr bwMode="auto">
          <a:xfrm>
            <a:off x="4024309" y="41200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AutoShape 37"/>
          <p:cNvSpPr>
            <a:spLocks noChangeArrowheads="1"/>
          </p:cNvSpPr>
          <p:nvPr/>
        </p:nvSpPr>
        <p:spPr bwMode="auto">
          <a:xfrm>
            <a:off x="3916359" y="42280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AutoShape 38"/>
          <p:cNvSpPr>
            <a:spLocks noChangeArrowheads="1"/>
          </p:cNvSpPr>
          <p:nvPr/>
        </p:nvSpPr>
        <p:spPr bwMode="auto">
          <a:xfrm>
            <a:off x="3808409" y="43359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AutoShape 39"/>
          <p:cNvSpPr>
            <a:spLocks noChangeArrowheads="1"/>
          </p:cNvSpPr>
          <p:nvPr/>
        </p:nvSpPr>
        <p:spPr bwMode="auto">
          <a:xfrm>
            <a:off x="3700459" y="44439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AutoShape 40"/>
          <p:cNvSpPr>
            <a:spLocks noChangeArrowheads="1"/>
          </p:cNvSpPr>
          <p:nvPr/>
        </p:nvSpPr>
        <p:spPr bwMode="auto">
          <a:xfrm>
            <a:off x="3592509" y="45518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AutoShape 41"/>
          <p:cNvSpPr>
            <a:spLocks noChangeArrowheads="1"/>
          </p:cNvSpPr>
          <p:nvPr/>
        </p:nvSpPr>
        <p:spPr bwMode="auto">
          <a:xfrm>
            <a:off x="3497259" y="4647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AutoShape 42"/>
          <p:cNvSpPr>
            <a:spLocks noChangeArrowheads="1"/>
          </p:cNvSpPr>
          <p:nvPr/>
        </p:nvSpPr>
        <p:spPr bwMode="auto">
          <a:xfrm>
            <a:off x="4608509" y="37962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AutoShape 43"/>
          <p:cNvSpPr>
            <a:spLocks noChangeArrowheads="1"/>
          </p:cNvSpPr>
          <p:nvPr/>
        </p:nvSpPr>
        <p:spPr bwMode="auto">
          <a:xfrm>
            <a:off x="4500559" y="39041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AutoShape 44"/>
          <p:cNvSpPr>
            <a:spLocks noChangeArrowheads="1"/>
          </p:cNvSpPr>
          <p:nvPr/>
        </p:nvSpPr>
        <p:spPr bwMode="auto">
          <a:xfrm>
            <a:off x="4392609" y="4012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AutoShape 45"/>
          <p:cNvSpPr>
            <a:spLocks noChangeArrowheads="1"/>
          </p:cNvSpPr>
          <p:nvPr/>
        </p:nvSpPr>
        <p:spPr bwMode="auto">
          <a:xfrm>
            <a:off x="4284659" y="41200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AutoShape 46"/>
          <p:cNvSpPr>
            <a:spLocks noChangeArrowheads="1"/>
          </p:cNvSpPr>
          <p:nvPr/>
        </p:nvSpPr>
        <p:spPr bwMode="auto">
          <a:xfrm>
            <a:off x="4176709" y="42280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AutoShape 47"/>
          <p:cNvSpPr>
            <a:spLocks noChangeArrowheads="1"/>
          </p:cNvSpPr>
          <p:nvPr/>
        </p:nvSpPr>
        <p:spPr bwMode="auto">
          <a:xfrm>
            <a:off x="4068759" y="43359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AutoShape 48"/>
          <p:cNvSpPr>
            <a:spLocks noChangeArrowheads="1"/>
          </p:cNvSpPr>
          <p:nvPr/>
        </p:nvSpPr>
        <p:spPr bwMode="auto">
          <a:xfrm>
            <a:off x="3960809" y="44439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AutoShape 49"/>
          <p:cNvSpPr>
            <a:spLocks noChangeArrowheads="1"/>
          </p:cNvSpPr>
          <p:nvPr/>
        </p:nvSpPr>
        <p:spPr bwMode="auto">
          <a:xfrm>
            <a:off x="3852859" y="45518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AutoShape 50"/>
          <p:cNvSpPr>
            <a:spLocks noChangeArrowheads="1"/>
          </p:cNvSpPr>
          <p:nvPr/>
        </p:nvSpPr>
        <p:spPr bwMode="auto">
          <a:xfrm>
            <a:off x="3757609" y="4647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AutoShape 51"/>
          <p:cNvSpPr>
            <a:spLocks noChangeArrowheads="1"/>
          </p:cNvSpPr>
          <p:nvPr/>
        </p:nvSpPr>
        <p:spPr bwMode="auto">
          <a:xfrm>
            <a:off x="4865684" y="37962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AutoShape 52"/>
          <p:cNvSpPr>
            <a:spLocks noChangeArrowheads="1"/>
          </p:cNvSpPr>
          <p:nvPr/>
        </p:nvSpPr>
        <p:spPr bwMode="auto">
          <a:xfrm>
            <a:off x="4757734" y="39041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AutoShape 53"/>
          <p:cNvSpPr>
            <a:spLocks noChangeArrowheads="1"/>
          </p:cNvSpPr>
          <p:nvPr/>
        </p:nvSpPr>
        <p:spPr bwMode="auto">
          <a:xfrm>
            <a:off x="4649784" y="4012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AutoShape 54"/>
          <p:cNvSpPr>
            <a:spLocks noChangeArrowheads="1"/>
          </p:cNvSpPr>
          <p:nvPr/>
        </p:nvSpPr>
        <p:spPr bwMode="auto">
          <a:xfrm>
            <a:off x="4541834" y="41200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AutoShape 55"/>
          <p:cNvSpPr>
            <a:spLocks noChangeArrowheads="1"/>
          </p:cNvSpPr>
          <p:nvPr/>
        </p:nvSpPr>
        <p:spPr bwMode="auto">
          <a:xfrm>
            <a:off x="4433884" y="42280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AutoShape 56"/>
          <p:cNvSpPr>
            <a:spLocks noChangeArrowheads="1"/>
          </p:cNvSpPr>
          <p:nvPr/>
        </p:nvSpPr>
        <p:spPr bwMode="auto">
          <a:xfrm>
            <a:off x="4325934" y="43359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AutoShape 57"/>
          <p:cNvSpPr>
            <a:spLocks noChangeArrowheads="1"/>
          </p:cNvSpPr>
          <p:nvPr/>
        </p:nvSpPr>
        <p:spPr bwMode="auto">
          <a:xfrm>
            <a:off x="4217984" y="44439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AutoShape 58"/>
          <p:cNvSpPr>
            <a:spLocks noChangeArrowheads="1"/>
          </p:cNvSpPr>
          <p:nvPr/>
        </p:nvSpPr>
        <p:spPr bwMode="auto">
          <a:xfrm>
            <a:off x="4110034" y="45518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AutoShape 59"/>
          <p:cNvSpPr>
            <a:spLocks noChangeArrowheads="1"/>
          </p:cNvSpPr>
          <p:nvPr/>
        </p:nvSpPr>
        <p:spPr bwMode="auto">
          <a:xfrm>
            <a:off x="4014784" y="4647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AutoShape 60"/>
          <p:cNvSpPr>
            <a:spLocks noChangeArrowheads="1"/>
          </p:cNvSpPr>
          <p:nvPr/>
        </p:nvSpPr>
        <p:spPr bwMode="auto">
          <a:xfrm>
            <a:off x="5122859" y="37962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AutoShape 61"/>
          <p:cNvSpPr>
            <a:spLocks noChangeArrowheads="1"/>
          </p:cNvSpPr>
          <p:nvPr/>
        </p:nvSpPr>
        <p:spPr bwMode="auto">
          <a:xfrm>
            <a:off x="5014909" y="39041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AutoShape 62"/>
          <p:cNvSpPr>
            <a:spLocks noChangeArrowheads="1"/>
          </p:cNvSpPr>
          <p:nvPr/>
        </p:nvSpPr>
        <p:spPr bwMode="auto">
          <a:xfrm>
            <a:off x="4906959" y="4012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AutoShape 63"/>
          <p:cNvSpPr>
            <a:spLocks noChangeArrowheads="1"/>
          </p:cNvSpPr>
          <p:nvPr/>
        </p:nvSpPr>
        <p:spPr bwMode="auto">
          <a:xfrm>
            <a:off x="4799009" y="41200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AutoShape 64"/>
          <p:cNvSpPr>
            <a:spLocks noChangeArrowheads="1"/>
          </p:cNvSpPr>
          <p:nvPr/>
        </p:nvSpPr>
        <p:spPr bwMode="auto">
          <a:xfrm>
            <a:off x="4691059" y="42280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AutoShape 65"/>
          <p:cNvSpPr>
            <a:spLocks noChangeArrowheads="1"/>
          </p:cNvSpPr>
          <p:nvPr/>
        </p:nvSpPr>
        <p:spPr bwMode="auto">
          <a:xfrm>
            <a:off x="4583109" y="43359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AutoShape 66"/>
          <p:cNvSpPr>
            <a:spLocks noChangeArrowheads="1"/>
          </p:cNvSpPr>
          <p:nvPr/>
        </p:nvSpPr>
        <p:spPr bwMode="auto">
          <a:xfrm>
            <a:off x="4475159" y="44439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AutoShape 67"/>
          <p:cNvSpPr>
            <a:spLocks noChangeArrowheads="1"/>
          </p:cNvSpPr>
          <p:nvPr/>
        </p:nvSpPr>
        <p:spPr bwMode="auto">
          <a:xfrm>
            <a:off x="4367209" y="45518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" name="AutoShape 68"/>
          <p:cNvSpPr>
            <a:spLocks noChangeArrowheads="1"/>
          </p:cNvSpPr>
          <p:nvPr/>
        </p:nvSpPr>
        <p:spPr bwMode="auto">
          <a:xfrm>
            <a:off x="4271959" y="4647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AutoShape 69"/>
          <p:cNvSpPr>
            <a:spLocks noChangeArrowheads="1"/>
          </p:cNvSpPr>
          <p:nvPr/>
        </p:nvSpPr>
        <p:spPr bwMode="auto">
          <a:xfrm>
            <a:off x="5383209" y="37962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AutoShape 70"/>
          <p:cNvSpPr>
            <a:spLocks noChangeArrowheads="1"/>
          </p:cNvSpPr>
          <p:nvPr/>
        </p:nvSpPr>
        <p:spPr bwMode="auto">
          <a:xfrm>
            <a:off x="5275259" y="39041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AutoShape 71"/>
          <p:cNvSpPr>
            <a:spLocks noChangeArrowheads="1"/>
          </p:cNvSpPr>
          <p:nvPr/>
        </p:nvSpPr>
        <p:spPr bwMode="auto">
          <a:xfrm>
            <a:off x="5167309" y="4012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AutoShape 72"/>
          <p:cNvSpPr>
            <a:spLocks noChangeArrowheads="1"/>
          </p:cNvSpPr>
          <p:nvPr/>
        </p:nvSpPr>
        <p:spPr bwMode="auto">
          <a:xfrm>
            <a:off x="5059359" y="41200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AutoShape 73"/>
          <p:cNvSpPr>
            <a:spLocks noChangeArrowheads="1"/>
          </p:cNvSpPr>
          <p:nvPr/>
        </p:nvSpPr>
        <p:spPr bwMode="auto">
          <a:xfrm>
            <a:off x="4951409" y="42280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AutoShape 74"/>
          <p:cNvSpPr>
            <a:spLocks noChangeArrowheads="1"/>
          </p:cNvSpPr>
          <p:nvPr/>
        </p:nvSpPr>
        <p:spPr bwMode="auto">
          <a:xfrm>
            <a:off x="4843459" y="43359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AutoShape 75"/>
          <p:cNvSpPr>
            <a:spLocks noChangeArrowheads="1"/>
          </p:cNvSpPr>
          <p:nvPr/>
        </p:nvSpPr>
        <p:spPr bwMode="auto">
          <a:xfrm>
            <a:off x="4735509" y="44439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AutoShape 76"/>
          <p:cNvSpPr>
            <a:spLocks noChangeArrowheads="1"/>
          </p:cNvSpPr>
          <p:nvPr/>
        </p:nvSpPr>
        <p:spPr bwMode="auto">
          <a:xfrm>
            <a:off x="4627559" y="45518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AutoShape 77"/>
          <p:cNvSpPr>
            <a:spLocks noChangeArrowheads="1"/>
          </p:cNvSpPr>
          <p:nvPr/>
        </p:nvSpPr>
        <p:spPr bwMode="auto">
          <a:xfrm>
            <a:off x="4532309" y="4647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AutoShape 78"/>
          <p:cNvSpPr>
            <a:spLocks noChangeArrowheads="1"/>
          </p:cNvSpPr>
          <p:nvPr/>
        </p:nvSpPr>
        <p:spPr bwMode="auto">
          <a:xfrm>
            <a:off x="5643559" y="37962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AutoShape 79"/>
          <p:cNvSpPr>
            <a:spLocks noChangeArrowheads="1"/>
          </p:cNvSpPr>
          <p:nvPr/>
        </p:nvSpPr>
        <p:spPr bwMode="auto">
          <a:xfrm>
            <a:off x="5535609" y="39041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AutoShape 80"/>
          <p:cNvSpPr>
            <a:spLocks noChangeArrowheads="1"/>
          </p:cNvSpPr>
          <p:nvPr/>
        </p:nvSpPr>
        <p:spPr bwMode="auto">
          <a:xfrm>
            <a:off x="5427659" y="4012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AutoShape 81"/>
          <p:cNvSpPr>
            <a:spLocks noChangeArrowheads="1"/>
          </p:cNvSpPr>
          <p:nvPr/>
        </p:nvSpPr>
        <p:spPr bwMode="auto">
          <a:xfrm>
            <a:off x="5319709" y="41200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AutoShape 82"/>
          <p:cNvSpPr>
            <a:spLocks noChangeArrowheads="1"/>
          </p:cNvSpPr>
          <p:nvPr/>
        </p:nvSpPr>
        <p:spPr bwMode="auto">
          <a:xfrm>
            <a:off x="5211759" y="42280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AutoShape 83"/>
          <p:cNvSpPr>
            <a:spLocks noChangeArrowheads="1"/>
          </p:cNvSpPr>
          <p:nvPr/>
        </p:nvSpPr>
        <p:spPr bwMode="auto">
          <a:xfrm>
            <a:off x="5103809" y="43359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AutoShape 84"/>
          <p:cNvSpPr>
            <a:spLocks noChangeArrowheads="1"/>
          </p:cNvSpPr>
          <p:nvPr/>
        </p:nvSpPr>
        <p:spPr bwMode="auto">
          <a:xfrm>
            <a:off x="4995859" y="44439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AutoShape 85"/>
          <p:cNvSpPr>
            <a:spLocks noChangeArrowheads="1"/>
          </p:cNvSpPr>
          <p:nvPr/>
        </p:nvSpPr>
        <p:spPr bwMode="auto">
          <a:xfrm>
            <a:off x="4887909" y="45518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AutoShape 86"/>
          <p:cNvSpPr>
            <a:spLocks noChangeArrowheads="1"/>
          </p:cNvSpPr>
          <p:nvPr/>
        </p:nvSpPr>
        <p:spPr bwMode="auto">
          <a:xfrm>
            <a:off x="4792659" y="4647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AutoShape 87"/>
          <p:cNvSpPr>
            <a:spLocks noChangeArrowheads="1"/>
          </p:cNvSpPr>
          <p:nvPr/>
        </p:nvSpPr>
        <p:spPr bwMode="auto">
          <a:xfrm>
            <a:off x="5903909" y="37962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AutoShape 88"/>
          <p:cNvSpPr>
            <a:spLocks noChangeArrowheads="1"/>
          </p:cNvSpPr>
          <p:nvPr/>
        </p:nvSpPr>
        <p:spPr bwMode="auto">
          <a:xfrm>
            <a:off x="5795959" y="39041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AutoShape 89"/>
          <p:cNvSpPr>
            <a:spLocks noChangeArrowheads="1"/>
          </p:cNvSpPr>
          <p:nvPr/>
        </p:nvSpPr>
        <p:spPr bwMode="auto">
          <a:xfrm>
            <a:off x="5688009" y="4012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AutoShape 90"/>
          <p:cNvSpPr>
            <a:spLocks noChangeArrowheads="1"/>
          </p:cNvSpPr>
          <p:nvPr/>
        </p:nvSpPr>
        <p:spPr bwMode="auto">
          <a:xfrm>
            <a:off x="5580059" y="41200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AutoShape 91"/>
          <p:cNvSpPr>
            <a:spLocks noChangeArrowheads="1"/>
          </p:cNvSpPr>
          <p:nvPr/>
        </p:nvSpPr>
        <p:spPr bwMode="auto">
          <a:xfrm>
            <a:off x="5472109" y="42280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" name="AutoShape 92"/>
          <p:cNvSpPr>
            <a:spLocks noChangeArrowheads="1"/>
          </p:cNvSpPr>
          <p:nvPr/>
        </p:nvSpPr>
        <p:spPr bwMode="auto">
          <a:xfrm>
            <a:off x="5364159" y="43359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AutoShape 93"/>
          <p:cNvSpPr>
            <a:spLocks noChangeArrowheads="1"/>
          </p:cNvSpPr>
          <p:nvPr/>
        </p:nvSpPr>
        <p:spPr bwMode="auto">
          <a:xfrm>
            <a:off x="5256209" y="44439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94"/>
          <p:cNvSpPr>
            <a:spLocks noChangeArrowheads="1"/>
          </p:cNvSpPr>
          <p:nvPr/>
        </p:nvSpPr>
        <p:spPr bwMode="auto">
          <a:xfrm>
            <a:off x="5148259" y="45518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95"/>
          <p:cNvSpPr>
            <a:spLocks noChangeArrowheads="1"/>
          </p:cNvSpPr>
          <p:nvPr/>
        </p:nvSpPr>
        <p:spPr bwMode="auto">
          <a:xfrm>
            <a:off x="5053009" y="4647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6" name="Group 96"/>
          <p:cNvGrpSpPr>
            <a:grpSpLocks/>
          </p:cNvGrpSpPr>
          <p:nvPr/>
        </p:nvGrpSpPr>
        <p:grpSpPr bwMode="auto">
          <a:xfrm>
            <a:off x="5307009" y="3796241"/>
            <a:ext cx="1216025" cy="1216025"/>
            <a:chOff x="2690" y="3218"/>
            <a:chExt cx="766" cy="766"/>
          </a:xfrm>
        </p:grpSpPr>
        <p:sp>
          <p:nvSpPr>
            <p:cNvPr id="117" name="AutoShape 97"/>
            <p:cNvSpPr>
              <a:spLocks noChangeArrowheads="1"/>
            </p:cNvSpPr>
            <p:nvPr/>
          </p:nvSpPr>
          <p:spPr bwMode="auto">
            <a:xfrm>
              <a:off x="3226" y="3218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AutoShape 98"/>
            <p:cNvSpPr>
              <a:spLocks noChangeArrowheads="1"/>
            </p:cNvSpPr>
            <p:nvPr/>
          </p:nvSpPr>
          <p:spPr bwMode="auto">
            <a:xfrm>
              <a:off x="3158" y="3286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AutoShape 99"/>
            <p:cNvSpPr>
              <a:spLocks noChangeArrowheads="1"/>
            </p:cNvSpPr>
            <p:nvPr/>
          </p:nvSpPr>
          <p:spPr bwMode="auto">
            <a:xfrm>
              <a:off x="3090" y="3354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AutoShape 100"/>
            <p:cNvSpPr>
              <a:spLocks noChangeArrowheads="1"/>
            </p:cNvSpPr>
            <p:nvPr/>
          </p:nvSpPr>
          <p:spPr bwMode="auto">
            <a:xfrm>
              <a:off x="3022" y="3422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AutoShape 101"/>
            <p:cNvSpPr>
              <a:spLocks noChangeArrowheads="1"/>
            </p:cNvSpPr>
            <p:nvPr/>
          </p:nvSpPr>
          <p:spPr bwMode="auto">
            <a:xfrm>
              <a:off x="2954" y="3490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AutoShape 102"/>
            <p:cNvSpPr>
              <a:spLocks noChangeArrowheads="1"/>
            </p:cNvSpPr>
            <p:nvPr/>
          </p:nvSpPr>
          <p:spPr bwMode="auto">
            <a:xfrm>
              <a:off x="2886" y="3558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AutoShape 103"/>
            <p:cNvSpPr>
              <a:spLocks noChangeArrowheads="1"/>
            </p:cNvSpPr>
            <p:nvPr/>
          </p:nvSpPr>
          <p:spPr bwMode="auto">
            <a:xfrm>
              <a:off x="2818" y="3626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AutoShape 104"/>
            <p:cNvSpPr>
              <a:spLocks noChangeArrowheads="1"/>
            </p:cNvSpPr>
            <p:nvPr/>
          </p:nvSpPr>
          <p:spPr bwMode="auto">
            <a:xfrm>
              <a:off x="2750" y="3694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AutoShape 105"/>
            <p:cNvSpPr>
              <a:spLocks noChangeArrowheads="1"/>
            </p:cNvSpPr>
            <p:nvPr/>
          </p:nvSpPr>
          <p:spPr bwMode="auto">
            <a:xfrm>
              <a:off x="2690" y="3754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6" name="AutoShape 106"/>
          <p:cNvSpPr>
            <a:spLocks noChangeArrowheads="1"/>
          </p:cNvSpPr>
          <p:nvPr/>
        </p:nvSpPr>
        <p:spPr bwMode="auto">
          <a:xfrm>
            <a:off x="6415084" y="37962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" name="AutoShape 107"/>
          <p:cNvSpPr>
            <a:spLocks noChangeArrowheads="1"/>
          </p:cNvSpPr>
          <p:nvPr/>
        </p:nvSpPr>
        <p:spPr bwMode="auto">
          <a:xfrm>
            <a:off x="6307134" y="39041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" name="AutoShape 108"/>
          <p:cNvSpPr>
            <a:spLocks noChangeArrowheads="1"/>
          </p:cNvSpPr>
          <p:nvPr/>
        </p:nvSpPr>
        <p:spPr bwMode="auto">
          <a:xfrm>
            <a:off x="6199184" y="4012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AutoShape 109"/>
          <p:cNvSpPr>
            <a:spLocks noChangeArrowheads="1"/>
          </p:cNvSpPr>
          <p:nvPr/>
        </p:nvSpPr>
        <p:spPr bwMode="auto">
          <a:xfrm>
            <a:off x="6091234" y="41200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AutoShape 110"/>
          <p:cNvSpPr>
            <a:spLocks noChangeArrowheads="1"/>
          </p:cNvSpPr>
          <p:nvPr/>
        </p:nvSpPr>
        <p:spPr bwMode="auto">
          <a:xfrm>
            <a:off x="5983284" y="42280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AutoShape 111"/>
          <p:cNvSpPr>
            <a:spLocks noChangeArrowheads="1"/>
          </p:cNvSpPr>
          <p:nvPr/>
        </p:nvSpPr>
        <p:spPr bwMode="auto">
          <a:xfrm>
            <a:off x="5875334" y="43359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" name="AutoShape 112"/>
          <p:cNvSpPr>
            <a:spLocks noChangeArrowheads="1"/>
          </p:cNvSpPr>
          <p:nvPr/>
        </p:nvSpPr>
        <p:spPr bwMode="auto">
          <a:xfrm>
            <a:off x="5767384" y="44439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AutoShape 113"/>
          <p:cNvSpPr>
            <a:spLocks noChangeArrowheads="1"/>
          </p:cNvSpPr>
          <p:nvPr/>
        </p:nvSpPr>
        <p:spPr bwMode="auto">
          <a:xfrm>
            <a:off x="5659434" y="45518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AutoShape 114"/>
          <p:cNvSpPr>
            <a:spLocks noChangeArrowheads="1"/>
          </p:cNvSpPr>
          <p:nvPr/>
        </p:nvSpPr>
        <p:spPr bwMode="auto">
          <a:xfrm>
            <a:off x="5564184" y="4647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" name="AutoShape 115"/>
          <p:cNvSpPr>
            <a:spLocks noChangeArrowheads="1"/>
          </p:cNvSpPr>
          <p:nvPr/>
        </p:nvSpPr>
        <p:spPr bwMode="auto">
          <a:xfrm>
            <a:off x="3240084" y="43931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AutoShape 116"/>
          <p:cNvSpPr>
            <a:spLocks noChangeArrowheads="1"/>
          </p:cNvSpPr>
          <p:nvPr/>
        </p:nvSpPr>
        <p:spPr bwMode="auto">
          <a:xfrm>
            <a:off x="3233734" y="41327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" name="AutoShape 117"/>
          <p:cNvSpPr>
            <a:spLocks noChangeArrowheads="1"/>
          </p:cNvSpPr>
          <p:nvPr/>
        </p:nvSpPr>
        <p:spPr bwMode="auto">
          <a:xfrm>
            <a:off x="3233734" y="3875616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AutoShape 118"/>
          <p:cNvSpPr>
            <a:spLocks noChangeArrowheads="1"/>
          </p:cNvSpPr>
          <p:nvPr/>
        </p:nvSpPr>
        <p:spPr bwMode="auto">
          <a:xfrm>
            <a:off x="3233734" y="3615266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AutoShape 119"/>
          <p:cNvSpPr>
            <a:spLocks noChangeArrowheads="1"/>
          </p:cNvSpPr>
          <p:nvPr/>
        </p:nvSpPr>
        <p:spPr bwMode="auto">
          <a:xfrm>
            <a:off x="3233734" y="3354916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AutoShape 120"/>
          <p:cNvSpPr>
            <a:spLocks noChangeArrowheads="1"/>
          </p:cNvSpPr>
          <p:nvPr/>
        </p:nvSpPr>
        <p:spPr bwMode="auto">
          <a:xfrm>
            <a:off x="3227384" y="3094566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AutoShape 121"/>
          <p:cNvSpPr>
            <a:spLocks noChangeArrowheads="1"/>
          </p:cNvSpPr>
          <p:nvPr/>
        </p:nvSpPr>
        <p:spPr bwMode="auto">
          <a:xfrm>
            <a:off x="3227384" y="283739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" name="AutoShape 122"/>
          <p:cNvSpPr>
            <a:spLocks noChangeArrowheads="1"/>
          </p:cNvSpPr>
          <p:nvPr/>
        </p:nvSpPr>
        <p:spPr bwMode="auto">
          <a:xfrm>
            <a:off x="3227384" y="2577041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AutoShape 123"/>
          <p:cNvSpPr>
            <a:spLocks noChangeArrowheads="1"/>
          </p:cNvSpPr>
          <p:nvPr/>
        </p:nvSpPr>
        <p:spPr bwMode="auto">
          <a:xfrm>
            <a:off x="3227384" y="2319866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AutoShape 124"/>
          <p:cNvSpPr>
            <a:spLocks noChangeArrowheads="1"/>
          </p:cNvSpPr>
          <p:nvPr/>
        </p:nvSpPr>
        <p:spPr bwMode="auto">
          <a:xfrm>
            <a:off x="3233734" y="1351491"/>
            <a:ext cx="3656013" cy="3656013"/>
          </a:xfrm>
          <a:prstGeom prst="cube">
            <a:avLst>
              <a:gd name="adj" fmla="val 29167"/>
            </a:avLst>
          </a:prstGeom>
          <a:noFill/>
          <a:ln w="19050">
            <a:solidFill>
              <a:srgbClr val="CC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E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Text Box 125"/>
          <p:cNvSpPr txBox="1">
            <a:spLocks noChangeArrowheads="1"/>
          </p:cNvSpPr>
          <p:nvPr/>
        </p:nvSpPr>
        <p:spPr bwMode="auto">
          <a:xfrm>
            <a:off x="7236036" y="2207197"/>
            <a:ext cx="4648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2800" b="1" dirty="0" err="1"/>
              <a:t>Số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hình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lập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phương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cạnh</a:t>
            </a:r>
            <a:r>
              <a:rPr lang="en-US" altLang="en-US" sz="2800" b="1" dirty="0"/>
              <a:t> 1cm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tất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cả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</a:t>
            </a:r>
            <a:r>
              <a:rPr lang="en-US" altLang="en-US" sz="2800" b="1" dirty="0"/>
              <a:t> :</a:t>
            </a:r>
          </a:p>
        </p:txBody>
      </p:sp>
      <p:sp>
        <p:nvSpPr>
          <p:cNvPr id="146" name="Text Box 126"/>
          <p:cNvSpPr txBox="1">
            <a:spLocks noChangeArrowheads="1"/>
          </p:cNvSpPr>
          <p:nvPr/>
        </p:nvSpPr>
        <p:spPr bwMode="auto">
          <a:xfrm>
            <a:off x="7862174" y="3170932"/>
            <a:ext cx="3956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/>
              <a:t>100 x 10 = 1 000 (</a:t>
            </a:r>
            <a:r>
              <a:rPr lang="en-US" altLang="en-US" sz="2800" b="1" dirty="0" err="1"/>
              <a:t>hình</a:t>
            </a:r>
            <a:r>
              <a:rPr lang="en-US" altLang="en-US" sz="2800" b="1" dirty="0"/>
              <a:t>)</a:t>
            </a:r>
          </a:p>
        </p:txBody>
      </p:sp>
      <p:sp>
        <p:nvSpPr>
          <p:cNvPr id="147" name="Text Box 127"/>
          <p:cNvSpPr txBox="1">
            <a:spLocks noChangeArrowheads="1"/>
          </p:cNvSpPr>
          <p:nvPr/>
        </p:nvSpPr>
        <p:spPr bwMode="auto">
          <a:xfrm>
            <a:off x="7956547" y="3750203"/>
            <a:ext cx="37290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99"/>
                </a:solidFill>
              </a:rPr>
              <a:t>Vậy</a:t>
            </a:r>
            <a:r>
              <a:rPr lang="en-US" altLang="en-US" sz="2800" b="1" dirty="0">
                <a:solidFill>
                  <a:srgbClr val="000099"/>
                </a:solidFill>
              </a:rPr>
              <a:t> 1dm</a:t>
            </a:r>
            <a:r>
              <a:rPr lang="en-US" altLang="en-US" sz="2800" b="1" baseline="30000" dirty="0">
                <a:solidFill>
                  <a:srgbClr val="000099"/>
                </a:solidFill>
              </a:rPr>
              <a:t>3</a:t>
            </a:r>
            <a:r>
              <a:rPr lang="en-US" altLang="en-US" sz="2800" b="1" dirty="0">
                <a:solidFill>
                  <a:srgbClr val="000099"/>
                </a:solidFill>
              </a:rPr>
              <a:t> = 1 000cm</a:t>
            </a:r>
            <a:r>
              <a:rPr lang="en-US" altLang="en-US" sz="2800" b="1" baseline="30000" dirty="0">
                <a:solidFill>
                  <a:srgbClr val="000099"/>
                </a:solidFill>
              </a:rPr>
              <a:t>3</a:t>
            </a:r>
            <a:endParaRPr lang="en-US" altLang="en-US" sz="2800" b="1" dirty="0">
              <a:solidFill>
                <a:srgbClr val="00009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4912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003">
        <p15:prstTrans prst="peelOff"/>
      </p:transition>
    </mc:Choice>
    <mc:Fallback xmlns="">
      <p:transition spd="slow" advTm="310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0" grpId="0"/>
      <p:bldP spid="41" grpId="0"/>
      <p:bldP spid="42" grpId="0"/>
      <p:bldP spid="43" grpId="0"/>
      <p:bldP spid="145" grpId="0"/>
      <p:bldP spid="146" grpId="0"/>
      <p:bldP spid="1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2|1.1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1|1.7|1.3|1|0.9|2.5|1.5|1|0.9|0.9|0.8|0.9|0.9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4|1.1|1|1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7|0.4|0.4|0.3|0.3|0.4|0.3|0.4|0.4|0.5|0.8|0.5|0.4|0.4|0.5|0.4|0.4|0.4|0.4|0.4|0.7|0.8|1.3|1|0.9|0.6|0.5|0.3|0.4|0.5|0.4|0.5|0.5|1.3|1.6|1.3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209</Words>
  <Application>Microsoft Office PowerPoint</Application>
  <PresentationFormat>Widescreen</PresentationFormat>
  <Paragraphs>41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UTM Isadora</vt:lpstr>
      <vt:lpstr>UTM Showcard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</cp:revision>
  <dcterms:created xsi:type="dcterms:W3CDTF">2022-01-14T13:59:20Z</dcterms:created>
  <dcterms:modified xsi:type="dcterms:W3CDTF">2022-02-21T17:34:32Z</dcterms:modified>
</cp:coreProperties>
</file>