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26" r:id="rId2"/>
    <p:sldId id="329" r:id="rId3"/>
    <p:sldId id="332" r:id="rId4"/>
    <p:sldId id="334" r:id="rId5"/>
    <p:sldId id="351" r:id="rId6"/>
    <p:sldId id="337" r:id="rId7"/>
    <p:sldId id="349" r:id="rId8"/>
    <p:sldId id="352" r:id="rId9"/>
    <p:sldId id="368" r:id="rId10"/>
    <p:sldId id="370" r:id="rId11"/>
    <p:sldId id="371" r:id="rId12"/>
    <p:sldId id="372" r:id="rId13"/>
    <p:sldId id="373" r:id="rId14"/>
    <p:sldId id="369" r:id="rId15"/>
    <p:sldId id="346" r:id="rId16"/>
    <p:sldId id="348" r:id="rId17"/>
    <p:sldId id="353" r:id="rId18"/>
    <p:sldId id="347" r:id="rId19"/>
    <p:sldId id="354" r:id="rId20"/>
    <p:sldId id="356" r:id="rId21"/>
    <p:sldId id="358" r:id="rId22"/>
    <p:sldId id="359" r:id="rId23"/>
    <p:sldId id="357" r:id="rId24"/>
    <p:sldId id="361" r:id="rId25"/>
    <p:sldId id="362" r:id="rId26"/>
    <p:sldId id="360" r:id="rId27"/>
    <p:sldId id="364" r:id="rId28"/>
    <p:sldId id="363" r:id="rId29"/>
    <p:sldId id="366" r:id="rId30"/>
    <p:sldId id="367" r:id="rId31"/>
    <p:sldId id="365" r:id="rId32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95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BD1FAA-A604-4308-B258-EB95743287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Có thể cho các em chia nhóm nhỏ (zoom, hoặc call zavi luyện đọc cùng nhau nếu có điều kiện</a:t>
            </a:r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4DD244-F178-4D8B-AF43-E0BF352D607D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2C60FF-1EA5-415E-94B6-782D0405DAB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91D02B-3699-4883-979E-D693C6ACCA8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238355" cy="6944360"/>
          </a:xfrm>
          <a:prstGeom prst="rect">
            <a:avLst/>
          </a:prstGeom>
        </p:spPr>
      </p:pic>
      <p:sp>
        <p:nvSpPr>
          <p:cNvPr id="9" name="Rectangles 8"/>
          <p:cNvSpPr/>
          <p:nvPr userDrawn="1"/>
        </p:nvSpPr>
        <p:spPr>
          <a:xfrm>
            <a:off x="-55245" y="-3175"/>
            <a:ext cx="12323445" cy="69373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53191-FB1C-44BB-98F8-2B061605AF6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B1CD1-18E2-4195-8CAC-0E4AB7BDEF2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B1C3B4-490C-461C-A560-74EF530A7C02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905000" y="-76200"/>
            <a:ext cx="1054735" cy="1054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Video%20N-n%20nh&#226;n%20bom%20napal%20trong%20chi-n%20tranh%20Vi-t%20Nam%20-%20Clip%20N-n%20nh&#226;n%20bom%20napal%20trong%20chi-n%20tranh%20Vi-t%20Nam%20-%20Video%20Zing.flv" TargetMode="Externa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9525"/>
            <a:ext cx="12276455" cy="681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7000" y="1524000"/>
            <a:ext cx="6073775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209800"/>
            <a:ext cx="5048250" cy="1181100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14600" y="4114800"/>
            <a:ext cx="1136015" cy="956945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67190" y="810895"/>
            <a:ext cx="1705610" cy="1437005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0800" y="5410835"/>
            <a:ext cx="1428750" cy="1447165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98905" y="-870268"/>
            <a:ext cx="3837305" cy="2950845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67200" y="5706745"/>
            <a:ext cx="4985385" cy="31051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200" y="3907155"/>
            <a:ext cx="2363470" cy="2809875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" y="1066800"/>
            <a:ext cx="2553970" cy="2586355"/>
          </a:xfrm>
          <a:prstGeom prst="rect">
            <a:avLst/>
          </a:prstGeom>
        </p:spPr>
      </p:pic>
      <p:pic>
        <p:nvPicPr>
          <p:cNvPr id="58" name="Picture 2"/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54950" y="2346325"/>
            <a:ext cx="4331335" cy="4412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00400" y="76835"/>
            <a:ext cx="5410200" cy="177165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43400" y="3201035"/>
            <a:ext cx="2809875" cy="9239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152400"/>
            <a:ext cx="7895590" cy="5260340"/>
          </a:xfrm>
          <a:prstGeom prst="rect">
            <a:avLst/>
          </a:prstGeom>
        </p:spPr>
      </p:pic>
      <p:sp>
        <p:nvSpPr>
          <p:cNvPr id="4" name="Rectangle 16"/>
          <p:cNvSpPr/>
          <p:nvPr/>
        </p:nvSpPr>
        <p:spPr>
          <a:xfrm>
            <a:off x="1204595" y="5715000"/>
            <a:ext cx="100584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Lầu Ngũ Giác</a:t>
            </a:r>
            <a:r>
              <a:rPr lang="en-GB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 (Lầu Năm Góc)</a:t>
            </a:r>
            <a:endParaRPr lang="en-GB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8" name="Rectangle 8"/>
          <p:cNvSpPr/>
          <p:nvPr/>
        </p:nvSpPr>
        <p:spPr>
          <a:xfrm>
            <a:off x="685800" y="4419600"/>
            <a:ext cx="2286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ClrTx/>
              <a:buSzTx/>
              <a:buFontTx/>
              <a:buNone/>
            </a:pP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3" name="Text Box 8"/>
          <p:cNvSpPr txBox="1"/>
          <p:nvPr/>
        </p:nvSpPr>
        <p:spPr>
          <a:xfrm>
            <a:off x="6858000" y="1906270"/>
            <a:ext cx="478155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Giôn-xơn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(1908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- 1973)</a:t>
            </a: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Tổng thống  thứ 36 của nước Mĩ. </a:t>
            </a: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giữ chức từ năm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1963 - 1969</a:t>
            </a:r>
            <a:endParaRPr lang="en-GB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lyndon-b-johnson"/>
          <p:cNvPicPr>
            <a:picLocks noGrp="1" noChangeAspect="1"/>
          </p:cNvPicPr>
          <p:nvPr>
            <p:ph idx="1"/>
          </p:nvPr>
        </p:nvPicPr>
        <p:blipFill>
          <a:blip r:embed="rId3"/>
          <a:srcRect t="9043"/>
          <a:stretch>
            <a:fillRect/>
          </a:stretch>
        </p:blipFill>
        <p:spPr>
          <a:xfrm>
            <a:off x="1447800" y="609600"/>
            <a:ext cx="4365625" cy="596519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3745">
            <a:off x="-363855" y="-1141095"/>
            <a:ext cx="8615680" cy="291782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086255" flipH="1">
            <a:off x="-1431290" y="5273040"/>
            <a:ext cx="8615680" cy="291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thanh_pho_washington_du_lich_my-01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925" y="1905000"/>
            <a:ext cx="6788785" cy="4526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80000" flipV="1">
            <a:off x="1990725" y="2061210"/>
            <a:ext cx="1926590" cy="42291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80000" flipV="1">
            <a:off x="8239125" y="5947410"/>
            <a:ext cx="1926590" cy="422910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1905000" y="533400"/>
            <a:ext cx="8994775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Thủ đô Oa-sinh-ton</a:t>
            </a:r>
            <a:endParaRPr lang="en-GB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5854700" y="185057"/>
            <a:ext cx="4584700" cy="5014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75" y="1242093"/>
            <a:ext cx="5114925" cy="42775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615907"/>
            <a:ext cx="9372600" cy="8382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9814161f5dbe3433-1024x57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115" y="0"/>
            <a:ext cx="12254865" cy="68941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09600"/>
            <a:ext cx="9753600" cy="1522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>
                <a:solidFill>
                  <a:srgbClr val="FF0000"/>
                </a:solidFill>
              </a:rPr>
              <a:t>Mời các em cùng xem clip về </a:t>
            </a:r>
          </a:p>
          <a:p>
            <a:pPr algn="ctr"/>
            <a:r>
              <a:rPr lang="en-GB" altLang="en-US" sz="2800" b="1">
                <a:solidFill>
                  <a:srgbClr val="FF0000"/>
                </a:solidFill>
              </a:rPr>
              <a:t>dòng sông Pô-tô-mac ở Washington DC</a:t>
            </a:r>
          </a:p>
          <a:p>
            <a:pPr algn="ctr"/>
            <a:r>
              <a:rPr lang="en-GB" altLang="en-US" sz="2800">
                <a:solidFill>
                  <a:srgbClr val="FF0000"/>
                </a:solidFill>
              </a:rPr>
              <a:t>https://www.youtube.com/watch?v=ObV4HV5oAT0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9800" y="1371600"/>
            <a:ext cx="5762625" cy="559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" y="2590800"/>
            <a:ext cx="4296410" cy="349694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523683" y="3505200"/>
            <a:ext cx="33451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đôi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2910" y="1828800"/>
            <a:ext cx="5419090" cy="549465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7200" y="533400"/>
            <a:ext cx="8297545" cy="27997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Bé làm </a:t>
            </a:r>
          </a:p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phát thanh viên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533400"/>
            <a:ext cx="3955415" cy="157289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7519988" y="687070"/>
            <a:ext cx="31038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Tìm hiểu bài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30900" y="1489710"/>
            <a:ext cx="12700" cy="37680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2000" y="1600200"/>
            <a:ext cx="7916545" cy="411480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295400" y="2133600"/>
            <a:ext cx="5915660" cy="2682240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1. Đọc diễn cảm khổ thơ đầu để thể hiện tâm trạng của chú Mo-ri-xơn và bé Ê-mi-li.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4273" y="1981100"/>
            <a:ext cx="4656068" cy="411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95800" y="228600"/>
            <a:ext cx="7373620" cy="328676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224780" y="457200"/>
            <a:ext cx="5915660" cy="2300605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GB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lên án cuộc chiến tranh xâm lược của chính quyền Mĩ?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11445875" cy="36899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43000" y="3733800"/>
            <a:ext cx="10307320" cy="286131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Vì đây l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một cuộc chiến tranh phi nghĩa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vô nhân đạo, không nhân danh ai. Chúng ném bom na pan, B.52,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dùng hơi độc, đốt bệnh viện, trường học, giết những trẻ em vô tội, giết cả những cánh đồng xanh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……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81103">
            <a:off x="7496226" y="736131"/>
            <a:ext cx="4346311" cy="7010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45" y="-44450"/>
            <a:ext cx="5024755" cy="6511925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68">
            <a:off x="5904705" y="5947785"/>
            <a:ext cx="6545103" cy="127629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2145030" cy="2145030"/>
          </a:xfrm>
          <a:prstGeom prst="rect">
            <a:avLst/>
          </a:prstGeom>
        </p:spPr>
      </p:pic>
      <p:pic>
        <p:nvPicPr>
          <p:cNvPr id="14" name="Picture 4" descr="E - mi - li,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1600200"/>
            <a:ext cx="3563620" cy="519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28600"/>
            <a:ext cx="6810375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800px-Burningdwelling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95" y="0"/>
            <a:ext cx="5899785" cy="351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ImageHand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6083935" cy="3427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Content Placeholder 10" descr="is_hanh_quyet_bang_ak_fgqj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20130" cy="3516630"/>
          </a:xfrm>
          <a:prstGeom prst="rect">
            <a:avLst/>
          </a:prstGeom>
        </p:spPr>
      </p:pic>
      <p:pic>
        <p:nvPicPr>
          <p:cNvPr id="5" name="Picture 2" descr="_53469483_528908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69665"/>
            <a:ext cx="5960745" cy="3250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91000" y="2983865"/>
            <a:ext cx="3733800" cy="917575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 b="1"/>
              <a:t>tội ác chiến tranh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410200" y="-22225"/>
            <a:ext cx="5915660" cy="1698625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3. Chú Mo-ri-xơn nói với con điều gì khi từ biệt</a:t>
            </a:r>
            <a:r>
              <a:rPr lang="en-GB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9D4CBE-4134-4E06-8D22-9E565337E47A}"/>
              </a:ext>
            </a:extLst>
          </p:cNvPr>
          <p:cNvGrpSpPr/>
          <p:nvPr/>
        </p:nvGrpSpPr>
        <p:grpSpPr>
          <a:xfrm>
            <a:off x="4724400" y="1676400"/>
            <a:ext cx="6913245" cy="4439920"/>
            <a:chOff x="4724400" y="1676400"/>
            <a:chExt cx="6913245" cy="4439920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724400" y="1676400"/>
              <a:ext cx="6913245" cy="4439920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5867400" y="2667000"/>
              <a:ext cx="5261610" cy="30460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   Chú nói trời sắp tối, cha không bế con về được nữa. Chú dặn bé Ê-mi-li, khi mẹ đến, hãy ôm hôn mẹ cho cha v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nối với mẹ: Cha đi vui, xin mẹ đừng buồn.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685" y="290830"/>
            <a:ext cx="6769735" cy="3842385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937885" y="1447800"/>
            <a:ext cx="5123180" cy="1698625"/>
          </a:xfrm>
        </p:spPr>
        <p:txBody>
          <a:bodyPr vert="horz" wrap="square" lIns="91440" tIns="45720" rIns="91440" bIns="45720" anchor="ctr" anchorCtr="0"/>
          <a:lstStyle/>
          <a:p>
            <a:pPr algn="ctr"/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nói </a:t>
            </a:r>
            <a:b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với con: “Cha đi vui, xin mẹ đừng buồn!”?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997575" y="4038600"/>
            <a:ext cx="5003165" cy="23069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Chú muốn động viên vợ con bớt đau buồn, bởi chú ra đi thanh thản v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tự nguyện.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8" descr="S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00075"/>
            <a:ext cx="1219200" cy="1077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51" descr="70276239201301251845163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" y="39370"/>
            <a:ext cx="5695950" cy="302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76200"/>
            <a:ext cx="6322695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6830" y="3419475"/>
            <a:ext cx="5656580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258820"/>
            <a:ext cx="6322695" cy="347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4244" r="9058" b="13440"/>
          <a:stretch>
            <a:fillRect/>
          </a:stretch>
        </p:blipFill>
        <p:spPr>
          <a:xfrm>
            <a:off x="-332105" y="178435"/>
            <a:ext cx="6645910" cy="5771515"/>
          </a:xfrm>
          <a:prstGeom prst="rect">
            <a:avLst/>
          </a:prstGeom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1066800" y="2209800"/>
            <a:ext cx="4043680" cy="25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defTabSz="1218565">
              <a:lnSpc>
                <a:spcPct val="110000"/>
              </a:lnSpc>
              <a:spcBef>
                <a:spcPts val="1000"/>
              </a:spcBef>
              <a:defRPr/>
            </a:pPr>
            <a:r>
              <a:rPr lang="en-GB" altLang="zh-CN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4. </a:t>
            </a:r>
            <a:r>
              <a:rPr lang="zh-CN" altLang="en-US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Em có suy nghĩ gì về hành động của chú Mo-ri-xơn?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35ADE-1D6B-43F9-BE76-27B61DFE2DD4}"/>
              </a:ext>
            </a:extLst>
          </p:cNvPr>
          <p:cNvGrpSpPr/>
          <p:nvPr/>
        </p:nvGrpSpPr>
        <p:grpSpPr>
          <a:xfrm>
            <a:off x="6705600" y="533400"/>
            <a:ext cx="5227955" cy="2056765"/>
            <a:chOff x="6705600" y="533400"/>
            <a:chExt cx="5227955" cy="2056765"/>
          </a:xfrm>
        </p:grpSpPr>
        <p:grpSp>
          <p:nvGrpSpPr>
            <p:cNvPr id="2" name="组合 4"/>
            <p:cNvGrpSpPr/>
            <p:nvPr/>
          </p:nvGrpSpPr>
          <p:grpSpPr bwMode="auto">
            <a:xfrm>
              <a:off x="6705600" y="533400"/>
              <a:ext cx="5227955" cy="2056765"/>
              <a:chOff x="8179" y="2601"/>
              <a:chExt cx="6363" cy="2091"/>
            </a:xfrm>
          </p:grpSpPr>
          <p:pic>
            <p:nvPicPr>
              <p:cNvPr id="3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22" name="Text Box 21"/>
            <p:cNvSpPr txBox="1"/>
            <p:nvPr/>
          </p:nvSpPr>
          <p:spPr>
            <a:xfrm>
              <a:off x="7359015" y="914400"/>
              <a:ext cx="4244340" cy="1383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H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nh động của chú Mo-ri-xơn l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h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nh động rất cao đẹp, đáng khâm phục.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8264AE-DD6B-4F9F-8266-69F5759AC116}"/>
              </a:ext>
            </a:extLst>
          </p:cNvPr>
          <p:cNvGrpSpPr/>
          <p:nvPr/>
        </p:nvGrpSpPr>
        <p:grpSpPr>
          <a:xfrm>
            <a:off x="6553200" y="2590165"/>
            <a:ext cx="5227955" cy="2056765"/>
            <a:chOff x="6553200" y="2590165"/>
            <a:chExt cx="5227955" cy="2056765"/>
          </a:xfrm>
        </p:grpSpPr>
        <p:grpSp>
          <p:nvGrpSpPr>
            <p:cNvPr id="23" name="组合 4"/>
            <p:cNvGrpSpPr/>
            <p:nvPr/>
          </p:nvGrpSpPr>
          <p:grpSpPr bwMode="auto">
            <a:xfrm>
              <a:off x="6553200" y="2590165"/>
              <a:ext cx="5227955" cy="2056765"/>
              <a:chOff x="8179" y="2601"/>
              <a:chExt cx="6363" cy="2091"/>
            </a:xfrm>
          </p:grpSpPr>
          <p:pic>
            <p:nvPicPr>
              <p:cNvPr id="24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26" name="Text Box 25"/>
            <p:cNvSpPr txBox="1"/>
            <p:nvPr/>
          </p:nvSpPr>
          <p:spPr>
            <a:xfrm>
              <a:off x="7206615" y="3199765"/>
              <a:ext cx="4244340" cy="9531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Chú Mo-ri-xơn là người dám xả thân vì việc nghĩa.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A80C8C-657C-4E05-9E6D-C580D86D827A}"/>
              </a:ext>
            </a:extLst>
          </p:cNvPr>
          <p:cNvGrpSpPr/>
          <p:nvPr/>
        </p:nvGrpSpPr>
        <p:grpSpPr>
          <a:xfrm>
            <a:off x="5257800" y="4724400"/>
            <a:ext cx="6175375" cy="2056765"/>
            <a:chOff x="5257800" y="4724400"/>
            <a:chExt cx="6175375" cy="2056765"/>
          </a:xfrm>
        </p:grpSpPr>
        <p:grpSp>
          <p:nvGrpSpPr>
            <p:cNvPr id="28" name="组合 4"/>
            <p:cNvGrpSpPr/>
            <p:nvPr/>
          </p:nvGrpSpPr>
          <p:grpSpPr bwMode="auto">
            <a:xfrm>
              <a:off x="5257800" y="4724400"/>
              <a:ext cx="6129655" cy="2056765"/>
              <a:chOff x="8179" y="2601"/>
              <a:chExt cx="6363" cy="2091"/>
            </a:xfrm>
          </p:grpSpPr>
          <p:pic>
            <p:nvPicPr>
              <p:cNvPr id="29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1" name="Text Box 30"/>
            <p:cNvSpPr txBox="1"/>
            <p:nvPr/>
          </p:nvSpPr>
          <p:spPr>
            <a:xfrm>
              <a:off x="6292215" y="5334000"/>
              <a:ext cx="5140960" cy="9531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Em rất xúc động về hành động cao cả của chú Mo-ri-xơn</a:t>
              </a:r>
              <a:r>
                <a:rPr lang="en-GB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.</a:t>
              </a:r>
              <a:r>
                <a:rPr lang="en-US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 </a:t>
              </a:r>
              <a:r>
                <a:rPr lang="en-US" altLang="en-US" sz="2800" dirty="0">
                  <a:solidFill>
                    <a:srgbClr val="FF3300"/>
                  </a:solidFill>
                  <a:latin typeface="VN-NTime" pitchFamily="2" charset="0"/>
                  <a:cs typeface="Arial" panose="020B0604020202020204" pitchFamily="34" charset="0"/>
                  <a:sym typeface="+mn-ea"/>
                </a:rPr>
                <a:t>.</a:t>
              </a:r>
              <a:endPara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685800"/>
            <a:ext cx="556054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6800" y="533400"/>
            <a:ext cx="4452620" cy="614172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7086600" y="1524635"/>
            <a:ext cx="358330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Nội dung </a:t>
            </a:r>
          </a:p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bài thơ là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9572625" cy="55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795" y="1718945"/>
            <a:ext cx="8105775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8" descr="Anna-Morrison-Wel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7308215" cy="4690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791200"/>
            <a:ext cx="9963150" cy="7143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6336030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55078" y="685800"/>
            <a:ext cx="470662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 diễn cảm</a:t>
            </a:r>
          </a:p>
        </p:txBody>
      </p:sp>
      <p:sp>
        <p:nvSpPr>
          <p:cNvPr id="2" name="Text Box 3"/>
          <p:cNvSpPr txBox="1"/>
          <p:nvPr/>
        </p:nvSpPr>
        <p:spPr>
          <a:xfrm>
            <a:off x="6604000" y="1218883"/>
            <a:ext cx="5943600" cy="5359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Oa-sinh-tơn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Buổi 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 hôn 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Ôi những linh hồn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Còn, mất?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Đã đến phút lòng ta sáng nhất!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đốt thân ta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 ngọn lửa sáng lòa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 thật.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4"/>
          <p:cNvSpPr/>
          <p:nvPr/>
        </p:nvSpPr>
        <p:spPr>
          <a:xfrm flipH="1">
            <a:off x="10439400" y="4495800"/>
            <a:ext cx="1414463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Line 5"/>
          <p:cNvSpPr/>
          <p:nvPr/>
        </p:nvSpPr>
        <p:spPr>
          <a:xfrm>
            <a:off x="9151938" y="5795963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Line 7"/>
          <p:cNvSpPr/>
          <p:nvPr/>
        </p:nvSpPr>
        <p:spPr>
          <a:xfrm flipV="1">
            <a:off x="7315200" y="5105400"/>
            <a:ext cx="457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Line 13"/>
          <p:cNvSpPr/>
          <p:nvPr/>
        </p:nvSpPr>
        <p:spPr>
          <a:xfrm>
            <a:off x="8534400" y="5486400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Line 5"/>
          <p:cNvSpPr/>
          <p:nvPr/>
        </p:nvSpPr>
        <p:spPr>
          <a:xfrm>
            <a:off x="6769100" y="6518275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AutoShape 20"/>
          <p:cNvSpPr/>
          <p:nvPr/>
        </p:nvSpPr>
        <p:spPr>
          <a:xfrm>
            <a:off x="6375400" y="1524000"/>
            <a:ext cx="279400" cy="685800"/>
          </a:xfrm>
          <a:prstGeom prst="curvedRightArrow">
            <a:avLst>
              <a:gd name="adj1" fmla="val 46668"/>
              <a:gd name="adj2" fmla="val 93329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AutoShape 20"/>
          <p:cNvSpPr/>
          <p:nvPr/>
        </p:nvSpPr>
        <p:spPr>
          <a:xfrm>
            <a:off x="6375400" y="5524500"/>
            <a:ext cx="228600" cy="685800"/>
          </a:xfrm>
          <a:prstGeom prst="curvedRightArrow">
            <a:avLst>
              <a:gd name="adj1" fmla="val 46665"/>
              <a:gd name="adj2" fmla="val 93333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2819400"/>
            <a:ext cx="279400" cy="70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73" y="2819300"/>
            <a:ext cx="465606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99" y="1296035"/>
            <a:ext cx="1302586" cy="120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066A91-9A88-4F69-BE20-ADFA139754C6}"/>
              </a:ext>
            </a:extLst>
          </p:cNvPr>
          <p:cNvGrpSpPr/>
          <p:nvPr/>
        </p:nvGrpSpPr>
        <p:grpSpPr>
          <a:xfrm>
            <a:off x="1773555" y="762000"/>
            <a:ext cx="8644890" cy="5175250"/>
            <a:chOff x="1773555" y="762000"/>
            <a:chExt cx="8644890" cy="5175250"/>
          </a:xfrm>
        </p:grpSpPr>
        <p:pic>
          <p:nvPicPr>
            <p:cNvPr id="8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555" y="762000"/>
              <a:ext cx="8644890" cy="51752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s 8"/>
            <p:cNvSpPr/>
            <p:nvPr/>
          </p:nvSpPr>
          <p:spPr>
            <a:xfrm>
              <a:off x="3700463" y="2515235"/>
              <a:ext cx="4857750" cy="25533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8000" b="1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ole Hearted" panose="020B0A06020104020203" charset="0"/>
                  <a:cs typeface="SVN-Hole Hearted" panose="020B0A06020104020203" charset="0"/>
                </a:rPr>
                <a:t>AI NHỚ </a:t>
              </a:r>
            </a:p>
            <a:p>
              <a:pPr algn="ctr"/>
              <a:r>
                <a:rPr lang="en-GB" altLang="en-US" sz="8000" b="1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ole Hearted" panose="020B0A06020104020203" charset="0"/>
                  <a:cs typeface="SVN-Hole Hearted" panose="020B0A06020104020203" charset="0"/>
                </a:rPr>
                <a:t>HAY NHẤT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>
          <a:xfrm>
            <a:off x="8610600" y="76200"/>
            <a:ext cx="3642360" cy="6016625"/>
          </a:xfrm>
          <a:prstGeom prst="rect">
            <a:avLst/>
          </a:prstGeom>
          <a:ln>
            <a:noFill/>
          </a:ln>
        </p:spPr>
      </p:pic>
      <p:sp>
        <p:nvSpPr>
          <p:cNvPr id="22" name="Text Box 30"/>
          <p:cNvSpPr txBox="1"/>
          <p:nvPr/>
        </p:nvSpPr>
        <p:spPr>
          <a:xfrm>
            <a:off x="1981200" y="2362200"/>
            <a:ext cx="72955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Phần giới thiệu.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33"/>
          <p:cNvSpPr txBox="1"/>
          <p:nvPr/>
        </p:nvSpPr>
        <p:spPr>
          <a:xfrm>
            <a:off x="1981200" y="3227705"/>
            <a:ext cx="72961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Ê-mi-li,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.Lầu Ngũ Giác.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34"/>
          <p:cNvSpPr txBox="1"/>
          <p:nvPr/>
        </p:nvSpPr>
        <p:spPr>
          <a:xfrm>
            <a:off x="1981200" y="4093210"/>
            <a:ext cx="74180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Giôn-xơn!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..Thơ ca nhạc họa?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35"/>
          <p:cNvSpPr txBox="1"/>
          <p:nvPr/>
        </p:nvSpPr>
        <p:spPr>
          <a:xfrm>
            <a:off x="1981200" y="5824220"/>
            <a:ext cx="68395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5: Oa-sinh-tơn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thật.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34"/>
          <p:cNvSpPr txBox="1"/>
          <p:nvPr/>
        </p:nvSpPr>
        <p:spPr>
          <a:xfrm>
            <a:off x="1981200" y="4958715"/>
            <a:ext cx="8001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4: Ê – mi – li con ôi!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đừng buồn.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33369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42157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5094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5973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5341620" cy="19240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666750"/>
            <a:ext cx="4486275" cy="120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05000" y="533400"/>
            <a:ext cx="8990330" cy="6551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Giôn - xơn! 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Tội ác bay 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 danh ai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Bay mang những B.52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Việt Nam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 đốt những ........................................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con người .....................................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trẻ em 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......................... bốn mùa hoa lá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 giết cả những ........................ của thơ ca nhạc họa?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86200" y="1143000"/>
            <a:ext cx="20783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chồng chất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0" y="2667000"/>
            <a:ext cx="27273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napan, hơi độc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67200" y="3657600"/>
            <a:ext cx="4324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nhà thương, trường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15000" y="4191000"/>
            <a:ext cx="3517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yêu thương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6800" y="4724400"/>
            <a:ext cx="34588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đến trường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86200" y="5257800"/>
            <a:ext cx="2078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đồng xanh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953000" y="5715000"/>
            <a:ext cx="19996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dòng sông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35620" y="2438400"/>
            <a:ext cx="4429760" cy="4315460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609600" y="1752600"/>
            <a:ext cx="8623935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CHÚC CÁC BẠN </a:t>
            </a:r>
          </a:p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HỌC TỐT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1083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6823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4332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5592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152400"/>
            <a:ext cx="8034020" cy="19240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4000" y="2209800"/>
            <a:ext cx="7503160" cy="4570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kể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Đọc với giọng trầm buồn sâu lắng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phẫn nộ đau thương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Đọc với giọng yêu thương nghẹn 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o, xúc động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Giọng xúc động, gợi cảm giác thiêng liêng về một cái chết bất tử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6608" y="2892299"/>
            <a:ext cx="368789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762000"/>
            <a:ext cx="5953125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chẵn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thấy khó đọc.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747FA50E-54D5-43F6-A115-48ECEAF4A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17" y="4037239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grpSp>
        <p:nvGrpSpPr>
          <p:cNvPr id="11266" name="Group 15"/>
          <p:cNvGrpSpPr/>
          <p:nvPr/>
        </p:nvGrpSpPr>
        <p:grpSpPr>
          <a:xfrm>
            <a:off x="762000" y="2590800"/>
            <a:ext cx="4953000" cy="2603500"/>
            <a:chOff x="457200" y="3187700"/>
            <a:chExt cx="4953000" cy="2603500"/>
          </a:xfrm>
        </p:grpSpPr>
        <p:sp>
          <p:nvSpPr>
            <p:cNvPr id="13327" name="Rectangle 17"/>
            <p:cNvSpPr/>
            <p:nvPr/>
          </p:nvSpPr>
          <p:spPr>
            <a:xfrm>
              <a:off x="2438400" y="5029200"/>
              <a:ext cx="2667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Oa-sinh-tơn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8" name="Rectangle 8"/>
            <p:cNvSpPr/>
            <p:nvPr/>
          </p:nvSpPr>
          <p:spPr>
            <a:xfrm>
              <a:off x="457200" y="5029200"/>
              <a:ext cx="2286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Giôn-xơn,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9" name="Rectangle 16"/>
            <p:cNvSpPr/>
            <p:nvPr/>
          </p:nvSpPr>
          <p:spPr>
            <a:xfrm>
              <a:off x="2590800" y="4130675"/>
              <a:ext cx="28194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Lầu Ngũ Giác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0" name="Rectangle 7"/>
            <p:cNvSpPr/>
            <p:nvPr/>
          </p:nvSpPr>
          <p:spPr>
            <a:xfrm>
              <a:off x="457200" y="4146550"/>
              <a:ext cx="22098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Pô-tô-mác,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1" name="Rectangle 6"/>
            <p:cNvSpPr/>
            <p:nvPr/>
          </p:nvSpPr>
          <p:spPr>
            <a:xfrm>
              <a:off x="457200" y="3187700"/>
              <a:ext cx="25146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Mo-ri-xơn,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2" name="Rectangle 15"/>
            <p:cNvSpPr/>
            <p:nvPr/>
          </p:nvSpPr>
          <p:spPr>
            <a:xfrm>
              <a:off x="2667000" y="3187700"/>
              <a:ext cx="14478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Ê-mi-li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A5C85-02D9-432A-ABE4-9439BE3A6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4048125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lẻ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chưa hiểu nghĩa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6302B3B4-0011-4784-B822-D4D7D3A89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17" y="4037239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9800" y="152400"/>
            <a:ext cx="9798685" cy="4114800"/>
          </a:xfrm>
          <a:prstGeom prst="rect">
            <a:avLst/>
          </a:prstGeom>
        </p:spPr>
      </p:pic>
      <p:sp>
        <p:nvSpPr>
          <p:cNvPr id="13" name="Rectangle 23"/>
          <p:cNvSpPr/>
          <p:nvPr/>
        </p:nvSpPr>
        <p:spPr>
          <a:xfrm>
            <a:off x="3352800" y="1143000"/>
            <a:ext cx="8305800" cy="1219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Em hãy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đọ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c phần Chú giải trong sách giáo khoa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để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 hiểu h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ơ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n về nghĩa của các từ sau:</a:t>
            </a:r>
          </a:p>
        </p:txBody>
      </p:sp>
      <p:sp>
        <p:nvSpPr>
          <p:cNvPr id="18" name="Rectangle 9"/>
          <p:cNvSpPr/>
          <p:nvPr/>
        </p:nvSpPr>
        <p:spPr>
          <a:xfrm>
            <a:off x="4343400" y="3810635"/>
            <a:ext cx="3200400" cy="520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Lầu Ngũ Giác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4318000"/>
            <a:ext cx="2514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Giôn-xơn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3000" y="5029200"/>
            <a:ext cx="12192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B.52 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Rectangle 20">
            <a:hlinkClick r:id="rId5" action="ppaction://hlinkfile"/>
          </p:cNvPr>
          <p:cNvSpPr/>
          <p:nvPr/>
        </p:nvSpPr>
        <p:spPr>
          <a:xfrm>
            <a:off x="9220200" y="4495800"/>
            <a:ext cx="1752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2800" y="54864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Oa-sinh-tơn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5000" y="56388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danh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457200"/>
            <a:ext cx="4622165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3"/>
          <a:srcRect l="22685" r="26755"/>
          <a:stretch>
            <a:fillRect/>
          </a:stretch>
        </p:blipFill>
        <p:spPr>
          <a:xfrm>
            <a:off x="7315200" y="1322070"/>
            <a:ext cx="3505200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980000">
            <a:off x="6515735" y="1199515"/>
            <a:ext cx="2089150" cy="67119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980000">
            <a:off x="9639935" y="5158740"/>
            <a:ext cx="2089150" cy="671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6267450"/>
            <a:ext cx="5114925" cy="590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740" y="5334000"/>
            <a:ext cx="3752850" cy="132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707</Words>
  <Application>Microsoft Office PowerPoint</Application>
  <PresentationFormat>Widescreen</PresentationFormat>
  <Paragraphs>100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Calibri</vt:lpstr>
      <vt:lpstr>HP001 4 hàng</vt:lpstr>
      <vt:lpstr>SVN-Hole Hearted</vt:lpstr>
      <vt:lpstr>SVN-Shintia Script</vt:lpstr>
      <vt:lpstr>Times New Roman</vt:lpstr>
      <vt:lpstr>VN-NTime</vt:lpstr>
      <vt:lpstr>汉仪喵魂体W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diễn cảm khổ thơ đầu để thể hiện tâm trạng của chú Mo-ri-xơn và bé Ê-mi-li.</vt:lpstr>
      <vt:lpstr>2. Vì sao chú Mo-ri-xơn lên án cuộc chiến tranh xâm lược của chính quyền Mĩ?</vt:lpstr>
      <vt:lpstr>PowerPoint Presentation</vt:lpstr>
      <vt:lpstr>3. Chú Mo-ri-xơn nói với con điều gì khi từ biệt?</vt:lpstr>
      <vt:lpstr>Vì sao chú Mo-ri-xơn nói  với con: “Cha đi vui, xin mẹ đừng buồn!”?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VanNTC</dc:creator>
  <cp:lastModifiedBy>84327983871</cp:lastModifiedBy>
  <cp:revision>58</cp:revision>
  <dcterms:created xsi:type="dcterms:W3CDTF">2009-09-25T04:13:00Z</dcterms:created>
  <dcterms:modified xsi:type="dcterms:W3CDTF">2022-11-03T16:14:02Z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01A557D6DD49473A86CFF7A3A011F49C</vt:lpwstr>
  </property>
  <property fmtid="{D5CDD505-2E9C-101B-9397-08002B2CF9AE}" pid="3" name="KSOProductBuildVer">
    <vt:lpwstr>2057-11.2.0.10323</vt:lpwstr>
  </property>
</Properties>
</file>