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8" r:id="rId3"/>
    <p:sldId id="279" r:id="rId4"/>
    <p:sldId id="280" r:id="rId5"/>
    <p:sldId id="257" r:id="rId6"/>
    <p:sldId id="258" r:id="rId7"/>
    <p:sldId id="281" r:id="rId8"/>
    <p:sldId id="272" r:id="rId9"/>
    <p:sldId id="260" r:id="rId10"/>
    <p:sldId id="289" r:id="rId11"/>
    <p:sldId id="273" r:id="rId12"/>
    <p:sldId id="262" r:id="rId13"/>
    <p:sldId id="282" r:id="rId14"/>
    <p:sldId id="283" r:id="rId15"/>
    <p:sldId id="284" r:id="rId16"/>
    <p:sldId id="265" r:id="rId17"/>
    <p:sldId id="267" r:id="rId18"/>
    <p:sldId id="285" r:id="rId19"/>
    <p:sldId id="290" r:id="rId20"/>
    <p:sldId id="291" r:id="rId21"/>
    <p:sldId id="287"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44" autoAdjust="0"/>
  </p:normalViewPr>
  <p:slideViewPr>
    <p:cSldViewPr>
      <p:cViewPr varScale="1">
        <p:scale>
          <a:sx n="77" d="100"/>
          <a:sy n="77" d="100"/>
        </p:scale>
        <p:origin x="883"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EDBDB4-1A1B-4599-A26B-ECA8A0AC1703}" type="datetimeFigureOut">
              <a:rPr lang="en-US" smtClean="0"/>
              <a:pPr/>
              <a:t>9/5/2022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B49193-BA95-4736-98B5-6553A6ED8494}" type="slidenum">
              <a:rPr lang="en-US" smtClean="0"/>
              <a:pPr/>
              <a:t>‹#›</a:t>
            </a:fld>
            <a:endParaRPr lang="en-US"/>
          </a:p>
        </p:txBody>
      </p:sp>
    </p:spTree>
    <p:extLst>
      <p:ext uri="{BB962C8B-B14F-4D97-AF65-F5344CB8AC3E}">
        <p14:creationId xmlns:p14="http://schemas.microsoft.com/office/powerpoint/2010/main" val="198750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mtClean="0"/>
              <a:t>GVGT về</a:t>
            </a:r>
            <a:r>
              <a:rPr lang="en-US" baseline="0" smtClean="0"/>
              <a:t> sách, các chủ điểm học trong chương trình Tiếng Việt lớp 5.</a:t>
            </a:r>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2</a:t>
            </a:fld>
            <a:endParaRPr lang="en-US"/>
          </a:p>
        </p:txBody>
      </p:sp>
    </p:spTree>
    <p:extLst>
      <p:ext uri="{BB962C8B-B14F-4D97-AF65-F5344CB8AC3E}">
        <p14:creationId xmlns:p14="http://schemas.microsoft.com/office/powerpoint/2010/main" val="3634431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11</a:t>
            </a:fld>
            <a:endParaRPr lang="en-US"/>
          </a:p>
        </p:txBody>
      </p:sp>
    </p:spTree>
    <p:extLst>
      <p:ext uri="{BB962C8B-B14F-4D97-AF65-F5344CB8AC3E}">
        <p14:creationId xmlns:p14="http://schemas.microsoft.com/office/powerpoint/2010/main" val="2546023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7B49193-BA95-4736-98B5-6553A6ED8494}" type="slidenum">
              <a:rPr lang="en-US" smtClean="0"/>
              <a:pPr/>
              <a:t>12</a:t>
            </a:fld>
            <a:endParaRPr lang="en-US"/>
          </a:p>
        </p:txBody>
      </p:sp>
    </p:spTree>
    <p:extLst>
      <p:ext uri="{BB962C8B-B14F-4D97-AF65-F5344CB8AC3E}">
        <p14:creationId xmlns:p14="http://schemas.microsoft.com/office/powerpoint/2010/main" val="636559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13</a:t>
            </a:fld>
            <a:endParaRPr lang="en-US"/>
          </a:p>
        </p:txBody>
      </p:sp>
    </p:spTree>
    <p:extLst>
      <p:ext uri="{BB962C8B-B14F-4D97-AF65-F5344CB8AC3E}">
        <p14:creationId xmlns:p14="http://schemas.microsoft.com/office/powerpoint/2010/main" val="1794526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7B49193-BA95-4736-98B5-6553A6ED8494}" type="slidenum">
              <a:rPr lang="en-US" smtClean="0"/>
              <a:pPr/>
              <a:t>14</a:t>
            </a:fld>
            <a:endParaRPr lang="en-US"/>
          </a:p>
        </p:txBody>
      </p:sp>
    </p:spTree>
    <p:extLst>
      <p:ext uri="{BB962C8B-B14F-4D97-AF65-F5344CB8AC3E}">
        <p14:creationId xmlns:p14="http://schemas.microsoft.com/office/powerpoint/2010/main" val="349027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3</a:t>
            </a:fld>
            <a:endParaRPr lang="en-US"/>
          </a:p>
        </p:txBody>
      </p:sp>
    </p:spTree>
    <p:extLst>
      <p:ext uri="{BB962C8B-B14F-4D97-AF65-F5344CB8AC3E}">
        <p14:creationId xmlns:p14="http://schemas.microsoft.com/office/powerpoint/2010/main" val="64089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mtClean="0"/>
              <a:t>GVGT về</a:t>
            </a:r>
            <a:r>
              <a:rPr lang="en-US" baseline="0" smtClean="0"/>
              <a:t> sách, các chủ điểm học trong chương trình Tiếng Việt lớp 5.</a:t>
            </a:r>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4</a:t>
            </a:fld>
            <a:endParaRPr lang="en-US"/>
          </a:p>
        </p:txBody>
      </p:sp>
    </p:spTree>
    <p:extLst>
      <p:ext uri="{BB962C8B-B14F-4D97-AF65-F5344CB8AC3E}">
        <p14:creationId xmlns:p14="http://schemas.microsoft.com/office/powerpoint/2010/main" val="299927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5</a:t>
            </a:fld>
            <a:endParaRPr lang="en-US"/>
          </a:p>
        </p:txBody>
      </p:sp>
    </p:spTree>
    <p:extLst>
      <p:ext uri="{BB962C8B-B14F-4D97-AF65-F5344CB8AC3E}">
        <p14:creationId xmlns:p14="http://schemas.microsoft.com/office/powerpoint/2010/main" val="377729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Quan sát</a:t>
            </a:r>
            <a:r>
              <a:rPr lang="en-US" baseline="0" smtClean="0"/>
              <a:t> bức tranh và cho biết: Bức tranh vẽ cảnh gì?</a:t>
            </a:r>
          </a:p>
          <a:p>
            <a:r>
              <a:rPr lang="en-US" baseline="0" smtClean="0"/>
              <a:t>Bác Hồ rất quan tâm đến các cháu thiếu niên nhi đồng. Ngày khai trường đầu tiên của nước Việt Nam Dân chủ Cộng hòa, Bác đã viết thư cho các cháu thiếu nhi.</a:t>
            </a:r>
            <a:endParaRPr lang="en-US"/>
          </a:p>
        </p:txBody>
      </p:sp>
      <p:sp>
        <p:nvSpPr>
          <p:cNvPr id="4" name="Slide Number Placeholder 3"/>
          <p:cNvSpPr>
            <a:spLocks noGrp="1"/>
          </p:cNvSpPr>
          <p:nvPr>
            <p:ph type="sldNum" sz="quarter" idx="10"/>
          </p:nvPr>
        </p:nvSpPr>
        <p:spPr/>
        <p:txBody>
          <a:bodyPr/>
          <a:lstStyle/>
          <a:p>
            <a:fld id="{77B49193-BA95-4736-98B5-6553A6ED8494}" type="slidenum">
              <a:rPr lang="en-US" smtClean="0"/>
              <a:pPr/>
              <a:t>6</a:t>
            </a:fld>
            <a:endParaRPr lang="en-US"/>
          </a:p>
        </p:txBody>
      </p:sp>
    </p:spTree>
    <p:extLst>
      <p:ext uri="{BB962C8B-B14F-4D97-AF65-F5344CB8AC3E}">
        <p14:creationId xmlns:p14="http://schemas.microsoft.com/office/powerpoint/2010/main" val="118978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QS hình</a:t>
            </a:r>
            <a:r>
              <a:rPr lang="en-US" baseline="0" smtClean="0"/>
              <a:t> ảnh và cho biết đây là gì?</a:t>
            </a:r>
          </a:p>
          <a:p>
            <a:r>
              <a:rPr lang="en-US" smtClean="0"/>
              <a:t>Đây</a:t>
            </a:r>
            <a:r>
              <a:rPr lang="en-US" baseline="0" smtClean="0"/>
              <a:t> là bút tích lá thư Bác Hồ gửi HS cả nước nhân ngày khai giảng đầu tiên, sau khi nước ta giành được độc lập, chấm dứt ách thống trị của thực dân Pháp, phát xít Nhật và vua quan phong kiến. Bức thư đó thể hiện mong muốn gì của Bác và có ý nghĩa như thế nào? Các em cùng tìm hiểu qua đoạn trích của bức thư  bài học hôm nay nhé.</a:t>
            </a:r>
            <a:endParaRPr lang="en-US"/>
          </a:p>
        </p:txBody>
      </p:sp>
      <p:sp>
        <p:nvSpPr>
          <p:cNvPr id="4" name="Slide Number Placeholder 3"/>
          <p:cNvSpPr>
            <a:spLocks noGrp="1"/>
          </p:cNvSpPr>
          <p:nvPr>
            <p:ph type="sldNum" sz="quarter" idx="10"/>
          </p:nvPr>
        </p:nvSpPr>
        <p:spPr/>
        <p:txBody>
          <a:bodyPr/>
          <a:lstStyle/>
          <a:p>
            <a:fld id="{77B49193-BA95-4736-98B5-6553A6ED8494}" type="slidenum">
              <a:rPr lang="en-US" smtClean="0"/>
              <a:pPr/>
              <a:t>7</a:t>
            </a:fld>
            <a:endParaRPr lang="en-US"/>
          </a:p>
        </p:txBody>
      </p:sp>
    </p:spTree>
    <p:extLst>
      <p:ext uri="{BB962C8B-B14F-4D97-AF65-F5344CB8AC3E}">
        <p14:creationId xmlns:p14="http://schemas.microsoft.com/office/powerpoint/2010/main" val="229064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8</a:t>
            </a:fld>
            <a:endParaRPr lang="en-US"/>
          </a:p>
        </p:txBody>
      </p:sp>
    </p:spTree>
    <p:extLst>
      <p:ext uri="{BB962C8B-B14F-4D97-AF65-F5344CB8AC3E}">
        <p14:creationId xmlns:p14="http://schemas.microsoft.com/office/powerpoint/2010/main" val="647970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9</a:t>
            </a:fld>
            <a:endParaRPr lang="en-US"/>
          </a:p>
        </p:txBody>
      </p:sp>
    </p:spTree>
    <p:extLst>
      <p:ext uri="{BB962C8B-B14F-4D97-AF65-F5344CB8AC3E}">
        <p14:creationId xmlns:p14="http://schemas.microsoft.com/office/powerpoint/2010/main" val="2644533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i="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7B49193-BA95-4736-98B5-6553A6ED8494}" type="slidenum">
              <a:rPr lang="en-US" smtClean="0"/>
              <a:pPr/>
              <a:t>10</a:t>
            </a:fld>
            <a:endParaRPr lang="en-US"/>
          </a:p>
        </p:txBody>
      </p:sp>
    </p:spTree>
    <p:extLst>
      <p:ext uri="{BB962C8B-B14F-4D97-AF65-F5344CB8AC3E}">
        <p14:creationId xmlns:p14="http://schemas.microsoft.com/office/powerpoint/2010/main" val="278530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141821-0438-4346-A86C-0CC920CBC815}" type="datetimeFigureOut">
              <a:rPr lang="en-US" smtClean="0"/>
              <a:pPr/>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79495-151D-42BA-93D5-B5DF64D57B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41821-0438-4346-A86C-0CC920CBC815}" type="datetimeFigureOut">
              <a:rPr lang="en-US" smtClean="0"/>
              <a:pPr/>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79495-151D-42BA-93D5-B5DF64D57B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41821-0438-4346-A86C-0CC920CBC815}" type="datetimeFigureOut">
              <a:rPr lang="en-US" smtClean="0"/>
              <a:pPr/>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79495-151D-42BA-93D5-B5DF64D57B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41821-0438-4346-A86C-0CC920CBC815}" type="datetimeFigureOut">
              <a:rPr lang="en-US" smtClean="0"/>
              <a:pPr/>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79495-151D-42BA-93D5-B5DF64D57B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141821-0438-4346-A86C-0CC920CBC815}" type="datetimeFigureOut">
              <a:rPr lang="en-US" smtClean="0"/>
              <a:pPr/>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79495-151D-42BA-93D5-B5DF64D57B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141821-0438-4346-A86C-0CC920CBC815}" type="datetimeFigureOut">
              <a:rPr lang="en-US" smtClean="0"/>
              <a:pPr/>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79495-151D-42BA-93D5-B5DF64D57B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141821-0438-4346-A86C-0CC920CBC815}" type="datetimeFigureOut">
              <a:rPr lang="en-US" smtClean="0"/>
              <a:pPr/>
              <a:t>9/5/2022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579495-151D-42BA-93D5-B5DF64D57B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141821-0438-4346-A86C-0CC920CBC815}" type="datetimeFigureOut">
              <a:rPr lang="en-US" smtClean="0"/>
              <a:pPr/>
              <a:t>9/5/2022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579495-151D-42BA-93D5-B5DF64D57B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41821-0438-4346-A86C-0CC920CBC815}" type="datetimeFigureOut">
              <a:rPr lang="en-US" smtClean="0"/>
              <a:pPr/>
              <a:t>9/5/2022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579495-151D-42BA-93D5-B5DF64D57B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141821-0438-4346-A86C-0CC920CBC815}" type="datetimeFigureOut">
              <a:rPr lang="en-US" smtClean="0"/>
              <a:pPr/>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79495-151D-42BA-93D5-B5DF64D57B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141821-0438-4346-A86C-0CC920CBC815}" type="datetimeFigureOut">
              <a:rPr lang="en-US" smtClean="0"/>
              <a:pPr/>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79495-151D-42BA-93D5-B5DF64D57B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41821-0438-4346-A86C-0CC920CBC815}" type="datetimeFigureOut">
              <a:rPr lang="en-US" smtClean="0"/>
              <a:pPr/>
              <a:t>9/5/2022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79495-151D-42BA-93D5-B5DF64D57B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slide" Target="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slide" Target="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276601"/>
            <a:ext cx="7772400" cy="1695451"/>
          </a:xfrm>
        </p:spPr>
        <p:txBody>
          <a:bodyPr>
            <a:prstTxWarp prst="textArchUp">
              <a:avLst/>
            </a:prstTxWarp>
            <a:noAutofit/>
          </a:bodyPr>
          <a:lstStyle/>
          <a:p>
            <a:r>
              <a:rPr lang="en-US" sz="11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TẬP ĐỌC 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0" y="1905000"/>
            <a:ext cx="5105400" cy="1015663"/>
          </a:xfrm>
          <a:prstGeom prst="rect">
            <a:avLst/>
          </a:prstGeom>
          <a:noFill/>
        </p:spPr>
        <p:txBody>
          <a:bodyPr wrap="square" rtlCol="0">
            <a:spAutoFit/>
          </a:bodyPr>
          <a:lstStyle/>
          <a:p>
            <a:r>
              <a:rPr lang="en-US" sz="6000" b="1" smtClean="0">
                <a:solidFill>
                  <a:srgbClr val="FF0000"/>
                </a:solidFill>
                <a:latin typeface="Arial" pitchFamily="34" charset="0"/>
                <a:cs typeface="Arial" pitchFamily="34" charset="0"/>
              </a:rPr>
              <a:t>LUYỆN ĐỌC</a:t>
            </a:r>
            <a:endParaRPr lang="en-US" sz="6000"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b="1" dirty="0" err="1">
                <a:solidFill>
                  <a:srgbClr val="FF0000"/>
                </a:solidFill>
                <a:latin typeface="Times New Roman" pitchFamily="18" charset="0"/>
                <a:cs typeface="Times New Roman" pitchFamily="18" charset="0"/>
              </a:rPr>
              <a:t>Luyện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đọc</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990600"/>
            <a:ext cx="10972800" cy="1904999"/>
          </a:xfrm>
        </p:spPr>
        <p:txBody>
          <a:bodyPr/>
          <a:lstStyle/>
          <a:p>
            <a:pPr marL="0" indent="0">
              <a:buNone/>
            </a:pPr>
            <a:r>
              <a:rPr lang="en-US" b="1" i="1" dirty="0" err="1">
                <a:solidFill>
                  <a:schemeClr val="bg1"/>
                </a:solidFill>
                <a:latin typeface="Times New Roman" pitchFamily="18" charset="0"/>
              </a:rPr>
              <a:t>Câu</a:t>
            </a:r>
            <a:r>
              <a:rPr lang="en-US" b="1" i="1" dirty="0">
                <a:solidFill>
                  <a:schemeClr val="bg1"/>
                </a:solidFill>
                <a:latin typeface="Times New Roman" pitchFamily="18" charset="0"/>
              </a:rPr>
              <a:t>:</a:t>
            </a:r>
          </a:p>
          <a:p>
            <a:pPr marL="0" indent="344488">
              <a:buNone/>
            </a:pPr>
            <a:r>
              <a:rPr lang="en-US" b="1" i="1" smtClean="0">
                <a:solidFill>
                  <a:srgbClr val="0000FF"/>
                </a:solidFill>
                <a:latin typeface="Times New Roman" pitchFamily="18" charset="0"/>
              </a:rPr>
              <a:t>Ngày hôm nay là ngày khai trường đầu tiên ở nước Việt Nam Dân chủ Cộng hòa.</a:t>
            </a:r>
            <a:endParaRPr lang="en-US" b="1" i="1" dirty="0">
              <a:solidFill>
                <a:srgbClr val="0000FF"/>
              </a:solidFill>
              <a:latin typeface="Times New Roman" pitchFamily="18" charset="0"/>
            </a:endParaRPr>
          </a:p>
          <a:p>
            <a:pPr>
              <a:buNone/>
            </a:pPr>
            <a:endParaRPr lang="en-US" b="1" i="1" dirty="0">
              <a:solidFill>
                <a:srgbClr val="0000FF"/>
              </a:solidFill>
              <a:latin typeface="Times New Roman" pitchFamily="18" charset="0"/>
            </a:endParaRPr>
          </a:p>
          <a:p>
            <a:pPr>
              <a:buNone/>
            </a:pPr>
            <a:endParaRPr lang="en-US" dirty="0"/>
          </a:p>
        </p:txBody>
      </p:sp>
      <p:cxnSp>
        <p:nvCxnSpPr>
          <p:cNvPr id="5" name="Straight Connector 4"/>
          <p:cNvCxnSpPr/>
          <p:nvPr/>
        </p:nvCxnSpPr>
        <p:spPr>
          <a:xfrm flipH="1">
            <a:off x="3352800" y="1600200"/>
            <a:ext cx="1524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8305800" y="1600200"/>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xmlns="" id="{58483B4A-6C38-481F-9919-708AFB4F5409}"/>
              </a:ext>
            </a:extLst>
          </p:cNvPr>
          <p:cNvSpPr txBox="1">
            <a:spLocks/>
          </p:cNvSpPr>
          <p:nvPr/>
        </p:nvSpPr>
        <p:spPr>
          <a:xfrm>
            <a:off x="762000" y="914400"/>
            <a:ext cx="6978444" cy="6861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44488">
              <a:buFont typeface="Arial" pitchFamily="34" charset="0"/>
              <a:buNone/>
            </a:pPr>
            <a:r>
              <a:rPr lang="en-US" b="1" dirty="0" err="1">
                <a:latin typeface="Times New Roman" pitchFamily="18" charset="0"/>
              </a:rPr>
              <a:t>Nêu</a:t>
            </a:r>
            <a:r>
              <a:rPr lang="en-US" b="1" dirty="0">
                <a:latin typeface="Times New Roman" pitchFamily="18" charset="0"/>
              </a:rPr>
              <a:t> </a:t>
            </a:r>
            <a:r>
              <a:rPr lang="en-US" b="1" dirty="0" err="1">
                <a:latin typeface="Times New Roman" pitchFamily="18" charset="0"/>
              </a:rPr>
              <a:t>cách</a:t>
            </a:r>
            <a:r>
              <a:rPr lang="en-US" b="1" dirty="0">
                <a:latin typeface="Times New Roman" pitchFamily="18" charset="0"/>
              </a:rPr>
              <a:t> </a:t>
            </a:r>
            <a:r>
              <a:rPr lang="en-US" b="1" dirty="0" err="1">
                <a:latin typeface="Times New Roman" pitchFamily="18" charset="0"/>
              </a:rPr>
              <a:t>ngắt</a:t>
            </a:r>
            <a:r>
              <a:rPr lang="en-US" b="1" dirty="0">
                <a:latin typeface="Times New Roman" pitchFamily="18" charset="0"/>
              </a:rPr>
              <a:t> </a:t>
            </a:r>
            <a:r>
              <a:rPr lang="en-US" b="1" err="1">
                <a:latin typeface="Times New Roman" pitchFamily="18" charset="0"/>
              </a:rPr>
              <a:t>trong</a:t>
            </a:r>
            <a:r>
              <a:rPr lang="en-US" b="1">
                <a:latin typeface="Times New Roman" pitchFamily="18" charset="0"/>
              </a:rPr>
              <a:t> </a:t>
            </a:r>
            <a:r>
              <a:rPr lang="en-US" b="1" smtClean="0">
                <a:latin typeface="Times New Roman" pitchFamily="18" charset="0"/>
              </a:rPr>
              <a:t>các câu </a:t>
            </a:r>
            <a:r>
              <a:rPr lang="en-US" b="1" dirty="0" err="1">
                <a:latin typeface="Times New Roman" pitchFamily="18" charset="0"/>
              </a:rPr>
              <a:t>văn</a:t>
            </a:r>
            <a:r>
              <a:rPr lang="en-US" b="1" dirty="0">
                <a:latin typeface="Times New Roman" pitchFamily="18" charset="0"/>
              </a:rPr>
              <a:t> </a:t>
            </a:r>
            <a:r>
              <a:rPr lang="en-US" b="1" dirty="0" err="1">
                <a:latin typeface="Times New Roman" pitchFamily="18" charset="0"/>
              </a:rPr>
              <a:t>sau</a:t>
            </a:r>
            <a:r>
              <a:rPr lang="en-US" b="1" dirty="0">
                <a:latin typeface="Times New Roman" pitchFamily="18" charset="0"/>
              </a:rPr>
              <a:t>:</a:t>
            </a:r>
          </a:p>
        </p:txBody>
      </p:sp>
      <p:sp>
        <p:nvSpPr>
          <p:cNvPr id="9" name="Rectangle 8"/>
          <p:cNvSpPr/>
          <p:nvPr/>
        </p:nvSpPr>
        <p:spPr>
          <a:xfrm>
            <a:off x="533400" y="4419600"/>
            <a:ext cx="11125200" cy="2062103"/>
          </a:xfrm>
          <a:prstGeom prst="rect">
            <a:avLst/>
          </a:prstGeom>
        </p:spPr>
        <p:txBody>
          <a:bodyPr wrap="square">
            <a:spAutoFit/>
          </a:bodyPr>
          <a:lstStyle/>
          <a:p>
            <a:pPr indent="344488"/>
            <a:r>
              <a:rPr lang="en-US" sz="3200" b="1" i="1" smtClean="0">
                <a:solidFill>
                  <a:srgbClr val="0000FF"/>
                </a:solidFill>
                <a:latin typeface="Times New Roman" pitchFamily="18" charset="0"/>
              </a:rPr>
              <a:t>Sau 80 năm giời nô lệ làm cho nước nhà bị yếu hèn, ngày nay chúng ta cần phải xây dựng lại cơ đồ mà tổ tiên đã để lại cho chúng ta, làm sao cho chúng ta theo kịp các nước khác trên hoàn cầu.</a:t>
            </a:r>
            <a:endParaRPr lang="en-US" sz="3200" b="1" i="1" dirty="0">
              <a:solidFill>
                <a:srgbClr val="0000FF"/>
              </a:solidFill>
              <a:latin typeface="Times New Roman" pitchFamily="18" charset="0"/>
            </a:endParaRPr>
          </a:p>
        </p:txBody>
      </p:sp>
      <p:cxnSp>
        <p:nvCxnSpPr>
          <p:cNvPr id="12" name="Straight Connector 11"/>
          <p:cNvCxnSpPr/>
          <p:nvPr/>
        </p:nvCxnSpPr>
        <p:spPr>
          <a:xfrm flipH="1">
            <a:off x="7162800" y="3124200"/>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3048000"/>
            <a:ext cx="10972800" cy="1077218"/>
          </a:xfrm>
          <a:prstGeom prst="rect">
            <a:avLst/>
          </a:prstGeom>
          <a:noFill/>
        </p:spPr>
        <p:txBody>
          <a:bodyPr wrap="square" rtlCol="0">
            <a:spAutoFit/>
          </a:bodyPr>
          <a:lstStyle/>
          <a:p>
            <a:pPr indent="344488"/>
            <a:r>
              <a:rPr lang="en-US" sz="3200" b="1" i="1" smtClean="0">
                <a:solidFill>
                  <a:srgbClr val="0000FF"/>
                </a:solidFill>
                <a:latin typeface="Times New Roman" pitchFamily="18" charset="0"/>
              </a:rPr>
              <a:t>Các em được hưởng sự may mắn đó là nhờ sự hi sinh của biết bao nhiêu đồng bào các em.</a:t>
            </a:r>
            <a:endParaRPr lang="en-US" sz="3200" b="1" i="1" dirty="0">
              <a:solidFill>
                <a:srgbClr val="0000FF"/>
              </a:solidFill>
              <a:latin typeface="Times New Roman" pitchFamily="18" charset="0"/>
            </a:endParaRPr>
          </a:p>
        </p:txBody>
      </p:sp>
      <p:cxnSp>
        <p:nvCxnSpPr>
          <p:cNvPr id="11" name="Straight Connector 10"/>
          <p:cNvCxnSpPr/>
          <p:nvPr/>
        </p:nvCxnSpPr>
        <p:spPr>
          <a:xfrm flipH="1">
            <a:off x="10134600" y="3048000"/>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353800" y="4495800"/>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03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5"/>
          <p:cNvSpPr>
            <a:spLocks noGrp="1"/>
          </p:cNvSpPr>
          <p:nvPr>
            <p:ph type="sldNum" sz="quarter" idx="12"/>
          </p:nvPr>
        </p:nvSpPr>
        <p:spPr bwMode="auto">
          <a:xfrm>
            <a:off x="3373971" y="6356351"/>
            <a:ext cx="5039499" cy="365125"/>
          </a:xfrm>
          <a:noFill/>
          <a:ln>
            <a:miter lim="800000"/>
            <a:headEnd/>
            <a:tailEnd/>
          </a:ln>
        </p:spPr>
        <p:txBody>
          <a:bodyPr/>
          <a:lstStyle/>
          <a:p>
            <a:pPr algn="ctr"/>
            <a:fld id="{38D7E320-975A-4FD5-9937-2DE40B595B68}" type="slidenum">
              <a:rPr lang="en-US" altLang="en-US" sz="900">
                <a:latin typeface="Arial" charset="0"/>
              </a:rPr>
              <a:pPr algn="ctr"/>
              <a:t>12</a:t>
            </a:fld>
            <a:endParaRPr lang="en-US" altLang="en-US" sz="900">
              <a:latin typeface="Arial" charset="0"/>
            </a:endParaRPr>
          </a:p>
        </p:txBody>
      </p:sp>
      <p:sp>
        <p:nvSpPr>
          <p:cNvPr id="32" name="Rectangle 2"/>
          <p:cNvSpPr txBox="1">
            <a:spLocks noChangeArrowheads="1"/>
          </p:cNvSpPr>
          <p:nvPr/>
        </p:nvSpPr>
        <p:spPr bwMode="auto">
          <a:xfrm>
            <a:off x="3406775" y="-28575"/>
            <a:ext cx="495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2800" b="1" kern="0" dirty="0">
                <a:solidFill>
                  <a:srgbClr val="FF0000"/>
                </a:solidFill>
                <a:latin typeface="Arial"/>
              </a:rPr>
              <a:t>TÌM HIỂU NỘI DUNG BÀI</a:t>
            </a:r>
          </a:p>
        </p:txBody>
      </p:sp>
      <p:grpSp>
        <p:nvGrpSpPr>
          <p:cNvPr id="36" name="Group 35"/>
          <p:cNvGrpSpPr/>
          <p:nvPr/>
        </p:nvGrpSpPr>
        <p:grpSpPr>
          <a:xfrm>
            <a:off x="476758" y="470060"/>
            <a:ext cx="8998853" cy="1556406"/>
            <a:chOff x="0" y="824694"/>
            <a:chExt cx="7733967" cy="1953431"/>
          </a:xfrm>
        </p:grpSpPr>
        <p:grpSp>
          <p:nvGrpSpPr>
            <p:cNvPr id="37" name="Group 22"/>
            <p:cNvGrpSpPr/>
            <p:nvPr/>
          </p:nvGrpSpPr>
          <p:grpSpPr>
            <a:xfrm>
              <a:off x="0" y="824694"/>
              <a:ext cx="7733967" cy="1953431"/>
              <a:chOff x="90080" y="1872444"/>
              <a:chExt cx="5376980" cy="1953431"/>
            </a:xfrm>
          </p:grpSpPr>
          <p:sp>
            <p:nvSpPr>
              <p:cNvPr id="39" name="Freeform 3"/>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0" name="Group 6"/>
              <p:cNvGrpSpPr>
                <a:grpSpLocks/>
              </p:cNvGrpSpPr>
              <p:nvPr/>
            </p:nvGrpSpPr>
            <p:grpSpPr bwMode="auto">
              <a:xfrm>
                <a:off x="5016983" y="1872444"/>
                <a:ext cx="450077" cy="1870883"/>
                <a:chOff x="5021749" y="1881602"/>
                <a:chExt cx="450078" cy="1871574"/>
              </a:xfrm>
            </p:grpSpPr>
            <p:sp>
              <p:nvSpPr>
                <p:cNvPr id="42" name="Freeform 41"/>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Freeform 42"/>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1" name="Rectangle 89"/>
              <p:cNvSpPr>
                <a:spLocks noChangeArrowheads="1"/>
              </p:cNvSpPr>
              <p:nvPr/>
            </p:nvSpPr>
            <p:spPr bwMode="auto">
              <a:xfrm>
                <a:off x="1043674" y="2565946"/>
                <a:ext cx="3867354" cy="965718"/>
              </a:xfrm>
              <a:prstGeom prst="rect">
                <a:avLst/>
              </a:prstGeom>
              <a:noFill/>
              <a:ln w="9525">
                <a:noFill/>
                <a:miter lim="800000"/>
                <a:headEnd/>
                <a:tailEnd/>
              </a:ln>
            </p:spPr>
            <p:txBody>
              <a:bodyPr wrap="square" anchor="ctr">
                <a:spAutoFit/>
              </a:bodyPr>
              <a:lstStyle/>
              <a:p>
                <a:pPr>
                  <a:defRPr/>
                </a:pPr>
                <a:r>
                  <a:rPr lang="en-US" sz="2200" b="1" smtClean="0">
                    <a:solidFill>
                      <a:schemeClr val="bg1"/>
                    </a:solidFill>
                    <a:latin typeface="Arial" pitchFamily="34" charset="0"/>
                    <a:cs typeface="Arial" pitchFamily="34" charset="0"/>
                  </a:rPr>
                  <a:t>Ngày khai trường tháng 9 năm 1945 có gì đặc biệt so với những ngày khai trường khác?</a:t>
                </a:r>
                <a:endParaRPr lang="en-US" sz="2200" b="1" dirty="0">
                  <a:solidFill>
                    <a:schemeClr val="bg1"/>
                  </a:solidFill>
                  <a:latin typeface="Arial" pitchFamily="34" charset="0"/>
                  <a:cs typeface="Arial" pitchFamily="34" charset="0"/>
                </a:endParaRPr>
              </a:p>
            </p:txBody>
          </p:sp>
        </p:grpSp>
        <p:sp>
          <p:nvSpPr>
            <p:cNvPr id="38" name="TextBox 86"/>
            <p:cNvSpPr txBox="1">
              <a:spLocks noChangeArrowheads="1"/>
            </p:cNvSpPr>
            <p:nvPr/>
          </p:nvSpPr>
          <p:spPr bwMode="auto">
            <a:xfrm>
              <a:off x="286030" y="1406531"/>
              <a:ext cx="1067828" cy="1158863"/>
            </a:xfrm>
            <a:prstGeom prst="rect">
              <a:avLst/>
            </a:prstGeom>
            <a:noFill/>
            <a:ln w="9525">
              <a:noFill/>
              <a:miter lim="800000"/>
              <a:headEnd/>
              <a:tailEnd/>
            </a:ln>
          </p:spPr>
          <p:txBody>
            <a:bodyPr wrap="none" anchor="ctr">
              <a:spAutoFit/>
            </a:bodyPr>
            <a:lstStyle/>
            <a:p>
              <a:pPr algn="ctr"/>
              <a:r>
                <a:rPr lang="en-US" sz="5400" b="1" dirty="0">
                  <a:solidFill>
                    <a:schemeClr val="bg1"/>
                  </a:solidFill>
                  <a:latin typeface="Comic Sans MS" pitchFamily="66" charset="0"/>
                </a:rPr>
                <a:t>01</a:t>
              </a:r>
              <a:endParaRPr lang="en-US" sz="4800" b="1" dirty="0">
                <a:solidFill>
                  <a:schemeClr val="bg1"/>
                </a:solidFill>
                <a:latin typeface="Comic Sans MS" pitchFamily="66" charset="0"/>
              </a:endParaRPr>
            </a:p>
          </p:txBody>
        </p:sp>
      </p:grpSp>
      <p:grpSp>
        <p:nvGrpSpPr>
          <p:cNvPr id="44" name="Group 43"/>
          <p:cNvGrpSpPr/>
          <p:nvPr/>
        </p:nvGrpSpPr>
        <p:grpSpPr>
          <a:xfrm>
            <a:off x="476758" y="1936324"/>
            <a:ext cx="9453525" cy="1422041"/>
            <a:chOff x="2286000" y="1789741"/>
            <a:chExt cx="8356579" cy="1944645"/>
          </a:xfrm>
        </p:grpSpPr>
        <p:grpSp>
          <p:nvGrpSpPr>
            <p:cNvPr id="45" name="Group 21"/>
            <p:cNvGrpSpPr/>
            <p:nvPr/>
          </p:nvGrpSpPr>
          <p:grpSpPr>
            <a:xfrm>
              <a:off x="2286000" y="1789741"/>
              <a:ext cx="8356579" cy="1944645"/>
              <a:chOff x="-15875" y="1889754"/>
              <a:chExt cx="6303634" cy="1944645"/>
            </a:xfrm>
          </p:grpSpPr>
          <p:sp>
            <p:nvSpPr>
              <p:cNvPr id="47" name="Freeform 46"/>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8" name="Group 79"/>
              <p:cNvGrpSpPr>
                <a:grpSpLocks/>
              </p:cNvGrpSpPr>
              <p:nvPr/>
            </p:nvGrpSpPr>
            <p:grpSpPr bwMode="auto">
              <a:xfrm>
                <a:off x="5732134" y="1889754"/>
                <a:ext cx="555625" cy="1850482"/>
                <a:chOff x="4576602" y="179788"/>
                <a:chExt cx="661988" cy="1849548"/>
              </a:xfrm>
            </p:grpSpPr>
            <p:sp>
              <p:nvSpPr>
                <p:cNvPr id="50" name="Freeform 49"/>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Freeform 50"/>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9" name="Rectangle 90"/>
              <p:cNvSpPr>
                <a:spLocks noChangeArrowheads="1"/>
              </p:cNvSpPr>
              <p:nvPr/>
            </p:nvSpPr>
            <p:spPr bwMode="auto">
              <a:xfrm>
                <a:off x="1018767" y="2445480"/>
                <a:ext cx="4346654" cy="1052213"/>
              </a:xfrm>
              <a:prstGeom prst="rect">
                <a:avLst/>
              </a:prstGeom>
              <a:noFill/>
              <a:ln w="9525">
                <a:noFill/>
                <a:miter lim="800000"/>
                <a:headEnd/>
                <a:tailEnd/>
              </a:ln>
            </p:spPr>
            <p:txBody>
              <a:bodyPr wrap="square" anchor="ctr">
                <a:spAutoFit/>
              </a:bodyPr>
              <a:lstStyle/>
              <a:p>
                <a:pPr>
                  <a:defRPr/>
                </a:pPr>
                <a:r>
                  <a:rPr lang="en-US" sz="2200" b="1" smtClean="0">
                    <a:solidFill>
                      <a:schemeClr val="bg1"/>
                    </a:solidFill>
                    <a:latin typeface="Arial" pitchFamily="34" charset="0"/>
                    <a:cs typeface="Arial" pitchFamily="34" charset="0"/>
                  </a:rPr>
                  <a:t>Sau Cách mạng tháng Tám, nhiệm vụ của toàn dân là gì?</a:t>
                </a:r>
                <a:endParaRPr lang="en-US" sz="2200" b="1" dirty="0">
                  <a:solidFill>
                    <a:schemeClr val="bg1"/>
                  </a:solidFill>
                  <a:latin typeface="Arial" pitchFamily="34" charset="0"/>
                  <a:cs typeface="Arial" pitchFamily="34" charset="0"/>
                </a:endParaRPr>
              </a:p>
            </p:txBody>
          </p:sp>
        </p:grpSp>
        <p:sp>
          <p:nvSpPr>
            <p:cNvPr id="46" name="TextBox 87"/>
            <p:cNvSpPr txBox="1">
              <a:spLocks noChangeArrowheads="1"/>
            </p:cNvSpPr>
            <p:nvPr/>
          </p:nvSpPr>
          <p:spPr bwMode="auto">
            <a:xfrm>
              <a:off x="2484050" y="2420641"/>
              <a:ext cx="1091388" cy="1262657"/>
            </a:xfrm>
            <a:prstGeom prst="rect">
              <a:avLst/>
            </a:prstGeom>
            <a:noFill/>
            <a:ln w="9525">
              <a:noFill/>
              <a:miter lim="800000"/>
              <a:headEnd/>
              <a:tailEnd/>
            </a:ln>
          </p:spPr>
          <p:txBody>
            <a:bodyPr wrap="none" anchor="ctr">
              <a:spAutoFit/>
            </a:bodyPr>
            <a:lstStyle/>
            <a:p>
              <a:pPr algn="ctr"/>
              <a:r>
                <a:rPr lang="en-US" sz="5400" b="1" dirty="0">
                  <a:solidFill>
                    <a:schemeClr val="bg1"/>
                  </a:solidFill>
                  <a:latin typeface="Comic Sans MS" pitchFamily="66" charset="0"/>
                </a:rPr>
                <a:t>02</a:t>
              </a:r>
              <a:endParaRPr lang="en-US" sz="4800" b="1" dirty="0">
                <a:solidFill>
                  <a:schemeClr val="bg1"/>
                </a:solidFill>
                <a:latin typeface="Comic Sans MS" pitchFamily="66" charset="0"/>
              </a:endParaRPr>
            </a:p>
          </p:txBody>
        </p:sp>
      </p:grpSp>
      <p:grpSp>
        <p:nvGrpSpPr>
          <p:cNvPr id="54" name="Group 53"/>
          <p:cNvGrpSpPr/>
          <p:nvPr/>
        </p:nvGrpSpPr>
        <p:grpSpPr>
          <a:xfrm>
            <a:off x="432317" y="3478255"/>
            <a:ext cx="9854683" cy="1459650"/>
            <a:chOff x="0" y="4137424"/>
            <a:chExt cx="8458200" cy="1779189"/>
          </a:xfrm>
        </p:grpSpPr>
        <p:grpSp>
          <p:nvGrpSpPr>
            <p:cNvPr id="26" name="Group 25"/>
            <p:cNvGrpSpPr/>
            <p:nvPr/>
          </p:nvGrpSpPr>
          <p:grpSpPr>
            <a:xfrm>
              <a:off x="0" y="4137424"/>
              <a:ext cx="8458200" cy="1779189"/>
              <a:chOff x="-15876" y="4670824"/>
              <a:chExt cx="8458200" cy="1779189"/>
            </a:xfrm>
          </p:grpSpPr>
          <p:sp>
            <p:nvSpPr>
              <p:cNvPr id="27" name="Freeform 26"/>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3">
                      <a:lumMod val="50000"/>
                    </a:schemeClr>
                  </a:gs>
                  <a:gs pos="22000">
                    <a:schemeClr val="accent3">
                      <a:lumMod val="75000"/>
                    </a:schemeClr>
                  </a:gs>
                  <a:gs pos="61000">
                    <a:schemeClr val="accent3"/>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reeform 32"/>
              <p:cNvSpPr/>
              <p:nvPr/>
            </p:nvSpPr>
            <p:spPr bwMode="auto">
              <a:xfrm>
                <a:off x="7740649" y="4670824"/>
                <a:ext cx="701675" cy="1704974"/>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2" name="TextBox 88"/>
            <p:cNvSpPr txBox="1">
              <a:spLocks noChangeArrowheads="1"/>
            </p:cNvSpPr>
            <p:nvPr/>
          </p:nvSpPr>
          <p:spPr bwMode="auto">
            <a:xfrm>
              <a:off x="213899" y="4546639"/>
              <a:ext cx="1059691" cy="1125461"/>
            </a:xfrm>
            <a:prstGeom prst="rect">
              <a:avLst/>
            </a:prstGeom>
            <a:noFill/>
            <a:ln w="9525">
              <a:noFill/>
              <a:miter lim="800000"/>
              <a:headEnd/>
              <a:tailEnd/>
            </a:ln>
          </p:spPr>
          <p:txBody>
            <a:bodyPr wrap="none" anchor="ctr">
              <a:spAutoFit/>
            </a:bodyPr>
            <a:lstStyle/>
            <a:p>
              <a:pPr algn="ctr"/>
              <a:r>
                <a:rPr lang="en-US" sz="5400" b="1" dirty="0">
                  <a:solidFill>
                    <a:schemeClr val="bg1"/>
                  </a:solidFill>
                  <a:latin typeface="Comic Sans MS" pitchFamily="66" charset="0"/>
                </a:rPr>
                <a:t>03</a:t>
              </a:r>
              <a:endParaRPr lang="en-US" sz="4800" b="1" dirty="0">
                <a:solidFill>
                  <a:schemeClr val="bg1"/>
                </a:solidFill>
                <a:latin typeface="Comic Sans MS" pitchFamily="66" charset="0"/>
              </a:endParaRPr>
            </a:p>
          </p:txBody>
        </p:sp>
        <p:sp>
          <p:nvSpPr>
            <p:cNvPr id="35" name="Rectangle 91"/>
            <p:cNvSpPr>
              <a:spLocks noChangeArrowheads="1"/>
            </p:cNvSpPr>
            <p:nvPr/>
          </p:nvSpPr>
          <p:spPr bwMode="auto">
            <a:xfrm>
              <a:off x="1371600" y="4555796"/>
              <a:ext cx="6248400" cy="937883"/>
            </a:xfrm>
            <a:prstGeom prst="rect">
              <a:avLst/>
            </a:prstGeom>
            <a:noFill/>
            <a:ln w="9525">
              <a:noFill/>
              <a:miter lim="800000"/>
              <a:headEnd/>
              <a:tailEnd/>
            </a:ln>
          </p:spPr>
          <p:txBody>
            <a:bodyPr wrap="square" anchor="ctr">
              <a:spAutoFit/>
            </a:bodyPr>
            <a:lstStyle/>
            <a:p>
              <a:pPr>
                <a:defRPr/>
              </a:pPr>
              <a:r>
                <a:rPr lang="en-US" sz="2200" b="1" smtClean="0">
                  <a:solidFill>
                    <a:schemeClr val="bg1"/>
                  </a:solidFill>
                  <a:latin typeface="Arial" pitchFamily="34" charset="0"/>
                  <a:cs typeface="Arial" pitchFamily="34" charset="0"/>
                </a:rPr>
                <a:t>Học sinh có trách nhiệm như thế nào trong công cuộc kiến thiết đất nước?</a:t>
              </a:r>
              <a:endParaRPr lang="en-US" sz="2200" b="1" dirty="0">
                <a:solidFill>
                  <a:schemeClr val="bg1"/>
                </a:solidFill>
                <a:latin typeface="Arial" pitchFamily="34" charset="0"/>
                <a:cs typeface="Arial" pitchFamily="34" charset="0"/>
              </a:endParaRPr>
            </a:p>
          </p:txBody>
        </p:sp>
      </p:grpSp>
      <p:sp>
        <p:nvSpPr>
          <p:cNvPr id="56" name="Freeform 55"/>
          <p:cNvSpPr/>
          <p:nvPr/>
        </p:nvSpPr>
        <p:spPr bwMode="auto">
          <a:xfrm rot="287459">
            <a:off x="9682250" y="3326851"/>
            <a:ext cx="402988" cy="207319"/>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7" name="Group 56"/>
          <p:cNvGrpSpPr/>
          <p:nvPr/>
        </p:nvGrpSpPr>
        <p:grpSpPr>
          <a:xfrm>
            <a:off x="401993" y="5189006"/>
            <a:ext cx="10128424" cy="993123"/>
            <a:chOff x="0" y="4211638"/>
            <a:chExt cx="8458200" cy="1704975"/>
          </a:xfrm>
          <a:solidFill>
            <a:schemeClr val="accent2">
              <a:lumMod val="75000"/>
            </a:schemeClr>
          </a:solidFill>
        </p:grpSpPr>
        <p:grpSp>
          <p:nvGrpSpPr>
            <p:cNvPr id="58" name="Group 25"/>
            <p:cNvGrpSpPr/>
            <p:nvPr/>
          </p:nvGrpSpPr>
          <p:grpSpPr>
            <a:xfrm>
              <a:off x="0" y="4211638"/>
              <a:ext cx="8458200" cy="1704975"/>
              <a:chOff x="-15876" y="4745038"/>
              <a:chExt cx="8458200" cy="1704975"/>
            </a:xfrm>
            <a:grpFill/>
          </p:grpSpPr>
          <p:sp>
            <p:nvSpPr>
              <p:cNvPr id="61" name="Freeform 60"/>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Freeform 61"/>
              <p:cNvSpPr/>
              <p:nvPr/>
            </p:nvSpPr>
            <p:spPr bwMode="auto">
              <a:xfrm>
                <a:off x="7808774" y="4745038"/>
                <a:ext cx="633550" cy="1704973"/>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9" name="TextBox 88"/>
            <p:cNvSpPr txBox="1">
              <a:spLocks noChangeArrowheads="1"/>
            </p:cNvSpPr>
            <p:nvPr/>
          </p:nvSpPr>
          <p:spPr bwMode="auto">
            <a:xfrm>
              <a:off x="228218" y="4316793"/>
              <a:ext cx="1031052" cy="1585156"/>
            </a:xfrm>
            <a:prstGeom prst="rect">
              <a:avLst/>
            </a:prstGeom>
            <a:grpFill/>
            <a:ln w="9525">
              <a:noFill/>
              <a:miter lim="800000"/>
              <a:headEnd/>
              <a:tailEnd/>
            </a:ln>
          </p:spPr>
          <p:txBody>
            <a:bodyPr wrap="none" anchor="ctr">
              <a:spAutoFit/>
            </a:bodyPr>
            <a:lstStyle/>
            <a:p>
              <a:pPr algn="ctr"/>
              <a:r>
                <a:rPr lang="en-US" sz="5400" b="1" dirty="0">
                  <a:solidFill>
                    <a:schemeClr val="bg1"/>
                  </a:solidFill>
                  <a:latin typeface="Comic Sans MS" pitchFamily="66" charset="0"/>
                </a:rPr>
                <a:t>04</a:t>
              </a:r>
              <a:endParaRPr lang="en-US" sz="4800" b="1" dirty="0">
                <a:solidFill>
                  <a:schemeClr val="bg1"/>
                </a:solidFill>
                <a:latin typeface="Comic Sans MS" pitchFamily="66" charset="0"/>
              </a:endParaRPr>
            </a:p>
          </p:txBody>
        </p:sp>
        <p:sp>
          <p:nvSpPr>
            <p:cNvPr id="60" name="Rectangle 91"/>
            <p:cNvSpPr>
              <a:spLocks noChangeArrowheads="1"/>
            </p:cNvSpPr>
            <p:nvPr/>
          </p:nvSpPr>
          <p:spPr bwMode="auto">
            <a:xfrm>
              <a:off x="1371600" y="4364255"/>
              <a:ext cx="6248400" cy="1320962"/>
            </a:xfrm>
            <a:prstGeom prst="rect">
              <a:avLst/>
            </a:prstGeom>
            <a:grpFill/>
            <a:ln w="9525">
              <a:noFill/>
              <a:miter lim="800000"/>
              <a:headEnd/>
              <a:tailEnd/>
            </a:ln>
          </p:spPr>
          <p:txBody>
            <a:bodyPr wrap="square" anchor="ctr">
              <a:spAutoFit/>
            </a:bodyPr>
            <a:lstStyle/>
            <a:p>
              <a:pPr>
                <a:defRPr/>
              </a:pPr>
              <a:r>
                <a:rPr lang="en-US" sz="2200" b="1" smtClean="0">
                  <a:solidFill>
                    <a:schemeClr val="bg1"/>
                  </a:solidFill>
                  <a:latin typeface="Arial" pitchFamily="34" charset="0"/>
                  <a:cs typeface="Arial" pitchFamily="34" charset="0"/>
                </a:rPr>
                <a:t>Qua bức thư, Bác Hồ khuyên và mong đợi ở học sinh điều gì?</a:t>
              </a:r>
              <a:endParaRPr lang="en-US" sz="2200" b="1" dirty="0">
                <a:solidFill>
                  <a:schemeClr val="bg1"/>
                </a:solidFill>
                <a:latin typeface="Arial" pitchFamily="34" charset="0"/>
                <a:cs typeface="Arial" pitchFamily="34" charset="0"/>
              </a:endParaRPr>
            </a:p>
          </p:txBody>
        </p:sp>
      </p:grpSp>
      <p:sp>
        <p:nvSpPr>
          <p:cNvPr id="63" name="Freeform 62"/>
          <p:cNvSpPr/>
          <p:nvPr/>
        </p:nvSpPr>
        <p:spPr bwMode="auto">
          <a:xfrm>
            <a:off x="9908631" y="5044890"/>
            <a:ext cx="429622" cy="183877"/>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1782763" y="152401"/>
            <a:ext cx="8355012"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endParaRPr lang="en-US" b="1" i="1">
              <a:solidFill>
                <a:srgbClr val="FFFF00"/>
              </a:solidFill>
              <a:effectLst>
                <a:outerShdw blurRad="38100" dist="38100" dir="2700000" algn="tl">
                  <a:srgbClr val="C0C0C0"/>
                </a:outerShdw>
              </a:effectLst>
            </a:endParaRPr>
          </a:p>
        </p:txBody>
      </p:sp>
      <p:sp>
        <p:nvSpPr>
          <p:cNvPr id="6" name="TextBox 5"/>
          <p:cNvSpPr txBox="1"/>
          <p:nvPr/>
        </p:nvSpPr>
        <p:spPr>
          <a:xfrm>
            <a:off x="533400" y="152400"/>
            <a:ext cx="10972800" cy="1331134"/>
          </a:xfrm>
          <a:prstGeom prst="rect">
            <a:avLst/>
          </a:prstGeom>
          <a:noFill/>
        </p:spPr>
        <p:txBody>
          <a:bodyPr wrap="square" rtlCol="0">
            <a:spAutoFit/>
          </a:bodyPr>
          <a:lstStyle/>
          <a:p>
            <a:pPr>
              <a:spcBef>
                <a:spcPct val="50000"/>
              </a:spcBef>
            </a:pPr>
            <a:r>
              <a:rPr lang="en-GB" sz="2300" i="1" smtClean="0">
                <a:solidFill>
                  <a:srgbClr val="002060"/>
                </a:solidFill>
                <a:latin typeface="Arial" pitchFamily="34" charset="0"/>
                <a:cs typeface="Arial" pitchFamily="34" charset="0"/>
              </a:rPr>
              <a:t>Đọc thầm đoạn 1 và trả lời câu hỏi:</a:t>
            </a:r>
          </a:p>
          <a:p>
            <a:pPr algn="just">
              <a:spcBef>
                <a:spcPct val="50000"/>
              </a:spcBef>
            </a:pPr>
            <a:r>
              <a:rPr lang="en-GB" sz="2300" i="1" smtClean="0">
                <a:solidFill>
                  <a:srgbClr val="FF0000"/>
                </a:solidFill>
                <a:latin typeface="Arial" pitchFamily="34" charset="0"/>
                <a:cs typeface="Arial" pitchFamily="34" charset="0"/>
              </a:rPr>
              <a:t>  1. Ngày khai trường tháng 9- 1945 có gì đặc biệt so với những ngày khai trường khác?</a:t>
            </a:r>
            <a:endParaRPr lang="en-US" sz="2300">
              <a:latin typeface="Arial" pitchFamily="34" charset="0"/>
              <a:cs typeface="Arial" pitchFamily="34" charset="0"/>
            </a:endParaRPr>
          </a:p>
        </p:txBody>
      </p:sp>
      <p:sp>
        <p:nvSpPr>
          <p:cNvPr id="7" name="TextBox 6"/>
          <p:cNvSpPr txBox="1"/>
          <p:nvPr/>
        </p:nvSpPr>
        <p:spPr>
          <a:xfrm>
            <a:off x="228600" y="1371600"/>
            <a:ext cx="11811000" cy="1715854"/>
          </a:xfrm>
          <a:prstGeom prst="rect">
            <a:avLst/>
          </a:prstGeom>
          <a:noFill/>
        </p:spPr>
        <p:txBody>
          <a:bodyPr wrap="square" rtlCol="0">
            <a:spAutoFit/>
          </a:bodyPr>
          <a:lstStyle/>
          <a:p>
            <a:pPr>
              <a:spcBef>
                <a:spcPct val="50000"/>
              </a:spcBef>
            </a:pPr>
            <a:r>
              <a:rPr lang="en-GB" sz="2300" smtClean="0">
                <a:solidFill>
                  <a:srgbClr val="0070C0"/>
                </a:solidFill>
                <a:latin typeface="Arial" pitchFamily="34" charset="0"/>
                <a:cs typeface="Arial" pitchFamily="34" charset="0"/>
              </a:rPr>
              <a:t>- Đó là ngày khai trường đầu tiên ở nước Việt Nam Dân chủ Cộng hòa, n</a:t>
            </a:r>
            <a:r>
              <a:rPr lang="vi-VN" sz="2400" smtClean="0">
                <a:solidFill>
                  <a:srgbClr val="0070C0"/>
                </a:solidFill>
              </a:rPr>
              <a:t>gày khai trường đầu tiên sau khi nước ta giành lại được độc lập</a:t>
            </a:r>
            <a:r>
              <a:rPr lang="en-US" sz="2400" smtClean="0">
                <a:solidFill>
                  <a:srgbClr val="0070C0"/>
                </a:solidFill>
              </a:rPr>
              <a:t> </a:t>
            </a:r>
            <a:r>
              <a:rPr lang="en-GB" sz="2300" smtClean="0">
                <a:solidFill>
                  <a:srgbClr val="0070C0"/>
                </a:solidFill>
                <a:latin typeface="Arial" pitchFamily="34" charset="0"/>
                <a:cs typeface="Arial" pitchFamily="34" charset="0"/>
              </a:rPr>
              <a:t>sau 80 năm bị thực dân Pháp đô hộ.</a:t>
            </a:r>
          </a:p>
          <a:p>
            <a:pPr algn="just">
              <a:spcBef>
                <a:spcPct val="50000"/>
              </a:spcBef>
            </a:pPr>
            <a:r>
              <a:rPr lang="en-GB" sz="2300" smtClean="0">
                <a:solidFill>
                  <a:srgbClr val="0070C0"/>
                </a:solidFill>
                <a:latin typeface="Arial" pitchFamily="34" charset="0"/>
                <a:cs typeface="Arial" pitchFamily="34" charset="0"/>
              </a:rPr>
              <a:t>- Từ ngày khai trường này, các em bắt đầu được hưởng một nền giáo dục hoàn toàn Việt Nam.</a:t>
            </a:r>
            <a:endParaRPr lang="en-GB" sz="2300">
              <a:solidFill>
                <a:srgbClr val="0070C0"/>
              </a:solidFill>
              <a:latin typeface="Arial" pitchFamily="34" charset="0"/>
              <a:cs typeface="Arial" pitchFamily="34" charset="0"/>
            </a:endParaRPr>
          </a:p>
        </p:txBody>
      </p:sp>
      <p:sp>
        <p:nvSpPr>
          <p:cNvPr id="8" name="TextBox 7"/>
          <p:cNvSpPr txBox="1"/>
          <p:nvPr/>
        </p:nvSpPr>
        <p:spPr>
          <a:xfrm>
            <a:off x="228600" y="3048000"/>
            <a:ext cx="11963400" cy="446276"/>
          </a:xfrm>
          <a:prstGeom prst="rect">
            <a:avLst/>
          </a:prstGeom>
          <a:noFill/>
        </p:spPr>
        <p:txBody>
          <a:bodyPr wrap="square" rtlCol="0">
            <a:spAutoFit/>
          </a:bodyPr>
          <a:lstStyle/>
          <a:p>
            <a:r>
              <a:rPr lang="en-US" sz="2300" smtClean="0">
                <a:solidFill>
                  <a:schemeClr val="accent3">
                    <a:lumMod val="50000"/>
                  </a:schemeClr>
                </a:solidFill>
                <a:latin typeface="Arial" pitchFamily="34" charset="0"/>
                <a:cs typeface="Arial" pitchFamily="34" charset="0"/>
              </a:rPr>
              <a:t>* Em hiểu: </a:t>
            </a:r>
            <a:r>
              <a:rPr lang="en-US" sz="2300" smtClean="0">
                <a:solidFill>
                  <a:srgbClr val="C00000"/>
                </a:solidFill>
                <a:latin typeface="Arial" pitchFamily="34" charset="0"/>
                <a:cs typeface="Arial" pitchFamily="34" charset="0"/>
              </a:rPr>
              <a:t>Nền giáo dục hoàn toàn Việt Nam </a:t>
            </a:r>
            <a:r>
              <a:rPr lang="en-US" sz="2300" smtClean="0">
                <a:solidFill>
                  <a:schemeClr val="accent3">
                    <a:lumMod val="50000"/>
                  </a:schemeClr>
                </a:solidFill>
                <a:latin typeface="Arial" pitchFamily="34" charset="0"/>
                <a:cs typeface="Arial" pitchFamily="34" charset="0"/>
              </a:rPr>
              <a:t>trong câu nói của Bác có ý nghĩa thế nào?</a:t>
            </a:r>
            <a:endParaRPr lang="en-US" sz="2300">
              <a:solidFill>
                <a:schemeClr val="accent3">
                  <a:lumMod val="50000"/>
                </a:schemeClr>
              </a:solidFill>
              <a:latin typeface="Arial" pitchFamily="34" charset="0"/>
              <a:cs typeface="Arial" pitchFamily="34" charset="0"/>
            </a:endParaRPr>
          </a:p>
        </p:txBody>
      </p:sp>
      <p:sp>
        <p:nvSpPr>
          <p:cNvPr id="9" name="TextBox 8"/>
          <p:cNvSpPr txBox="1"/>
          <p:nvPr/>
        </p:nvSpPr>
        <p:spPr>
          <a:xfrm>
            <a:off x="304800" y="3429000"/>
            <a:ext cx="11658600" cy="1154162"/>
          </a:xfrm>
          <a:prstGeom prst="rect">
            <a:avLst/>
          </a:prstGeom>
          <a:noFill/>
        </p:spPr>
        <p:txBody>
          <a:bodyPr wrap="square" rtlCol="0">
            <a:spAutoFit/>
          </a:bodyPr>
          <a:lstStyle/>
          <a:p>
            <a:r>
              <a:rPr lang="en-US" sz="2300" smtClean="0">
                <a:solidFill>
                  <a:srgbClr val="C00000"/>
                </a:solidFill>
                <a:latin typeface="Arial" pitchFamily="34" charset="0"/>
                <a:cs typeface="Arial" pitchFamily="34" charset="0"/>
              </a:rPr>
              <a:t>      Nền giáo dục hoàn toàn Việt Nam </a:t>
            </a:r>
            <a:r>
              <a:rPr lang="en-US" sz="2300" smtClean="0">
                <a:solidFill>
                  <a:schemeClr val="tx2">
                    <a:lumMod val="60000"/>
                    <a:lumOff val="40000"/>
                  </a:schemeClr>
                </a:solidFill>
                <a:latin typeface="Arial" pitchFamily="34" charset="0"/>
                <a:cs typeface="Arial" pitchFamily="34" charset="0"/>
              </a:rPr>
              <a:t>nghĩa là một nền giáo dục do tự đất nước Việt Nam độc lập xây dựng nên, nhằm đào tạo ra những công dân và nhân tài để phục vụ cho đất nước và dân tộc Việt Nam.</a:t>
            </a:r>
            <a:endParaRPr lang="en-US" sz="2300">
              <a:solidFill>
                <a:schemeClr val="tx2">
                  <a:lumMod val="60000"/>
                  <a:lumOff val="40000"/>
                </a:schemeClr>
              </a:solidFill>
            </a:endParaRPr>
          </a:p>
        </p:txBody>
      </p:sp>
      <p:sp>
        <p:nvSpPr>
          <p:cNvPr id="10" name="TextBox 9"/>
          <p:cNvSpPr txBox="1"/>
          <p:nvPr/>
        </p:nvSpPr>
        <p:spPr>
          <a:xfrm>
            <a:off x="228600" y="5715000"/>
            <a:ext cx="11582400" cy="461665"/>
          </a:xfrm>
          <a:prstGeom prst="rect">
            <a:avLst/>
          </a:prstGeom>
          <a:noFill/>
        </p:spPr>
        <p:txBody>
          <a:bodyPr wrap="square" rtlCol="0">
            <a:spAutoFit/>
          </a:bodyPr>
          <a:lstStyle/>
          <a:p>
            <a:r>
              <a:rPr lang="en-US" sz="2400" smtClean="0">
                <a:solidFill>
                  <a:srgbClr val="7030A0"/>
                </a:solidFill>
                <a:latin typeface="Arial" pitchFamily="34" charset="0"/>
                <a:cs typeface="Arial" pitchFamily="34" charset="0"/>
              </a:rPr>
              <a:t>* Đoạn 1 bức thư cho chúng ta biết điều gì?</a:t>
            </a:r>
            <a:endParaRPr lang="en-US" sz="2400">
              <a:solidFill>
                <a:srgbClr val="7030A0"/>
              </a:solidFill>
              <a:latin typeface="Arial" pitchFamily="34" charset="0"/>
              <a:cs typeface="Arial" pitchFamily="34" charset="0"/>
            </a:endParaRPr>
          </a:p>
        </p:txBody>
      </p:sp>
      <p:sp>
        <p:nvSpPr>
          <p:cNvPr id="11" name="TextBox 10"/>
          <p:cNvSpPr txBox="1"/>
          <p:nvPr/>
        </p:nvSpPr>
        <p:spPr>
          <a:xfrm>
            <a:off x="228600" y="6172200"/>
            <a:ext cx="11811000" cy="461665"/>
          </a:xfrm>
          <a:prstGeom prst="rect">
            <a:avLst/>
          </a:prstGeom>
          <a:noFill/>
        </p:spPr>
        <p:txBody>
          <a:bodyPr wrap="square" rtlCol="0">
            <a:spAutoFit/>
          </a:bodyPr>
          <a:lstStyle/>
          <a:p>
            <a:r>
              <a:rPr lang="en-US" sz="2400" smtClean="0">
                <a:solidFill>
                  <a:srgbClr val="FF0000"/>
                </a:solidFill>
                <a:latin typeface="Arial" pitchFamily="34" charset="0"/>
                <a:cs typeface="Arial" pitchFamily="34" charset="0"/>
              </a:rPr>
              <a:t>Ý1: Nét khác biệt của ngày khai giảng tháng 9-1945 với các ngày khai giảng trước đó.</a:t>
            </a:r>
            <a:endParaRPr lang="en-US" sz="2400">
              <a:solidFill>
                <a:srgbClr val="FF0000"/>
              </a:solidFill>
              <a:latin typeface="Arial" pitchFamily="34" charset="0"/>
              <a:cs typeface="Arial" pitchFamily="34" charset="0"/>
            </a:endParaRPr>
          </a:p>
        </p:txBody>
      </p:sp>
      <p:sp>
        <p:nvSpPr>
          <p:cNvPr id="12" name="TextBox 11"/>
          <p:cNvSpPr txBox="1"/>
          <p:nvPr/>
        </p:nvSpPr>
        <p:spPr>
          <a:xfrm>
            <a:off x="228600" y="4572000"/>
            <a:ext cx="11734800" cy="1154162"/>
          </a:xfrm>
          <a:prstGeom prst="rect">
            <a:avLst/>
          </a:prstGeom>
          <a:noFill/>
        </p:spPr>
        <p:txBody>
          <a:bodyPr wrap="square" rtlCol="0">
            <a:spAutoFit/>
          </a:bodyPr>
          <a:lstStyle/>
          <a:p>
            <a:r>
              <a:rPr lang="en-US" sz="2300" smtClean="0">
                <a:solidFill>
                  <a:schemeClr val="accent3">
                    <a:lumMod val="50000"/>
                  </a:schemeClr>
                </a:solidFill>
                <a:latin typeface="Arial" pitchFamily="34" charset="0"/>
                <a:cs typeface="Arial" pitchFamily="34" charset="0"/>
              </a:rPr>
              <a:t>* Trong đoạn 1 bức thư, Bác viết: “Các em được hưởng sự may mắn đó là nhờ sự hi sinh của biết bao nhiêu đồng bào các em. Vậy các em nghĩ sao?”. Em hiểu câu này như thế nào và theo em, Bác muốn nhắc nhở học sinh điều gì?</a:t>
            </a:r>
            <a:endParaRPr lang="en-US" sz="2300">
              <a:solidFill>
                <a:schemeClr val="accent3">
                  <a:lumMod val="50000"/>
                </a:schemeClr>
              </a:solidFill>
              <a:latin typeface="Arial" pitchFamily="34" charset="0"/>
              <a:cs typeface="Arial" pitchFamily="34"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plus(in)">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1782763" y="152401"/>
            <a:ext cx="8355012"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endParaRPr lang="en-US" b="1" i="1">
              <a:solidFill>
                <a:srgbClr val="FFFF00"/>
              </a:solidFill>
              <a:effectLst>
                <a:outerShdw blurRad="38100" dist="38100" dir="2700000" algn="tl">
                  <a:srgbClr val="C0C0C0"/>
                </a:outerShdw>
              </a:effectLst>
            </a:endParaRPr>
          </a:p>
        </p:txBody>
      </p:sp>
      <p:sp>
        <p:nvSpPr>
          <p:cNvPr id="3" name="TextBox 2"/>
          <p:cNvSpPr txBox="1"/>
          <p:nvPr/>
        </p:nvSpPr>
        <p:spPr>
          <a:xfrm>
            <a:off x="228600" y="152400"/>
            <a:ext cx="11734800" cy="1015663"/>
          </a:xfrm>
          <a:prstGeom prst="rect">
            <a:avLst/>
          </a:prstGeom>
          <a:noFill/>
        </p:spPr>
        <p:txBody>
          <a:bodyPr wrap="square" rtlCol="0">
            <a:spAutoFit/>
          </a:bodyPr>
          <a:lstStyle/>
          <a:p>
            <a:pPr>
              <a:spcBef>
                <a:spcPct val="50000"/>
              </a:spcBef>
            </a:pPr>
            <a:r>
              <a:rPr lang="en-GB" sz="2400" smtClean="0">
                <a:latin typeface="Times New Roman" pitchFamily="18" charset="0"/>
                <a:cs typeface="Times New Roman" pitchFamily="18" charset="0"/>
              </a:rPr>
              <a:t>Đọc thầm đoạn 2 và trả lời câu hỏi:</a:t>
            </a:r>
          </a:p>
          <a:p>
            <a:pPr>
              <a:spcBef>
                <a:spcPct val="50000"/>
              </a:spcBef>
            </a:pPr>
            <a:r>
              <a:rPr lang="en-GB" sz="2400" smtClean="0">
                <a:solidFill>
                  <a:srgbClr val="FF0000"/>
                </a:solidFill>
                <a:latin typeface="Times New Roman" pitchFamily="18" charset="0"/>
                <a:cs typeface="Times New Roman" pitchFamily="18" charset="0"/>
              </a:rPr>
              <a:t>2. Sau Cách mạng tháng Tám, nhiệm vụ của toàn dân là gì?</a:t>
            </a:r>
            <a:endParaRPr lang="en-GB" sz="2400">
              <a:solidFill>
                <a:srgbClr val="FF0000"/>
              </a:solidFill>
              <a:latin typeface="Times New Roman" pitchFamily="18" charset="0"/>
              <a:cs typeface="Times New Roman" pitchFamily="18" charset="0"/>
            </a:endParaRPr>
          </a:p>
        </p:txBody>
      </p:sp>
      <p:sp>
        <p:nvSpPr>
          <p:cNvPr id="4" name="TextBox 3"/>
          <p:cNvSpPr txBox="1"/>
          <p:nvPr/>
        </p:nvSpPr>
        <p:spPr>
          <a:xfrm>
            <a:off x="457200" y="1219200"/>
            <a:ext cx="11049000" cy="830997"/>
          </a:xfrm>
          <a:prstGeom prst="rect">
            <a:avLst/>
          </a:prstGeom>
          <a:noFill/>
        </p:spPr>
        <p:txBody>
          <a:bodyPr wrap="square" rtlCol="0">
            <a:spAutoFit/>
          </a:bodyPr>
          <a:lstStyle/>
          <a:p>
            <a:pPr algn="just">
              <a:spcBef>
                <a:spcPct val="50000"/>
              </a:spcBef>
            </a:pPr>
            <a:r>
              <a:rPr lang="en-GB" sz="2400" smtClean="0">
                <a:solidFill>
                  <a:srgbClr val="0000CC"/>
                </a:solidFill>
                <a:latin typeface="Times New Roman" pitchFamily="18" charset="0"/>
                <a:cs typeface="Times New Roman" pitchFamily="18" charset="0"/>
              </a:rPr>
              <a:t>    Xây dựng lại cơ đồ mà tổ tiên đã để lại, làm cho chúng ta theo kịp các nước khác trên hoàn cầu.</a:t>
            </a:r>
            <a:endParaRPr lang="en-GB" sz="2400">
              <a:solidFill>
                <a:srgbClr val="0000CC"/>
              </a:solidFill>
              <a:latin typeface="Times New Roman" pitchFamily="18" charset="0"/>
              <a:cs typeface="Times New Roman" pitchFamily="18" charset="0"/>
            </a:endParaRPr>
          </a:p>
        </p:txBody>
      </p:sp>
      <p:sp>
        <p:nvSpPr>
          <p:cNvPr id="5" name="TextBox 4"/>
          <p:cNvSpPr txBox="1"/>
          <p:nvPr/>
        </p:nvSpPr>
        <p:spPr>
          <a:xfrm>
            <a:off x="228600" y="1981200"/>
            <a:ext cx="11582400" cy="461665"/>
          </a:xfrm>
          <a:prstGeom prst="rect">
            <a:avLst/>
          </a:prstGeom>
          <a:noFill/>
        </p:spPr>
        <p:txBody>
          <a:bodyPr wrap="square" rtlCol="0">
            <a:spAutoFit/>
          </a:bodyPr>
          <a:lstStyle/>
          <a:p>
            <a:r>
              <a:rPr lang="en-GB" i="1" smtClean="0">
                <a:solidFill>
                  <a:srgbClr val="FF0000"/>
                </a:solidFill>
                <a:latin typeface="Times New Roman" pitchFamily="18" charset="0"/>
                <a:cs typeface="Times New Roman" pitchFamily="18" charset="0"/>
              </a:rPr>
              <a:t> </a:t>
            </a:r>
            <a:r>
              <a:rPr lang="en-GB" sz="2400" smtClean="0">
                <a:solidFill>
                  <a:srgbClr val="FF0000"/>
                </a:solidFill>
                <a:latin typeface="Times New Roman" pitchFamily="18" charset="0"/>
                <a:cs typeface="Times New Roman" pitchFamily="18" charset="0"/>
              </a:rPr>
              <a:t>3. Học sinh có trách nhiệm như thế nào trong công cuộc kiến thiết đất nước?</a:t>
            </a:r>
            <a:endParaRPr lang="en-US" sz="2400"/>
          </a:p>
        </p:txBody>
      </p:sp>
      <p:sp>
        <p:nvSpPr>
          <p:cNvPr id="6" name="TextBox 5"/>
          <p:cNvSpPr txBox="1"/>
          <p:nvPr/>
        </p:nvSpPr>
        <p:spPr>
          <a:xfrm>
            <a:off x="457200" y="2590800"/>
            <a:ext cx="5029200" cy="1938992"/>
          </a:xfrm>
          <a:prstGeom prst="rect">
            <a:avLst/>
          </a:prstGeom>
          <a:noFill/>
        </p:spPr>
        <p:txBody>
          <a:bodyPr wrap="square" rtlCol="0">
            <a:spAutoFit/>
          </a:bodyPr>
          <a:lstStyle/>
          <a:p>
            <a:pPr algn="just"/>
            <a:r>
              <a:rPr lang="en-GB" smtClean="0">
                <a:solidFill>
                  <a:srgbClr val="0000CC"/>
                </a:solidFill>
                <a:latin typeface="Times New Roman" pitchFamily="18" charset="0"/>
                <a:cs typeface="Times New Roman" pitchFamily="18" charset="0"/>
              </a:rPr>
              <a:t>     </a:t>
            </a:r>
            <a:r>
              <a:rPr lang="en-GB" sz="2400" smtClean="0">
                <a:solidFill>
                  <a:srgbClr val="0000CC"/>
                </a:solidFill>
                <a:latin typeface="Times New Roman" pitchFamily="18" charset="0"/>
                <a:cs typeface="Times New Roman" pitchFamily="18" charset="0"/>
              </a:rPr>
              <a:t>Cố gắng siêng năng học tập, ngoan ngoãn, nghe thầy, yêu bạn để lớn lên xây dựng đất nước, làm cho dân tộc Việt Nam bước tới đài vinh quang, sánh vai với các cường quốc năm châu.</a:t>
            </a:r>
            <a:endParaRPr lang="en-US" sz="2400"/>
          </a:p>
        </p:txBody>
      </p:sp>
      <p:pic>
        <p:nvPicPr>
          <p:cNvPr id="17410" name="Picture 2" descr="Bác hồ nói : &amp;quot;non sông việt nam có trở nên tươi đẹp hay không, dân tộc việt  nam có bước tới đài vinh quang để sánh vai với các cường quốc"/>
          <p:cNvPicPr>
            <a:picLocks noChangeAspect="1" noChangeArrowheads="1"/>
          </p:cNvPicPr>
          <p:nvPr/>
        </p:nvPicPr>
        <p:blipFill>
          <a:blip r:embed="rId3" cstate="print"/>
          <a:srcRect/>
          <a:stretch>
            <a:fillRect/>
          </a:stretch>
        </p:blipFill>
        <p:spPr bwMode="auto">
          <a:xfrm>
            <a:off x="5715000" y="2438400"/>
            <a:ext cx="6324600" cy="2971800"/>
          </a:xfrm>
          <a:prstGeom prst="rect">
            <a:avLst/>
          </a:prstGeom>
          <a:noFill/>
        </p:spPr>
      </p:pic>
      <p:sp>
        <p:nvSpPr>
          <p:cNvPr id="9" name="TextBox 8"/>
          <p:cNvSpPr txBox="1"/>
          <p:nvPr/>
        </p:nvSpPr>
        <p:spPr>
          <a:xfrm>
            <a:off x="304800" y="4572000"/>
            <a:ext cx="5257800" cy="830997"/>
          </a:xfrm>
          <a:prstGeom prst="rect">
            <a:avLst/>
          </a:prstGeom>
          <a:noFill/>
        </p:spPr>
        <p:txBody>
          <a:bodyPr wrap="square" rtlCol="0">
            <a:spAutoFit/>
          </a:bodyPr>
          <a:lstStyle/>
          <a:p>
            <a:r>
              <a:rPr lang="en-US" sz="2400" smtClean="0">
                <a:solidFill>
                  <a:schemeClr val="accent3">
                    <a:lumMod val="50000"/>
                  </a:schemeClr>
                </a:solidFill>
                <a:latin typeface="Times New Roman" pitchFamily="18" charset="0"/>
                <a:cs typeface="Times New Roman" pitchFamily="18" charset="0"/>
              </a:rPr>
              <a:t>* Qua tìm hiểu phần 2 nội dung bức thư, em cho biết ý đoạn 2.</a:t>
            </a:r>
            <a:endParaRPr lang="en-US" sz="2400">
              <a:solidFill>
                <a:schemeClr val="accent3">
                  <a:lumMod val="50000"/>
                </a:schemeClr>
              </a:solidFill>
              <a:latin typeface="Times New Roman" pitchFamily="18" charset="0"/>
              <a:cs typeface="Times New Roman" pitchFamily="18" charset="0"/>
            </a:endParaRPr>
          </a:p>
        </p:txBody>
      </p:sp>
      <p:sp>
        <p:nvSpPr>
          <p:cNvPr id="10" name="TextBox 9"/>
          <p:cNvSpPr txBox="1"/>
          <p:nvPr/>
        </p:nvSpPr>
        <p:spPr>
          <a:xfrm>
            <a:off x="381000" y="5562600"/>
            <a:ext cx="10134600" cy="461665"/>
          </a:xfrm>
          <a:prstGeom prst="rect">
            <a:avLst/>
          </a:prstGeom>
          <a:noFill/>
        </p:spPr>
        <p:txBody>
          <a:bodyPr wrap="square" rtlCol="0">
            <a:spAutoFit/>
          </a:bodyPr>
          <a:lstStyle/>
          <a:p>
            <a:r>
              <a:rPr lang="en-GB" sz="2400" smtClean="0">
                <a:solidFill>
                  <a:srgbClr val="FF0000"/>
                </a:solidFill>
                <a:latin typeface="Times New Roman" pitchFamily="18" charset="0"/>
                <a:cs typeface="Times New Roman" pitchFamily="18" charset="0"/>
              </a:rPr>
              <a:t>Ý 2: Nhiệm của toàn dân tộc và học sinh trong công cuộc kiến thiết đất nước.</a:t>
            </a:r>
            <a:endParaRPr lang="en-US" sz="2400">
              <a:solidFill>
                <a:srgbClr val="FF0000"/>
              </a:solidFill>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7410"/>
                                        </p:tgtEl>
                                        <p:attrNameLst>
                                          <p:attrName>style.visibility</p:attrName>
                                        </p:attrNameLst>
                                      </p:cBhvr>
                                      <p:to>
                                        <p:strVal val="visible"/>
                                      </p:to>
                                    </p:set>
                                    <p:animEffect transition="in" filter="box(in)">
                                      <p:cBhvr>
                                        <p:cTn id="27" dur="500"/>
                                        <p:tgtEl>
                                          <p:spTgt spid="174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1782763" y="152401"/>
            <a:ext cx="8355012"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endParaRPr lang="en-US" b="1" i="1">
              <a:solidFill>
                <a:srgbClr val="FFFF00"/>
              </a:solidFill>
              <a:effectLst>
                <a:outerShdw blurRad="38100" dist="38100" dir="2700000" algn="tl">
                  <a:srgbClr val="C0C0C0"/>
                </a:outerShdw>
              </a:effectLst>
            </a:endParaRPr>
          </a:p>
        </p:txBody>
      </p:sp>
      <p:sp>
        <p:nvSpPr>
          <p:cNvPr id="4" name="TextBox 3"/>
          <p:cNvSpPr txBox="1"/>
          <p:nvPr/>
        </p:nvSpPr>
        <p:spPr>
          <a:xfrm>
            <a:off x="1295400" y="1371600"/>
            <a:ext cx="96774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4. Qua bức thư, Bác Hồ khuyên và mong đợi ở học sinh điều gì? </a:t>
            </a:r>
            <a:endParaRPr lang="en-US" sz="2800">
              <a:solidFill>
                <a:srgbClr val="FF0000"/>
              </a:solidFill>
              <a:latin typeface="Times New Roman" pitchFamily="18" charset="0"/>
              <a:cs typeface="Times New Roman" pitchFamily="18" charset="0"/>
            </a:endParaRPr>
          </a:p>
        </p:txBody>
      </p:sp>
      <p:sp>
        <p:nvSpPr>
          <p:cNvPr id="5" name="TextBox 4"/>
          <p:cNvSpPr txBox="1"/>
          <p:nvPr/>
        </p:nvSpPr>
        <p:spPr>
          <a:xfrm>
            <a:off x="914400" y="2667000"/>
            <a:ext cx="10515600" cy="1815882"/>
          </a:xfrm>
          <a:prstGeom prst="rect">
            <a:avLst/>
          </a:prstGeom>
          <a:noFill/>
        </p:spPr>
        <p:txBody>
          <a:bodyPr wrap="square" rtlCol="0">
            <a:spAutoFit/>
          </a:bodyPr>
          <a:lstStyle/>
          <a:p>
            <a:r>
              <a:rPr lang="en-US" sz="2800" b="1" smtClean="0">
                <a:solidFill>
                  <a:srgbClr val="C00000"/>
                </a:solidFill>
                <a:latin typeface="Times New Roman" pitchFamily="18" charset="0"/>
                <a:cs typeface="Times New Roman" pitchFamily="18" charset="0"/>
              </a:rPr>
              <a:t>Nội dung: </a:t>
            </a:r>
          </a:p>
          <a:p>
            <a:r>
              <a:rPr lang="en-US" sz="2800" smtClean="0">
                <a:solidFill>
                  <a:schemeClr val="accent1">
                    <a:lumMod val="75000"/>
                  </a:schemeClr>
                </a:solidFill>
                <a:latin typeface="Times New Roman" pitchFamily="18" charset="0"/>
                <a:cs typeface="Times New Roman" pitchFamily="18" charset="0"/>
              </a:rPr>
              <a:t>     </a:t>
            </a:r>
            <a:r>
              <a:rPr lang="en-GB" sz="2800" smtClean="0">
                <a:solidFill>
                  <a:srgbClr val="0000CC"/>
                </a:solidFill>
                <a:latin typeface="Times New Roman" pitchFamily="18" charset="0"/>
                <a:cs typeface="Times New Roman" pitchFamily="18" charset="0"/>
              </a:rPr>
              <a:t>Bác Hồ khuyên học sinh chăm học, ngoan ngoãn, nghe thầy, yêu bạn và tin tưởng các em sẽ kế tục xứng đáng sự nghiệp của cha ông, xây dựng thành công nước Việt Nam mới.</a:t>
            </a:r>
            <a:endParaRPr lang="en-US" sz="2800">
              <a:solidFill>
                <a:schemeClr val="accent1">
                  <a:lumMod val="75000"/>
                </a:schemeClr>
              </a:solidFill>
              <a:latin typeface="Times New Roman" pitchFamily="18" charset="0"/>
              <a:cs typeface="Times New Roman"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9"/>
          <p:cNvSpPr>
            <a:spLocks noChangeArrowheads="1"/>
          </p:cNvSpPr>
          <p:nvPr/>
        </p:nvSpPr>
        <p:spPr bwMode="auto">
          <a:xfrm>
            <a:off x="1676400" y="2057399"/>
            <a:ext cx="8763000" cy="2819401"/>
          </a:xfrm>
          <a:prstGeom prst="plaque">
            <a:avLst>
              <a:gd name="adj" fmla="val 9704"/>
            </a:avLst>
          </a:prstGeom>
          <a:noFill/>
          <a:ln w="9525" algn="ctr">
            <a:solidFill>
              <a:srgbClr val="000000"/>
            </a:solidFill>
            <a:miter lim="800000"/>
            <a:headEnd/>
            <a:tailEnd/>
          </a:ln>
          <a:scene3d>
            <a:camera prst="legacyObliqueTopRight"/>
            <a:lightRig rig="legacyHarsh3" dir="b"/>
          </a:scene3d>
          <a:sp3d extrusionH="227000" prstMaterial="legacyMatte">
            <a:bevelT w="13500" h="13500" prst="angle"/>
            <a:bevelB w="13500" h="13500" prst="angle"/>
            <a:extrusionClr>
              <a:srgbClr val="663300"/>
            </a:extrusionClr>
          </a:sp3d>
        </p:spPr>
        <p:txBody>
          <a:bodyPr wrap="none" anchor="ctr">
            <a:flatTx/>
          </a:bodyPr>
          <a:lstStyle/>
          <a:p>
            <a:pPr algn="ctr"/>
            <a:endParaRPr lang="vi-VN">
              <a:latin typeface="Arial" charset="0"/>
            </a:endParaRPr>
          </a:p>
        </p:txBody>
      </p:sp>
      <p:sp>
        <p:nvSpPr>
          <p:cNvPr id="7171" name="Text Box 10"/>
          <p:cNvSpPr txBox="1">
            <a:spLocks noChangeArrowheads="1"/>
          </p:cNvSpPr>
          <p:nvPr/>
        </p:nvSpPr>
        <p:spPr bwMode="auto">
          <a:xfrm>
            <a:off x="3962401" y="533400"/>
            <a:ext cx="4740275" cy="585788"/>
          </a:xfrm>
          <a:prstGeom prst="rect">
            <a:avLst/>
          </a:prstGeom>
          <a:noFill/>
          <a:ln w="9525">
            <a:noFill/>
            <a:miter lim="800000"/>
            <a:headEnd/>
            <a:tailEnd/>
          </a:ln>
        </p:spPr>
        <p:txBody>
          <a:bodyPr>
            <a:spAutoFit/>
          </a:bodyPr>
          <a:lstStyle/>
          <a:p>
            <a:pPr algn="just" eaLnBrk="0" hangingPunct="0"/>
            <a:r>
              <a:rPr lang="en-US" sz="3200" b="1" dirty="0" err="1">
                <a:latin typeface="Arial" pitchFamily="34" charset="0"/>
                <a:cs typeface="Arial" pitchFamily="34" charset="0"/>
              </a:rPr>
              <a:t>Nêu</a:t>
            </a:r>
            <a:r>
              <a:rPr lang="en-US" sz="3200" b="1" dirty="0">
                <a:latin typeface="Arial" pitchFamily="34" charset="0"/>
                <a:cs typeface="Arial" pitchFamily="34" charset="0"/>
              </a:rPr>
              <a:t> </a:t>
            </a:r>
            <a:r>
              <a:rPr lang="en-US" sz="3200" b="1" dirty="0" err="1">
                <a:latin typeface="Arial" pitchFamily="34" charset="0"/>
                <a:cs typeface="Arial" pitchFamily="34" charset="0"/>
              </a:rPr>
              <a:t>cách</a:t>
            </a:r>
            <a:r>
              <a:rPr lang="en-US" sz="3200" b="1" dirty="0">
                <a:latin typeface="Arial" pitchFamily="34" charset="0"/>
                <a:cs typeface="Arial" pitchFamily="34" charset="0"/>
              </a:rPr>
              <a:t> </a:t>
            </a:r>
            <a:r>
              <a:rPr lang="vi-VN" sz="3200" b="1" dirty="0">
                <a:latin typeface="Arial" pitchFamily="34" charset="0"/>
                <a:cs typeface="Arial" pitchFamily="34" charset="0"/>
              </a:rPr>
              <a:t>đọ</a:t>
            </a:r>
            <a:r>
              <a:rPr lang="en-US" sz="3200" b="1" dirty="0">
                <a:latin typeface="Arial" pitchFamily="34" charset="0"/>
                <a:cs typeface="Arial" pitchFamily="34" charset="0"/>
              </a:rPr>
              <a:t>c </a:t>
            </a:r>
            <a:r>
              <a:rPr lang="en-US" sz="3200" b="1" err="1">
                <a:latin typeface="Arial" pitchFamily="34" charset="0"/>
                <a:cs typeface="Arial" pitchFamily="34" charset="0"/>
              </a:rPr>
              <a:t>toàn</a:t>
            </a:r>
            <a:r>
              <a:rPr lang="en-US" sz="3200" b="1">
                <a:latin typeface="Arial" pitchFamily="34" charset="0"/>
                <a:cs typeface="Arial" pitchFamily="34" charset="0"/>
              </a:rPr>
              <a:t> </a:t>
            </a:r>
            <a:r>
              <a:rPr lang="en-US" sz="3200" b="1" smtClean="0">
                <a:latin typeface="Arial" pitchFamily="34" charset="0"/>
                <a:cs typeface="Arial" pitchFamily="34" charset="0"/>
              </a:rPr>
              <a:t>bài.</a:t>
            </a:r>
            <a:endParaRPr lang="en-US" sz="3200" b="1" dirty="0">
              <a:latin typeface="Arial" pitchFamily="34" charset="0"/>
              <a:cs typeface="Arial" pitchFamily="34" charset="0"/>
            </a:endParaRPr>
          </a:p>
        </p:txBody>
      </p:sp>
      <p:sp>
        <p:nvSpPr>
          <p:cNvPr id="7172" name="Text Box 9"/>
          <p:cNvSpPr txBox="1">
            <a:spLocks noChangeArrowheads="1"/>
          </p:cNvSpPr>
          <p:nvPr/>
        </p:nvSpPr>
        <p:spPr bwMode="auto">
          <a:xfrm>
            <a:off x="1905000" y="2590800"/>
            <a:ext cx="8610600" cy="1569660"/>
          </a:xfrm>
          <a:prstGeom prst="rect">
            <a:avLst/>
          </a:prstGeom>
          <a:noFill/>
          <a:ln w="9525" algn="ctr">
            <a:noFill/>
            <a:miter lim="800000"/>
            <a:headEnd/>
            <a:tailEnd/>
          </a:ln>
          <a:effectLst/>
        </p:spPr>
        <p:txBody>
          <a:bodyPr>
            <a:spAutoFit/>
          </a:bodyPr>
          <a:lstStyle/>
          <a:p>
            <a:pPr>
              <a:spcBef>
                <a:spcPct val="50000"/>
              </a:spcBef>
            </a:pPr>
            <a:r>
              <a:rPr lang="en-US" sz="2400" smtClean="0">
                <a:solidFill>
                  <a:srgbClr val="0000FF"/>
                </a:solidFill>
                <a:latin typeface=".VnArial" pitchFamily="34" charset="0"/>
              </a:rPr>
              <a:t>    </a:t>
            </a:r>
            <a:r>
              <a:rPr lang="en-GB" sz="2800" smtClean="0">
                <a:solidFill>
                  <a:srgbClr val="0000CC"/>
                </a:solidFill>
              </a:rPr>
              <a:t> </a:t>
            </a:r>
            <a:r>
              <a:rPr lang="en-GB" sz="3200" smtClean="0">
                <a:solidFill>
                  <a:srgbClr val="0000CC"/>
                </a:solidFill>
                <a:latin typeface="Times New Roman" pitchFamily="18" charset="0"/>
                <a:cs typeface="Times New Roman" pitchFamily="18" charset="0"/>
              </a:rPr>
              <a:t>Đọc trôi chảy, lưu loát bức thư của Bác Hồ; thể hiện được tình cảm thân ái, trìu mến, thiết tha, tin tưởng của Bác đối với thiếu nhi Việt Nam.</a:t>
            </a:r>
            <a:endParaRPr lang="en-US" sz="3200" b="1" i="1" dirty="0">
              <a:solidFill>
                <a:srgbClr val="0000FF"/>
              </a:solidFill>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1" nodeType="withEffect">
                                  <p:stCondLst>
                                    <p:cond delay="0"/>
                                  </p:stCondLst>
                                  <p:childTnLst>
                                    <p:animEffect transition="out" filter="fade">
                                      <p:cBhvr>
                                        <p:cTn id="6" dur="1000"/>
                                        <p:tgtEl>
                                          <p:spTgt spid="7171"/>
                                        </p:tgtEl>
                                      </p:cBhvr>
                                    </p:animEffect>
                                    <p:anim calcmode="lin" valueType="num">
                                      <p:cBhvr>
                                        <p:cTn id="7" dur="1000"/>
                                        <p:tgtEl>
                                          <p:spTgt spid="7171"/>
                                        </p:tgtEl>
                                        <p:attrNameLst>
                                          <p:attrName>ppt_x</p:attrName>
                                        </p:attrNameLst>
                                      </p:cBhvr>
                                      <p:tavLst>
                                        <p:tav tm="0">
                                          <p:val>
                                            <p:strVal val="ppt_x"/>
                                          </p:val>
                                        </p:tav>
                                        <p:tav tm="100000">
                                          <p:val>
                                            <p:strVal val="ppt_x"/>
                                          </p:val>
                                        </p:tav>
                                      </p:tavLst>
                                    </p:anim>
                                    <p:anim calcmode="lin" valueType="num">
                                      <p:cBhvr>
                                        <p:cTn id="8" dur="1000"/>
                                        <p:tgtEl>
                                          <p:spTgt spid="7171"/>
                                        </p:tgtEl>
                                        <p:attrNameLst>
                                          <p:attrName>ppt_y</p:attrName>
                                        </p:attrNameLst>
                                      </p:cBhvr>
                                      <p:tavLst>
                                        <p:tav tm="0">
                                          <p:val>
                                            <p:strVal val="ppt_y"/>
                                          </p:val>
                                        </p:tav>
                                        <p:tav tm="100000">
                                          <p:val>
                                            <p:strVal val="ppt_y+.1"/>
                                          </p:val>
                                        </p:tav>
                                      </p:tavLst>
                                    </p:anim>
                                    <p:set>
                                      <p:cBhvr>
                                        <p:cTn id="9" dur="1" fill="hold">
                                          <p:stCondLst>
                                            <p:cond delay="999"/>
                                          </p:stCondLst>
                                        </p:cTn>
                                        <p:tgtEl>
                                          <p:spTgt spid="717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box(in)">
                                      <p:cBhvr>
                                        <p:cTn id="14" dur="500"/>
                                        <p:tgtEl>
                                          <p:spTgt spid="7170"/>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box(in)">
                                      <p:cBhvr>
                                        <p:cTn id="1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1"/>
      <p:bldP spid="71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1782763" y="152401"/>
            <a:ext cx="8355012"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endParaRPr lang="en-US" b="1" i="1">
              <a:solidFill>
                <a:srgbClr val="FFFF00"/>
              </a:solidFill>
              <a:effectLst>
                <a:outerShdw blurRad="38100" dist="38100" dir="2700000" algn="tl">
                  <a:srgbClr val="C0C0C0"/>
                </a:outerShdw>
              </a:effectLst>
            </a:endParaRPr>
          </a:p>
        </p:txBody>
      </p:sp>
      <p:sp>
        <p:nvSpPr>
          <p:cNvPr id="14339" name="Rectangle 5"/>
          <p:cNvSpPr>
            <a:spLocks noChangeArrowheads="1"/>
          </p:cNvSpPr>
          <p:nvPr/>
        </p:nvSpPr>
        <p:spPr bwMode="auto">
          <a:xfrm>
            <a:off x="762000" y="1447800"/>
            <a:ext cx="10744200" cy="4038600"/>
          </a:xfrm>
          <a:prstGeom prst="rect">
            <a:avLst/>
          </a:prstGeom>
          <a:noFill/>
          <a:ln w="9525">
            <a:noFill/>
            <a:miter lim="800000"/>
            <a:headEnd/>
            <a:tailEnd/>
          </a:ln>
          <a:effectLst/>
        </p:spPr>
        <p:txBody>
          <a:bodyPr anchor="ctr"/>
          <a:lstStyle/>
          <a:p>
            <a:pPr algn="just"/>
            <a:endParaRPr lang="en-US" sz="3200" b="1" i="1" dirty="0">
              <a:solidFill>
                <a:srgbClr val="0000CC"/>
              </a:solidFill>
            </a:endParaRPr>
          </a:p>
        </p:txBody>
      </p:sp>
      <p:sp>
        <p:nvSpPr>
          <p:cNvPr id="131079" name="Rectangle 7"/>
          <p:cNvSpPr>
            <a:spLocks noGrp="1" noChangeArrowheads="1"/>
          </p:cNvSpPr>
          <p:nvPr>
            <p:ph type="body" sz="half" idx="1"/>
          </p:nvPr>
        </p:nvSpPr>
        <p:spPr>
          <a:xfrm>
            <a:off x="3200400" y="457200"/>
            <a:ext cx="5715000" cy="574675"/>
          </a:xfrm>
        </p:spPr>
        <p:txBody>
          <a:bodyPr>
            <a:normAutofit lnSpcReduction="10000"/>
          </a:bodyPr>
          <a:lstStyle/>
          <a:p>
            <a:pPr algn="ctr" eaLnBrk="1" hangingPunct="1">
              <a:lnSpc>
                <a:spcPct val="80000"/>
              </a:lnSpc>
              <a:buFontTx/>
              <a:buNone/>
              <a:defRPr/>
            </a:pPr>
            <a:r>
              <a:rPr lang="en-US" sz="4000" b="1" u="sng">
                <a:solidFill>
                  <a:srgbClr val="660033"/>
                </a:solidFill>
                <a:latin typeface="Times New Roman" pitchFamily="18" charset="0"/>
              </a:rPr>
              <a:t>Luyện đọc diễn cảm</a:t>
            </a:r>
            <a:r>
              <a:rPr lang="en-US" sz="4000" b="1" u="sng">
                <a:solidFill>
                  <a:srgbClr val="660033"/>
                </a:solidFill>
              </a:rPr>
              <a:t>:</a:t>
            </a:r>
          </a:p>
        </p:txBody>
      </p:sp>
      <p:sp>
        <p:nvSpPr>
          <p:cNvPr id="5" name="TextBox 4"/>
          <p:cNvSpPr txBox="1"/>
          <p:nvPr/>
        </p:nvSpPr>
        <p:spPr>
          <a:xfrm>
            <a:off x="838200" y="1143000"/>
            <a:ext cx="10439400" cy="5509200"/>
          </a:xfrm>
          <a:prstGeom prst="rect">
            <a:avLst/>
          </a:prstGeom>
          <a:noFill/>
        </p:spPr>
        <p:txBody>
          <a:bodyPr wrap="square" rtlCol="0">
            <a:spAutoFit/>
          </a:bodyPr>
          <a:lstStyle/>
          <a:p>
            <a:r>
              <a:rPr lang="en-US" sz="3200" smtClean="0"/>
              <a:t>     </a:t>
            </a:r>
            <a:r>
              <a:rPr lang="vi-VN" sz="3200" smtClean="0">
                <a:solidFill>
                  <a:srgbClr val="7030A0"/>
                </a:solidFill>
                <a:latin typeface="Arial" pitchFamily="34" charset="0"/>
                <a:cs typeface="Arial" pitchFamily="34" charset="0"/>
              </a:rPr>
              <a:t>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a:t>
            </a:r>
            <a:r>
              <a:rPr lang="en-US" sz="3200" smtClean="0">
                <a:solidFill>
                  <a:srgbClr val="7030A0"/>
                </a:solidFill>
                <a:latin typeface="Arial" pitchFamily="34" charset="0"/>
                <a:cs typeface="Arial" pitchFamily="34" charset="0"/>
              </a:rPr>
              <a:t> </a:t>
            </a:r>
            <a:r>
              <a:rPr lang="vi-VN" sz="3200" smtClean="0">
                <a:solidFill>
                  <a:srgbClr val="7030A0"/>
                </a:solidFill>
                <a:latin typeface="Arial" pitchFamily="34" charset="0"/>
                <a:cs typeface="Arial" pitchFamily="34" charset="0"/>
              </a:rPr>
              <a:t>vai với các cường quốc năm châu được hay không, chính là nhờ một phần lớn ở công học tập của các em.</a:t>
            </a:r>
            <a:endParaRPr lang="en-US" sz="3200" b="1" i="1" smtClean="0">
              <a:solidFill>
                <a:srgbClr val="7030A0"/>
              </a:solidFill>
              <a:latin typeface="Arial" pitchFamily="34" charset="0"/>
              <a:cs typeface="Arial" pitchFamily="34" charset="0"/>
            </a:endParaRPr>
          </a:p>
          <a:p>
            <a:endParaRPr lang="en-US" sz="3200"/>
          </a:p>
        </p:txBody>
      </p:sp>
      <p:cxnSp>
        <p:nvCxnSpPr>
          <p:cNvPr id="7" name="Straight Connector 6"/>
          <p:cNvCxnSpPr/>
          <p:nvPr/>
        </p:nvCxnSpPr>
        <p:spPr>
          <a:xfrm flipH="1">
            <a:off x="2514600" y="1752600"/>
            <a:ext cx="1524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400800" y="3124200"/>
            <a:ext cx="1524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03259" y="1640541"/>
            <a:ext cx="2590800" cy="584775"/>
          </a:xfrm>
          <a:prstGeom prst="rect">
            <a:avLst/>
          </a:prstGeom>
          <a:noFill/>
        </p:spPr>
        <p:txBody>
          <a:bodyPr wrap="square" rtlCol="0">
            <a:spAutoFit/>
          </a:bodyPr>
          <a:lstStyle/>
          <a:p>
            <a:r>
              <a:rPr lang="vi-VN" sz="3200" smtClean="0">
                <a:solidFill>
                  <a:srgbClr val="FF0000"/>
                </a:solidFill>
                <a:latin typeface="Arial" pitchFamily="34" charset="0"/>
                <a:cs typeface="Arial" pitchFamily="34" charset="0"/>
              </a:rPr>
              <a:t>xây dựng lại</a:t>
            </a:r>
            <a:endParaRPr lang="en-US" sz="3200">
              <a:solidFill>
                <a:srgbClr val="FF0000"/>
              </a:solidFill>
            </a:endParaRPr>
          </a:p>
        </p:txBody>
      </p:sp>
      <p:sp>
        <p:nvSpPr>
          <p:cNvPr id="11" name="TextBox 10"/>
          <p:cNvSpPr txBox="1"/>
          <p:nvPr/>
        </p:nvSpPr>
        <p:spPr>
          <a:xfrm>
            <a:off x="4258235" y="3074894"/>
            <a:ext cx="2308412" cy="584775"/>
          </a:xfrm>
          <a:prstGeom prst="rect">
            <a:avLst/>
          </a:prstGeom>
          <a:noFill/>
        </p:spPr>
        <p:txBody>
          <a:bodyPr wrap="square" rtlCol="0">
            <a:spAutoFit/>
          </a:bodyPr>
          <a:lstStyle/>
          <a:p>
            <a:r>
              <a:rPr lang="vi-VN" sz="3200" smtClean="0">
                <a:solidFill>
                  <a:srgbClr val="FF0000"/>
                </a:solidFill>
                <a:latin typeface="Arial" pitchFamily="34" charset="0"/>
                <a:cs typeface="Arial" pitchFamily="34" charset="0"/>
              </a:rPr>
              <a:t>trông mong</a:t>
            </a:r>
            <a:endParaRPr lang="en-US" sz="3200">
              <a:solidFill>
                <a:srgbClr val="FF0000"/>
              </a:solidFill>
            </a:endParaRPr>
          </a:p>
        </p:txBody>
      </p:sp>
      <p:sp>
        <p:nvSpPr>
          <p:cNvPr id="12" name="TextBox 11"/>
          <p:cNvSpPr txBox="1"/>
          <p:nvPr/>
        </p:nvSpPr>
        <p:spPr>
          <a:xfrm>
            <a:off x="6414247" y="3101788"/>
            <a:ext cx="1676400" cy="584775"/>
          </a:xfrm>
          <a:prstGeom prst="rect">
            <a:avLst/>
          </a:prstGeom>
          <a:noFill/>
        </p:spPr>
        <p:txBody>
          <a:bodyPr wrap="square" rtlCol="0">
            <a:spAutoFit/>
          </a:bodyPr>
          <a:lstStyle/>
          <a:p>
            <a:r>
              <a:rPr lang="vi-VN" sz="3200" smtClean="0">
                <a:solidFill>
                  <a:srgbClr val="FF0000"/>
                </a:solidFill>
                <a:latin typeface="Arial" pitchFamily="34" charset="0"/>
                <a:cs typeface="Arial" pitchFamily="34" charset="0"/>
              </a:rPr>
              <a:t>chờ đợi</a:t>
            </a:r>
            <a:endParaRPr lang="en-US" sz="3200">
              <a:solidFill>
                <a:srgbClr val="FF0000"/>
              </a:solidFill>
            </a:endParaRPr>
          </a:p>
        </p:txBody>
      </p:sp>
      <p:sp>
        <p:nvSpPr>
          <p:cNvPr id="13" name="TextBox 12"/>
          <p:cNvSpPr txBox="1"/>
          <p:nvPr/>
        </p:nvSpPr>
        <p:spPr>
          <a:xfrm>
            <a:off x="7628964" y="3581400"/>
            <a:ext cx="1828800" cy="584775"/>
          </a:xfrm>
          <a:prstGeom prst="rect">
            <a:avLst/>
          </a:prstGeom>
          <a:noFill/>
        </p:spPr>
        <p:txBody>
          <a:bodyPr wrap="square" rtlCol="0">
            <a:spAutoFit/>
          </a:bodyPr>
          <a:lstStyle/>
          <a:p>
            <a:r>
              <a:rPr lang="vi-VN" sz="3200" smtClean="0">
                <a:solidFill>
                  <a:srgbClr val="FF0000"/>
                </a:solidFill>
                <a:latin typeface="Arial" pitchFamily="34" charset="0"/>
                <a:cs typeface="Arial" pitchFamily="34" charset="0"/>
              </a:rPr>
              <a:t>tươi đẹp</a:t>
            </a:r>
            <a:endParaRPr lang="en-US" sz="3200">
              <a:solidFill>
                <a:srgbClr val="FF0000"/>
              </a:solidFill>
            </a:endParaRPr>
          </a:p>
        </p:txBody>
      </p:sp>
      <p:sp>
        <p:nvSpPr>
          <p:cNvPr id="14" name="TextBox 13"/>
          <p:cNvSpPr txBox="1"/>
          <p:nvPr/>
        </p:nvSpPr>
        <p:spPr>
          <a:xfrm>
            <a:off x="9144000" y="4572000"/>
            <a:ext cx="990600" cy="584775"/>
          </a:xfrm>
          <a:prstGeom prst="rect">
            <a:avLst/>
          </a:prstGeom>
          <a:noFill/>
        </p:spPr>
        <p:txBody>
          <a:bodyPr wrap="square" rtlCol="0">
            <a:spAutoFit/>
          </a:bodyPr>
          <a:lstStyle/>
          <a:p>
            <a:r>
              <a:rPr lang="vi-VN" sz="3200" smtClean="0">
                <a:solidFill>
                  <a:srgbClr val="FF0000"/>
                </a:solidFill>
                <a:latin typeface="Arial" pitchFamily="34" charset="0"/>
                <a:cs typeface="Arial" pitchFamily="34" charset="0"/>
              </a:rPr>
              <a:t>hay</a:t>
            </a:r>
            <a:endParaRPr lang="en-US" sz="3200">
              <a:solidFill>
                <a:srgbClr val="FF0000"/>
              </a:solidFill>
            </a:endParaRPr>
          </a:p>
        </p:txBody>
      </p:sp>
      <p:sp>
        <p:nvSpPr>
          <p:cNvPr id="15" name="TextBox 14"/>
          <p:cNvSpPr txBox="1"/>
          <p:nvPr/>
        </p:nvSpPr>
        <p:spPr>
          <a:xfrm>
            <a:off x="842682" y="4572000"/>
            <a:ext cx="1905000" cy="584775"/>
          </a:xfrm>
          <a:prstGeom prst="rect">
            <a:avLst/>
          </a:prstGeom>
          <a:noFill/>
        </p:spPr>
        <p:txBody>
          <a:bodyPr wrap="square" rtlCol="0">
            <a:spAutoFit/>
          </a:bodyPr>
          <a:lstStyle/>
          <a:p>
            <a:pPr algn="just"/>
            <a:r>
              <a:rPr lang="vi-VN" sz="3200" smtClean="0">
                <a:solidFill>
                  <a:srgbClr val="FF0000"/>
                </a:solidFill>
                <a:latin typeface="Arial" pitchFamily="34" charset="0"/>
                <a:cs typeface="Arial" pitchFamily="34" charset="0"/>
              </a:rPr>
              <a:t>sánh va</a:t>
            </a:r>
            <a:r>
              <a:rPr lang="en-US" sz="3200" smtClean="0">
                <a:solidFill>
                  <a:srgbClr val="FF0000"/>
                </a:solidFill>
                <a:latin typeface="Arial" pitchFamily="34" charset="0"/>
                <a:cs typeface="Arial" pitchFamily="34" charset="0"/>
              </a:rPr>
              <a:t>i</a:t>
            </a:r>
            <a:endParaRPr lang="en-US" sz="3200">
              <a:solidFill>
                <a:srgbClr val="FF0000"/>
              </a:solidFill>
            </a:endParaRPr>
          </a:p>
        </p:txBody>
      </p:sp>
      <p:sp>
        <p:nvSpPr>
          <p:cNvPr id="16" name="TextBox 15"/>
          <p:cNvSpPr txBox="1"/>
          <p:nvPr/>
        </p:nvSpPr>
        <p:spPr>
          <a:xfrm>
            <a:off x="11353800" y="685800"/>
            <a:ext cx="184731" cy="369332"/>
          </a:xfrm>
          <a:prstGeom prst="rect">
            <a:avLst/>
          </a:prstGeom>
          <a:noFill/>
        </p:spPr>
        <p:txBody>
          <a:bodyPr wrap="none" rtlCol="0">
            <a:spAutoFit/>
          </a:bodyPr>
          <a:lstStyle/>
          <a:p>
            <a:endParaRPr lang="en-US"/>
          </a:p>
        </p:txBody>
      </p:sp>
      <p:sp>
        <p:nvSpPr>
          <p:cNvPr id="17" name="TextBox 16"/>
          <p:cNvSpPr txBox="1"/>
          <p:nvPr/>
        </p:nvSpPr>
        <p:spPr>
          <a:xfrm>
            <a:off x="5311588" y="5065059"/>
            <a:ext cx="1828800" cy="584775"/>
          </a:xfrm>
          <a:prstGeom prst="rect">
            <a:avLst/>
          </a:prstGeom>
          <a:noFill/>
        </p:spPr>
        <p:txBody>
          <a:bodyPr wrap="square" rtlCol="0">
            <a:spAutoFit/>
          </a:bodyPr>
          <a:lstStyle/>
          <a:p>
            <a:r>
              <a:rPr lang="vi-VN" sz="3200" smtClean="0">
                <a:solidFill>
                  <a:srgbClr val="FF0000"/>
                </a:solidFill>
                <a:latin typeface="Arial" pitchFamily="34" charset="0"/>
                <a:cs typeface="Arial" pitchFamily="34" charset="0"/>
              </a:rPr>
              <a:t>phần lớn</a:t>
            </a:r>
            <a:endParaRPr lang="en-US" sz="3200">
              <a:solidFill>
                <a:srgbClr val="FF0000"/>
              </a:solidFill>
            </a:endParaRPr>
          </a:p>
        </p:txBody>
      </p:sp>
      <p:sp>
        <p:nvSpPr>
          <p:cNvPr id="19" name="TextBox 18"/>
          <p:cNvSpPr txBox="1"/>
          <p:nvPr/>
        </p:nvSpPr>
        <p:spPr>
          <a:xfrm>
            <a:off x="842682" y="5042647"/>
            <a:ext cx="1295400" cy="584775"/>
          </a:xfrm>
          <a:prstGeom prst="rect">
            <a:avLst/>
          </a:prstGeom>
          <a:noFill/>
        </p:spPr>
        <p:txBody>
          <a:bodyPr wrap="square" rtlCol="0">
            <a:spAutoFit/>
          </a:bodyPr>
          <a:lstStyle/>
          <a:p>
            <a:r>
              <a:rPr lang="vi-VN" sz="3200" smtClean="0">
                <a:solidFill>
                  <a:srgbClr val="FF0000"/>
                </a:solidFill>
                <a:latin typeface="Arial" pitchFamily="34" charset="0"/>
                <a:cs typeface="Arial" pitchFamily="34" charset="0"/>
              </a:rPr>
              <a:t>không</a:t>
            </a:r>
            <a:endParaRPr lang="en-US" sz="3200">
              <a:solidFill>
                <a:srgbClr val="FF0000"/>
              </a:solidFill>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ox(in)">
                                      <p:cBhvr>
                                        <p:cTn id="49" dur="500"/>
                                        <p:tgtEl>
                                          <p:spTgt spid="14"/>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ox(i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ox(in)">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101600" y="1600201"/>
            <a:ext cx="9042400" cy="2483753"/>
          </a:xfrm>
          <a:prstGeom prst="rect">
            <a:avLst/>
          </a:prstGeom>
          <a:noFill/>
        </p:spPr>
        <p:txBody>
          <a:bodyPr wrap="square" lIns="121917" tIns="60958" rIns="121917" bIns="60958" rtlCol="0">
            <a:spAutoFit/>
          </a:bodyPr>
          <a:lstStyle/>
          <a:p>
            <a:pPr algn="ctr">
              <a:lnSpc>
                <a:spcPct val="130000"/>
              </a:lnSpc>
            </a:pPr>
            <a:r>
              <a:rPr lang="en-US" sz="5900" dirty="0" err="1">
                <a:solidFill>
                  <a:srgbClr val="0000CC"/>
                </a:solidFill>
                <a:latin typeface="UTM Avo" pitchFamily="18" charset="0"/>
                <a:ea typeface="HP001 5Ha" pitchFamily="34" charset="-127"/>
                <a:cs typeface="Arial" pitchFamily="34" charset="0"/>
              </a:rPr>
              <a:t>Luyện</a:t>
            </a:r>
            <a:r>
              <a:rPr lang="en-US" sz="5900" dirty="0">
                <a:solidFill>
                  <a:srgbClr val="0000CC"/>
                </a:solidFill>
                <a:latin typeface="UTM Avo" pitchFamily="18" charset="0"/>
                <a:ea typeface="HP001 5Ha" pitchFamily="34" charset="-127"/>
                <a:cs typeface="Arial" pitchFamily="34" charset="0"/>
              </a:rPr>
              <a:t> </a:t>
            </a:r>
            <a:r>
              <a:rPr lang="en-US" sz="5900" dirty="0" err="1">
                <a:solidFill>
                  <a:srgbClr val="0000CC"/>
                </a:solidFill>
                <a:latin typeface="UTM Avo" pitchFamily="18" charset="0"/>
                <a:ea typeface="HP001 5Ha" pitchFamily="34" charset="-127"/>
                <a:cs typeface="Arial" pitchFamily="34" charset="0"/>
              </a:rPr>
              <a:t>đọc</a:t>
            </a:r>
            <a:r>
              <a:rPr lang="en-US" sz="5900" dirty="0">
                <a:solidFill>
                  <a:srgbClr val="0000CC"/>
                </a:solidFill>
                <a:latin typeface="UTM Avo" pitchFamily="18" charset="0"/>
                <a:ea typeface="HP001 5Ha" pitchFamily="34" charset="-127"/>
                <a:cs typeface="Arial" pitchFamily="34" charset="0"/>
              </a:rPr>
              <a:t> </a:t>
            </a:r>
          </a:p>
          <a:p>
            <a:pPr algn="ctr">
              <a:lnSpc>
                <a:spcPct val="130000"/>
              </a:lnSpc>
            </a:pPr>
            <a:r>
              <a:rPr lang="en-US" sz="5900" dirty="0" err="1">
                <a:solidFill>
                  <a:srgbClr val="0000CC"/>
                </a:solidFill>
                <a:latin typeface="UTM Avo" pitchFamily="18" charset="0"/>
                <a:ea typeface="HP001 5Ha" pitchFamily="34" charset="-127"/>
                <a:cs typeface="Arial" pitchFamily="34" charset="0"/>
              </a:rPr>
              <a:t>thuộc</a:t>
            </a:r>
            <a:r>
              <a:rPr lang="en-US" sz="5900" dirty="0">
                <a:solidFill>
                  <a:srgbClr val="0000CC"/>
                </a:solidFill>
                <a:latin typeface="UTM Avo" pitchFamily="18" charset="0"/>
                <a:ea typeface="HP001 5Ha" pitchFamily="34" charset="-127"/>
                <a:cs typeface="Arial" pitchFamily="34" charset="0"/>
              </a:rPr>
              <a:t> </a:t>
            </a:r>
            <a:r>
              <a:rPr lang="en-US" sz="5900" dirty="0" err="1">
                <a:solidFill>
                  <a:srgbClr val="0000CC"/>
                </a:solidFill>
                <a:latin typeface="UTM Avo" pitchFamily="18" charset="0"/>
                <a:ea typeface="HP001 5Ha" pitchFamily="34" charset="-127"/>
                <a:cs typeface="Arial" pitchFamily="34" charset="0"/>
              </a:rPr>
              <a:t>lòng</a:t>
            </a:r>
            <a:endParaRPr lang="en-US" sz="5900" dirty="0">
              <a:solidFill>
                <a:srgbClr val="0000CC"/>
              </a:solidFill>
              <a:latin typeface="UTM Avo" pitchFamily="18" charset="0"/>
              <a:ea typeface="HP001 5Ha" pitchFamily="34" charset="-127"/>
              <a:cs typeface="Arial" pitchFamily="34" charset="0"/>
            </a:endParaRPr>
          </a:p>
        </p:txBody>
      </p:sp>
    </p:spTree>
    <p:extLst>
      <p:ext uri="{BB962C8B-B14F-4D97-AF65-F5344CB8AC3E}">
        <p14:creationId xmlns:p14="http://schemas.microsoft.com/office/powerpoint/2010/main" val="117826727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624417" y="333376"/>
            <a:ext cx="11328400" cy="4616648"/>
          </a:xfrm>
          <a:prstGeom prst="rect">
            <a:avLst/>
          </a:prstGeom>
          <a:noFill/>
          <a:ln w="9525">
            <a:noFill/>
            <a:miter lim="800000"/>
            <a:headEnd/>
            <a:tailEnd/>
          </a:ln>
        </p:spPr>
        <p:txBody>
          <a:bodyPr>
            <a:spAutoFit/>
          </a:bodyPr>
          <a:lstStyle/>
          <a:p>
            <a:pPr>
              <a:spcBef>
                <a:spcPct val="50000"/>
              </a:spcBef>
            </a:pPr>
            <a:r>
              <a:rPr lang="en-GB" sz="2800" b="1" u="sng">
                <a:solidFill>
                  <a:srgbClr val="FF0000"/>
                </a:solidFill>
                <a:latin typeface="Times New Roman" pitchFamily="18" charset="0"/>
                <a:cs typeface="Times New Roman" pitchFamily="18" charset="0"/>
              </a:rPr>
              <a:t>Học thuộc lòng:</a:t>
            </a:r>
          </a:p>
          <a:p>
            <a:pPr algn="just">
              <a:spcBef>
                <a:spcPct val="50000"/>
              </a:spcBef>
            </a:pPr>
            <a:r>
              <a:rPr lang="en-GB" sz="2800">
                <a:solidFill>
                  <a:srgbClr val="0000CC"/>
                </a:solidFill>
                <a:latin typeface="Times New Roman" pitchFamily="18" charset="0"/>
                <a:cs typeface="Times New Roman" pitchFamily="18" charset="0"/>
              </a:rPr>
              <a:t>      Sau 80 năm giời nô lệ làm cho nước nhà bị yếu hèn, ngày nay chúng ta cần phải ……………….</a:t>
            </a:r>
          </a:p>
          <a:p>
            <a:pPr algn="just">
              <a:spcBef>
                <a:spcPct val="50000"/>
              </a:spcBef>
            </a:pPr>
            <a:r>
              <a:rPr lang="en-GB" sz="2800">
                <a:solidFill>
                  <a:srgbClr val="0000CC"/>
                </a:solidFill>
                <a:latin typeface="Times New Roman" pitchFamily="18" charset="0"/>
                <a:cs typeface="Times New Roman" pitchFamily="18" charset="0"/>
              </a:rPr>
              <a:t>……….. mà tổ tiên đã để lại cho chúng ta, làm sao cho chúng ta theo kịp các nước khác ………………</a:t>
            </a:r>
          </a:p>
          <a:p>
            <a:pPr algn="just">
              <a:spcBef>
                <a:spcPct val="50000"/>
              </a:spcBef>
            </a:pPr>
            <a:r>
              <a:rPr lang="en-GB" sz="2800">
                <a:solidFill>
                  <a:srgbClr val="0000CC"/>
                </a:solidFill>
                <a:latin typeface="Times New Roman" pitchFamily="18" charset="0"/>
                <a:cs typeface="Times New Roman" pitchFamily="18" charset="0"/>
              </a:rPr>
              <a:t>….. Trong công cuộc kiến thiết đó, nước nhà trông mong, chờ đợi ở các em rất nhiều. Non sông Việt Nam có trở nên ……………………….., dân tộc Việt Nam có bước tới đài vinh quang để sánh vai với các cường quốc năm châu được hay không, chính  là nhờ …………….. ở công học tập của các em.</a:t>
            </a:r>
          </a:p>
        </p:txBody>
      </p:sp>
      <p:sp>
        <p:nvSpPr>
          <p:cNvPr id="21512" name="Text Box 8"/>
          <p:cNvSpPr txBox="1">
            <a:spLocks noChangeArrowheads="1"/>
          </p:cNvSpPr>
          <p:nvPr/>
        </p:nvSpPr>
        <p:spPr bwMode="auto">
          <a:xfrm>
            <a:off x="527051" y="333376"/>
            <a:ext cx="11521016" cy="4616648"/>
          </a:xfrm>
          <a:prstGeom prst="rect">
            <a:avLst/>
          </a:prstGeom>
          <a:noFill/>
          <a:ln w="9525">
            <a:noFill/>
            <a:miter lim="800000"/>
            <a:headEnd/>
            <a:tailEnd/>
          </a:ln>
        </p:spPr>
        <p:txBody>
          <a:bodyPr>
            <a:spAutoFit/>
          </a:bodyPr>
          <a:lstStyle/>
          <a:p>
            <a:pPr>
              <a:spcBef>
                <a:spcPct val="50000"/>
              </a:spcBef>
            </a:pPr>
            <a:r>
              <a:rPr lang="en-GB" sz="2800" b="1" u="sng">
                <a:solidFill>
                  <a:srgbClr val="FF0000"/>
                </a:solidFill>
                <a:latin typeface="Times New Roman" pitchFamily="18" charset="0"/>
                <a:cs typeface="Times New Roman" pitchFamily="18" charset="0"/>
              </a:rPr>
              <a:t>Học thuộc lòng:</a:t>
            </a:r>
          </a:p>
          <a:p>
            <a:pPr algn="just">
              <a:spcBef>
                <a:spcPct val="50000"/>
              </a:spcBef>
            </a:pPr>
            <a:r>
              <a:rPr lang="en-GB" sz="2800">
                <a:solidFill>
                  <a:srgbClr val="0000CC"/>
                </a:solidFill>
                <a:latin typeface="Times New Roman" pitchFamily="18" charset="0"/>
                <a:cs typeface="Times New Roman" pitchFamily="18" charset="0"/>
              </a:rPr>
              <a:t>      Sau 80 năm giời nô lệ làm cho ……………… …...........,ngày nay chúng ta cần phải ……………….</a:t>
            </a:r>
          </a:p>
          <a:p>
            <a:pPr algn="just">
              <a:spcBef>
                <a:spcPct val="50000"/>
              </a:spcBef>
            </a:pPr>
            <a:r>
              <a:rPr lang="en-GB" sz="2800">
                <a:solidFill>
                  <a:srgbClr val="0000CC"/>
                </a:solidFill>
                <a:latin typeface="Times New Roman" pitchFamily="18" charset="0"/>
                <a:cs typeface="Times New Roman" pitchFamily="18" charset="0"/>
              </a:rPr>
              <a:t>……….. mà tổ tiên đã để lại cho chúng ta, làm sao cho chúng ta ………….. các nước khác …………….</a:t>
            </a:r>
          </a:p>
          <a:p>
            <a:pPr algn="just">
              <a:spcBef>
                <a:spcPct val="50000"/>
              </a:spcBef>
            </a:pPr>
            <a:r>
              <a:rPr lang="en-GB" sz="2800">
                <a:solidFill>
                  <a:srgbClr val="0000CC"/>
                </a:solidFill>
                <a:latin typeface="Times New Roman" pitchFamily="18" charset="0"/>
                <a:cs typeface="Times New Roman" pitchFamily="18" charset="0"/>
              </a:rPr>
              <a:t>….. Trong công cuộc kiến thiết đó, nước nhà …………….., chờ đợi ở các em rất nhiều. Non sông Việt Nam có trở nên ……………………….., dân tộc Việt Nam có bước tới ……………… để sánh vai với các …………………… được hay không, chính  là nhờ …………….. ở công học tập của các em.</a:t>
            </a:r>
          </a:p>
        </p:txBody>
      </p:sp>
      <p:sp>
        <p:nvSpPr>
          <p:cNvPr id="21514" name="Text Box 10"/>
          <p:cNvSpPr txBox="1">
            <a:spLocks noChangeArrowheads="1"/>
          </p:cNvSpPr>
          <p:nvPr/>
        </p:nvSpPr>
        <p:spPr bwMode="auto">
          <a:xfrm>
            <a:off x="429684" y="333376"/>
            <a:ext cx="11523133" cy="5047536"/>
          </a:xfrm>
          <a:prstGeom prst="rect">
            <a:avLst/>
          </a:prstGeom>
          <a:noFill/>
          <a:ln w="9525">
            <a:noFill/>
            <a:miter lim="800000"/>
            <a:headEnd/>
            <a:tailEnd/>
          </a:ln>
        </p:spPr>
        <p:txBody>
          <a:bodyPr>
            <a:spAutoFit/>
          </a:bodyPr>
          <a:lstStyle/>
          <a:p>
            <a:pPr>
              <a:spcBef>
                <a:spcPct val="50000"/>
              </a:spcBef>
            </a:pPr>
            <a:r>
              <a:rPr lang="en-GB" sz="2800" b="1" u="sng">
                <a:solidFill>
                  <a:srgbClr val="FF0000"/>
                </a:solidFill>
                <a:latin typeface="Times New Roman" pitchFamily="18" charset="0"/>
                <a:cs typeface="Times New Roman" pitchFamily="18" charset="0"/>
              </a:rPr>
              <a:t>Học thuộc lòng:</a:t>
            </a:r>
          </a:p>
          <a:p>
            <a:pPr algn="just">
              <a:spcBef>
                <a:spcPct val="50000"/>
              </a:spcBef>
            </a:pPr>
            <a:r>
              <a:rPr lang="en-GB" sz="2800">
                <a:solidFill>
                  <a:srgbClr val="0000CC"/>
                </a:solidFill>
                <a:latin typeface="Times New Roman" pitchFamily="18" charset="0"/>
                <a:cs typeface="Times New Roman" pitchFamily="18" charset="0"/>
              </a:rPr>
              <a:t>      Sau …………….. nô lệ làm cho ……………… …...........,ngày nay chúng ta cần phải ……………….</a:t>
            </a:r>
          </a:p>
          <a:p>
            <a:pPr algn="just">
              <a:spcBef>
                <a:spcPct val="50000"/>
              </a:spcBef>
            </a:pPr>
            <a:r>
              <a:rPr lang="en-GB" sz="2800">
                <a:solidFill>
                  <a:srgbClr val="0000CC"/>
                </a:solidFill>
                <a:latin typeface="Times New Roman" pitchFamily="18" charset="0"/>
                <a:cs typeface="Times New Roman" pitchFamily="18" charset="0"/>
              </a:rPr>
              <a:t>……….. mà tổ tiên ………………………., làm sao cho chúng ta ………….. các nước khác …………….</a:t>
            </a:r>
          </a:p>
          <a:p>
            <a:pPr algn="just">
              <a:spcBef>
                <a:spcPct val="50000"/>
              </a:spcBef>
            </a:pPr>
            <a:r>
              <a:rPr lang="en-GB" sz="2800">
                <a:solidFill>
                  <a:srgbClr val="0000CC"/>
                </a:solidFill>
                <a:latin typeface="Times New Roman" pitchFamily="18" charset="0"/>
                <a:cs typeface="Times New Roman" pitchFamily="18" charset="0"/>
              </a:rPr>
              <a:t>….. Trong ……………………………… đó, nước nhà …………….., chờ đợi ở các em rất nhiều. Non sông …………. có trở nên ……………………….., dân tộc …………… có bước tới ……………… để sánh vai với các …………………… được hay không, chính  là nhờ …………….. ở ……………. của các em.</a:t>
            </a: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ox(in)">
                                      <p:cBhvr>
                                        <p:cTn id="7" dur="10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12"/>
                                        </p:tgtEl>
                                        <p:attrNameLst>
                                          <p:attrName>style.visibility</p:attrName>
                                        </p:attrNameLst>
                                      </p:cBhvr>
                                      <p:to>
                                        <p:strVal val="visible"/>
                                      </p:to>
                                    </p:set>
                                    <p:animEffect transition="in" filter="box(in)">
                                      <p:cBhvr>
                                        <p:cTn id="12" dur="1000"/>
                                        <p:tgtEl>
                                          <p:spTgt spid="21512"/>
                                        </p:tgtEl>
                                      </p:cBhvr>
                                    </p:animEffect>
                                  </p:childTnLst>
                                </p:cTn>
                              </p:par>
                              <p:par>
                                <p:cTn id="13" presetID="4" presetClass="exit" presetSubtype="16" fill="hold" grpId="1" nodeType="withEffect">
                                  <p:stCondLst>
                                    <p:cond delay="0"/>
                                  </p:stCondLst>
                                  <p:childTnLst>
                                    <p:animEffect transition="out" filter="box(in)">
                                      <p:cBhvr>
                                        <p:cTn id="14" dur="1000"/>
                                        <p:tgtEl>
                                          <p:spTgt spid="21507"/>
                                        </p:tgtEl>
                                      </p:cBhvr>
                                    </p:animEffect>
                                    <p:set>
                                      <p:cBhvr>
                                        <p:cTn id="15" dur="1" fill="hold">
                                          <p:stCondLst>
                                            <p:cond delay="999"/>
                                          </p:stCondLst>
                                        </p:cTn>
                                        <p:tgtEl>
                                          <p:spTgt spid="2150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1514"/>
                                        </p:tgtEl>
                                        <p:attrNameLst>
                                          <p:attrName>style.visibility</p:attrName>
                                        </p:attrNameLst>
                                      </p:cBhvr>
                                      <p:to>
                                        <p:strVal val="visible"/>
                                      </p:to>
                                    </p:set>
                                    <p:animEffect transition="in" filter="box(in)">
                                      <p:cBhvr>
                                        <p:cTn id="20" dur="1000"/>
                                        <p:tgtEl>
                                          <p:spTgt spid="21514"/>
                                        </p:tgtEl>
                                      </p:cBhvr>
                                    </p:animEffect>
                                  </p:childTnLst>
                                </p:cTn>
                              </p:par>
                              <p:par>
                                <p:cTn id="21" presetID="4" presetClass="exit" presetSubtype="16" fill="hold" grpId="1" nodeType="withEffect">
                                  <p:stCondLst>
                                    <p:cond delay="0"/>
                                  </p:stCondLst>
                                  <p:childTnLst>
                                    <p:animEffect transition="out" filter="box(in)">
                                      <p:cBhvr>
                                        <p:cTn id="22" dur="1000"/>
                                        <p:tgtEl>
                                          <p:spTgt spid="21512"/>
                                        </p:tgtEl>
                                      </p:cBhvr>
                                    </p:animEffect>
                                    <p:set>
                                      <p:cBhvr>
                                        <p:cTn id="23" dur="1" fill="hold">
                                          <p:stCondLst>
                                            <p:cond delay="999"/>
                                          </p:stCondLst>
                                        </p:cTn>
                                        <p:tgtEl>
                                          <p:spTgt spid="21512"/>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1000"/>
                                        <p:tgtEl>
                                          <p:spTgt spid="21514"/>
                                        </p:tgtEl>
                                      </p:cBhvr>
                                    </p:animEffect>
                                    <p:set>
                                      <p:cBhvr>
                                        <p:cTn id="26" dur="1" fill="hold">
                                          <p:stCondLst>
                                            <p:cond delay="999"/>
                                          </p:stCondLst>
                                        </p:cTn>
                                        <p:tgtEl>
                                          <p:spTgt spid="215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7" grpId="1"/>
      <p:bldP spid="21512" grpId="0"/>
      <p:bldP spid="21512" grpId="1"/>
      <p:bldP spid="21514" grpId="0"/>
      <p:bldP spid="2151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0"/>
            <a:ext cx="8229600" cy="1143000"/>
          </a:xfrm>
        </p:spPr>
        <p:txBody>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KHỞI ĐỘNG</a:t>
            </a:r>
          </a:p>
        </p:txBody>
      </p:sp>
      <p:sp>
        <p:nvSpPr>
          <p:cNvPr id="22530" name="AutoShape 2" descr="A. Hoạt động cơ bản - Bài 1A: Lời khuyên của Bác | VNEN Tiếng Việt lớp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A. Hoạt động cơ bản - Bài 1A: Lời khuyên của Bác | VNEN Tiếng Việt lớp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 name="Picture 2" descr="Tả quyển sách tiếng Việt lớp 5 tập 1 hay nhất - 3 bài văn miêu tả cuốn SKG Tiếng  Việt 5 tập I"/>
          <p:cNvPicPr>
            <a:picLocks noChangeAspect="1" noChangeArrowheads="1"/>
          </p:cNvPicPr>
          <p:nvPr/>
        </p:nvPicPr>
        <p:blipFill>
          <a:blip r:embed="rId3" cstate="print"/>
          <a:srcRect/>
          <a:stretch>
            <a:fillRect/>
          </a:stretch>
        </p:blipFill>
        <p:spPr bwMode="auto">
          <a:xfrm>
            <a:off x="1676400" y="1447800"/>
            <a:ext cx="3810000" cy="4648200"/>
          </a:xfrm>
          <a:prstGeom prst="rect">
            <a:avLst/>
          </a:prstGeom>
          <a:noFill/>
        </p:spPr>
      </p:pic>
      <p:sp>
        <p:nvSpPr>
          <p:cNvPr id="2052" name="AutoShape 4" descr="Thư viện PDF - Sách Giáo Khoa Tiếng Việt Lớp 5 Tập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Thư viện PDF - Sách Giáo Khoa Tiếng Việt Lớp 5 Tập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Thư viện PDF - Sách Giáo Khoa Tiếng Việt Lớp 5 Tập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8" name="Picture 10" descr="Sách Giáo Khoa Tiếng Việt Lớp 5 Tập 1, 2 - Tải Sách Miễn Phí"/>
          <p:cNvPicPr>
            <a:picLocks noChangeAspect="1" noChangeArrowheads="1"/>
          </p:cNvPicPr>
          <p:nvPr/>
        </p:nvPicPr>
        <p:blipFill>
          <a:blip r:embed="rId4" cstate="print"/>
          <a:srcRect/>
          <a:stretch>
            <a:fillRect/>
          </a:stretch>
        </p:blipFill>
        <p:spPr bwMode="auto">
          <a:xfrm>
            <a:off x="6172200" y="1371600"/>
            <a:ext cx="5715000" cy="472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8"/>
                                        </p:tgtEl>
                                        <p:attrNameLst>
                                          <p:attrName>style.visibility</p:attrName>
                                        </p:attrNameLst>
                                      </p:cBhvr>
                                      <p:to>
                                        <p:strVal val="visible"/>
                                      </p:to>
                                    </p:set>
                                    <p:animEffect transition="in" filter="box(in)">
                                      <p:cBhvr>
                                        <p:cTn id="12"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406400" y="3022600"/>
            <a:ext cx="10566400" cy="1723545"/>
          </a:xfrm>
          <a:prstGeom prst="rect">
            <a:avLst/>
          </a:prstGeom>
          <a:noFill/>
        </p:spPr>
        <p:txBody>
          <a:bodyPr wrap="square" lIns="121917" tIns="60958" rIns="121917" bIns="60958" rtlCol="0">
            <a:spAutoFit/>
          </a:bodyPr>
          <a:lstStyle/>
          <a:p>
            <a:pPr algn="ctr">
              <a:lnSpc>
                <a:spcPct val="130000"/>
              </a:lnSpc>
            </a:pPr>
            <a:r>
              <a:rPr lang="en-US" sz="8000">
                <a:solidFill>
                  <a:srgbClr val="0000CC"/>
                </a:solidFill>
                <a:latin typeface="UTM Avo" pitchFamily="18" charset="0"/>
                <a:ea typeface="HP001 5Ha" pitchFamily="34" charset="-127"/>
                <a:cs typeface="Arial" pitchFamily="34" charset="0"/>
              </a:rPr>
              <a:t>Thi đọc thuộc lòng</a:t>
            </a:r>
          </a:p>
        </p:txBody>
      </p:sp>
    </p:spTree>
    <p:extLst>
      <p:ext uri="{BB962C8B-B14F-4D97-AF65-F5344CB8AC3E}">
        <p14:creationId xmlns:p14="http://schemas.microsoft.com/office/powerpoint/2010/main" val="1586868388"/>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3954"/>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 xmlns:a16="http://schemas.microsoft.com/office/drawing/2014/main" id="{75BA953F-7BBC-45A8-80F0-FE482146B9FD}"/>
              </a:ext>
            </a:extLst>
          </p:cNvPr>
          <p:cNvSpPr txBox="1"/>
          <p:nvPr/>
        </p:nvSpPr>
        <p:spPr>
          <a:xfrm>
            <a:off x="4470401" y="279401"/>
            <a:ext cx="4730337" cy="1600434"/>
          </a:xfrm>
          <a:prstGeom prst="rect">
            <a:avLst/>
          </a:prstGeom>
          <a:noFill/>
        </p:spPr>
        <p:txBody>
          <a:bodyPr wrap="square" lIns="121917" tIns="60958" rIns="121917" bIns="60958" rtlCol="0">
            <a:spAutoFit/>
          </a:bodyPr>
          <a:lstStyle/>
          <a:p>
            <a:pPr>
              <a:lnSpc>
                <a:spcPct val="150000"/>
              </a:lnSpc>
            </a:pPr>
            <a:r>
              <a:rPr lang="en-US" sz="6400" b="1" dirty="0" err="1">
                <a:ln>
                  <a:solidFill>
                    <a:sysClr val="windowText" lastClr="000000"/>
                  </a:solidFill>
                </a:ln>
                <a:solidFill>
                  <a:srgbClr val="00B0F0"/>
                </a:solidFill>
                <a:latin typeface="UTM Avo" pitchFamily="18" charset="0"/>
                <a:ea typeface="HP001 5Ha" pitchFamily="34" charset="-127"/>
                <a:cs typeface="Arial" pitchFamily="34" charset="0"/>
              </a:rPr>
              <a:t>Dặn</a:t>
            </a:r>
            <a:r>
              <a:rPr lang="en-US" sz="6400" b="1" dirty="0">
                <a:ln>
                  <a:solidFill>
                    <a:sysClr val="windowText" lastClr="000000"/>
                  </a:solidFill>
                </a:ln>
                <a:solidFill>
                  <a:srgbClr val="00B0F0"/>
                </a:solidFill>
                <a:latin typeface="UTM Avo" pitchFamily="18" charset="0"/>
                <a:ea typeface="HP001 5Ha" pitchFamily="34" charset="-127"/>
                <a:cs typeface="Arial" pitchFamily="34" charset="0"/>
              </a:rPr>
              <a:t> </a:t>
            </a:r>
            <a:r>
              <a:rPr lang="en-US" sz="6400" b="1" dirty="0" err="1">
                <a:ln>
                  <a:solidFill>
                    <a:sysClr val="windowText" lastClr="000000"/>
                  </a:solidFill>
                </a:ln>
                <a:solidFill>
                  <a:srgbClr val="00B0F0"/>
                </a:solidFill>
                <a:latin typeface="UTM Avo" pitchFamily="18" charset="0"/>
                <a:ea typeface="HP001 5Ha" pitchFamily="34" charset="-127"/>
                <a:cs typeface="Arial" pitchFamily="34" charset="0"/>
              </a:rPr>
              <a:t>dò</a:t>
            </a:r>
            <a:endParaRPr lang="en-US" sz="6400" b="1" dirty="0">
              <a:ln>
                <a:solidFill>
                  <a:sysClr val="windowText" lastClr="000000"/>
                </a:solidFill>
              </a:ln>
              <a:solidFill>
                <a:srgbClr val="00B0F0"/>
              </a:solidFill>
              <a:latin typeface="UTM Avo" pitchFamily="18" charset="0"/>
              <a:ea typeface="HP001 5Ha" pitchFamily="34" charset="-127"/>
              <a:cs typeface="Arial" pitchFamily="34" charset="0"/>
            </a:endParaRPr>
          </a:p>
        </p:txBody>
      </p:sp>
      <p:sp>
        <p:nvSpPr>
          <p:cNvPr id="14" name="Rectangle 13">
            <a:extLst>
              <a:ext uri="{FF2B5EF4-FFF2-40B4-BE49-F238E27FC236}">
                <a16:creationId xmlns="" xmlns:a16="http://schemas.microsoft.com/office/drawing/2014/main" id="{7DF7E1D0-8E5C-447E-A395-872D7BC34BD8}"/>
              </a:ext>
            </a:extLst>
          </p:cNvPr>
          <p:cNvSpPr/>
          <p:nvPr/>
        </p:nvSpPr>
        <p:spPr>
          <a:xfrm>
            <a:off x="533400" y="2819400"/>
            <a:ext cx="12144168" cy="2108265"/>
          </a:xfrm>
          <a:prstGeom prst="rect">
            <a:avLst/>
          </a:prstGeom>
        </p:spPr>
        <p:txBody>
          <a:bodyPr wrap="square" lIns="121917" tIns="60958" rIns="121917" bIns="60958">
            <a:spAutoFit/>
          </a:bodyPr>
          <a:lstStyle/>
          <a:p>
            <a:pPr algn="just">
              <a:lnSpc>
                <a:spcPct val="150000"/>
              </a:lnSpc>
            </a:pP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Học</a:t>
            </a: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thuộc</a:t>
            </a:r>
            <a:r>
              <a:rPr lang="en-US" sz="4300" dirty="0">
                <a:latin typeface="Times New Roman" panose="02020603050405020304" pitchFamily="18" charset="0"/>
                <a:cs typeface="Times New Roman" panose="02020603050405020304" pitchFamily="18" charset="0"/>
                <a:sym typeface="Wingdings"/>
              </a:rPr>
              <a:t> </a:t>
            </a:r>
            <a:r>
              <a:rPr lang="en-US" sz="4300" err="1">
                <a:latin typeface="Times New Roman" panose="02020603050405020304" pitchFamily="18" charset="0"/>
                <a:cs typeface="Times New Roman" panose="02020603050405020304" pitchFamily="18" charset="0"/>
                <a:sym typeface="Wingdings"/>
              </a:rPr>
              <a:t>lòng</a:t>
            </a:r>
            <a:r>
              <a:rPr lang="en-US" sz="4300">
                <a:latin typeface="Times New Roman" panose="02020603050405020304" pitchFamily="18" charset="0"/>
                <a:cs typeface="Times New Roman" panose="02020603050405020304" pitchFamily="18" charset="0"/>
                <a:sym typeface="Wingdings"/>
              </a:rPr>
              <a:t> </a:t>
            </a:r>
            <a:r>
              <a:rPr lang="en-US" sz="4300" smtClean="0">
                <a:latin typeface="Times New Roman" panose="02020603050405020304" pitchFamily="18" charset="0"/>
                <a:cs typeface="Times New Roman" panose="02020603050405020304" pitchFamily="18" charset="0"/>
                <a:sym typeface="Wingdings"/>
              </a:rPr>
              <a:t>đoạn thư và </a:t>
            </a:r>
            <a:r>
              <a:rPr lang="en-US" sz="4300" dirty="0" err="1">
                <a:latin typeface="Times New Roman" panose="02020603050405020304" pitchFamily="18" charset="0"/>
                <a:cs typeface="Times New Roman" panose="02020603050405020304" pitchFamily="18" charset="0"/>
                <a:sym typeface="Wingdings"/>
              </a:rPr>
              <a:t>n</a:t>
            </a:r>
            <a:r>
              <a:rPr lang="en-US" sz="4300" dirty="0" err="1">
                <a:latin typeface="Times New Roman" panose="02020603050405020304" pitchFamily="18" charset="0"/>
                <a:cs typeface="Times New Roman" panose="02020603050405020304" pitchFamily="18" charset="0"/>
              </a:rPr>
              <a:t>hớ</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nội</a:t>
            </a:r>
            <a:r>
              <a:rPr lang="en-US" sz="4300" dirty="0">
                <a:latin typeface="Times New Roman" panose="02020603050405020304" pitchFamily="18" charset="0"/>
                <a:cs typeface="Times New Roman" panose="02020603050405020304" pitchFamily="18" charset="0"/>
              </a:rPr>
              <a:t> dung </a:t>
            </a:r>
            <a:r>
              <a:rPr lang="en-US" sz="4300" dirty="0" err="1">
                <a:latin typeface="Times New Roman" panose="02020603050405020304" pitchFamily="18" charset="0"/>
                <a:cs typeface="Times New Roman" panose="02020603050405020304" pitchFamily="18" charset="0"/>
              </a:rPr>
              <a:t>bài</a:t>
            </a:r>
            <a:r>
              <a:rPr lang="en-US" sz="4300" dirty="0">
                <a:latin typeface="Times New Roman" panose="02020603050405020304" pitchFamily="18" charset="0"/>
                <a:cs typeface="Times New Roman" panose="02020603050405020304" pitchFamily="18" charset="0"/>
              </a:rPr>
              <a:t>.</a:t>
            </a:r>
          </a:p>
          <a:p>
            <a:pPr algn="just">
              <a:lnSpc>
                <a:spcPct val="150000"/>
              </a:lnSpc>
            </a:pP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rPr>
              <a:t>Chuẩn</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bị</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bài</a:t>
            </a:r>
            <a:r>
              <a:rPr lang="en-US" sz="4300" dirty="0">
                <a:latin typeface="Times New Roman" panose="02020603050405020304" pitchFamily="18" charset="0"/>
                <a:cs typeface="Times New Roman" panose="02020603050405020304" pitchFamily="18" charset="0"/>
              </a:rPr>
              <a:t> </a:t>
            </a:r>
            <a:r>
              <a:rPr lang="en-US" sz="4300">
                <a:latin typeface="Times New Roman" panose="02020603050405020304" pitchFamily="18" charset="0"/>
                <a:cs typeface="Times New Roman" panose="02020603050405020304" pitchFamily="18" charset="0"/>
              </a:rPr>
              <a:t>: </a:t>
            </a:r>
            <a:r>
              <a:rPr lang="en-US" sz="4300" smtClean="0">
                <a:latin typeface="Times New Roman" panose="02020603050405020304" pitchFamily="18" charset="0"/>
                <a:cs typeface="Times New Roman" panose="02020603050405020304" pitchFamily="18" charset="0"/>
              </a:rPr>
              <a:t>Quang cảnh làng mạc ngày mùa.</a:t>
            </a:r>
            <a:endParaRPr lang="en-US" sz="4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70700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pic>
        <p:nvPicPr>
          <p:cNvPr id="28675" name="Picture 4" descr="EJ14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12" descr="0 (50)"/>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563" y="5208588"/>
            <a:ext cx="5334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0 (50)"/>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5754584"/>
            <a:ext cx="5334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p:cNvSpPr>
            <a:spLocks noChangeArrowheads="1"/>
          </p:cNvSpPr>
          <p:nvPr/>
        </p:nvSpPr>
        <p:spPr bwMode="auto">
          <a:xfrm>
            <a:off x="1032197" y="3619541"/>
            <a:ext cx="403225"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8" name="AutoShape 16"/>
          <p:cNvSpPr>
            <a:spLocks noChangeArrowheads="1"/>
          </p:cNvSpPr>
          <p:nvPr/>
        </p:nvSpPr>
        <p:spPr bwMode="auto">
          <a:xfrm>
            <a:off x="4743240" y="4337050"/>
            <a:ext cx="542925" cy="539751"/>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9" name="AutoShape 18"/>
          <p:cNvSpPr>
            <a:spLocks noChangeArrowheads="1"/>
          </p:cNvSpPr>
          <p:nvPr/>
        </p:nvSpPr>
        <p:spPr bwMode="auto">
          <a:xfrm>
            <a:off x="1858964" y="3733800"/>
            <a:ext cx="542925" cy="539751"/>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0" name="AutoShape 19"/>
          <p:cNvSpPr>
            <a:spLocks noChangeArrowheads="1"/>
          </p:cNvSpPr>
          <p:nvPr/>
        </p:nvSpPr>
        <p:spPr bwMode="auto">
          <a:xfrm>
            <a:off x="6550896" y="5445125"/>
            <a:ext cx="542925" cy="539751"/>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1" name="AutoShape 23"/>
          <p:cNvSpPr>
            <a:spLocks noChangeArrowheads="1"/>
          </p:cNvSpPr>
          <p:nvPr/>
        </p:nvSpPr>
        <p:spPr bwMode="auto">
          <a:xfrm>
            <a:off x="406400" y="2179760"/>
            <a:ext cx="334963" cy="4572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2" name="AutoShape 26"/>
          <p:cNvSpPr>
            <a:spLocks noChangeArrowheads="1"/>
          </p:cNvSpPr>
          <p:nvPr/>
        </p:nvSpPr>
        <p:spPr bwMode="auto">
          <a:xfrm>
            <a:off x="3535363" y="55626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91438" tIns="45719" rIns="91438" bIns="45719" anchor="ctr"/>
          <a:lstStyle/>
          <a:p>
            <a:pPr>
              <a:defRPr/>
            </a:pPr>
            <a:endParaRPr lang="en-US">
              <a:latin typeface="Times New Roman" panose="02020603050405020304" pitchFamily="18" charset="0"/>
            </a:endParaRPr>
          </a:p>
        </p:txBody>
      </p:sp>
      <p:sp>
        <p:nvSpPr>
          <p:cNvPr id="13" name="AutoShape 27"/>
          <p:cNvSpPr>
            <a:spLocks noChangeArrowheads="1"/>
          </p:cNvSpPr>
          <p:nvPr/>
        </p:nvSpPr>
        <p:spPr bwMode="auto">
          <a:xfrm>
            <a:off x="1233809" y="1444195"/>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91438" tIns="45719" rIns="91438" bIns="45719" anchor="ctr"/>
          <a:lstStyle/>
          <a:p>
            <a:pPr>
              <a:defRPr/>
            </a:pPr>
            <a:endParaRPr lang="en-US">
              <a:latin typeface="Times New Roman" panose="02020603050405020304" pitchFamily="18" charset="0"/>
            </a:endParaRPr>
          </a:p>
        </p:txBody>
      </p:sp>
      <p:sp>
        <p:nvSpPr>
          <p:cNvPr id="14" name="AutoShape 28"/>
          <p:cNvSpPr>
            <a:spLocks noChangeArrowheads="1"/>
          </p:cNvSpPr>
          <p:nvPr/>
        </p:nvSpPr>
        <p:spPr bwMode="auto">
          <a:xfrm>
            <a:off x="2909888" y="45720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91438" tIns="45719" rIns="91438" bIns="45719" anchor="ctr"/>
          <a:lstStyle/>
          <a:p>
            <a:pPr>
              <a:defRPr/>
            </a:pPr>
            <a:endParaRPr lang="en-US">
              <a:latin typeface="Times New Roman" panose="02020603050405020304" pitchFamily="18" charset="0"/>
            </a:endParaRPr>
          </a:p>
        </p:txBody>
      </p:sp>
      <p:sp>
        <p:nvSpPr>
          <p:cNvPr id="15" name="AutoShape 29"/>
          <p:cNvSpPr>
            <a:spLocks noChangeArrowheads="1"/>
          </p:cNvSpPr>
          <p:nvPr/>
        </p:nvSpPr>
        <p:spPr bwMode="auto">
          <a:xfrm>
            <a:off x="7452519" y="48768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91438" tIns="45719" rIns="91438" bIns="45719" anchor="ctr"/>
          <a:lstStyle/>
          <a:p>
            <a:pPr>
              <a:defRPr/>
            </a:pPr>
            <a:endParaRPr lang="en-US">
              <a:latin typeface="Times New Roman" panose="02020603050405020304" pitchFamily="18" charset="0"/>
            </a:endParaRPr>
          </a:p>
        </p:txBody>
      </p:sp>
      <p:sp>
        <p:nvSpPr>
          <p:cNvPr id="16" name="AutoShape 30"/>
          <p:cNvSpPr>
            <a:spLocks noChangeArrowheads="1"/>
          </p:cNvSpPr>
          <p:nvPr/>
        </p:nvSpPr>
        <p:spPr bwMode="auto">
          <a:xfrm>
            <a:off x="10722769" y="2370931"/>
            <a:ext cx="423863" cy="439739"/>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91438" tIns="45719" rIns="91438" bIns="45719" anchor="ctr"/>
          <a:lstStyle/>
          <a:p>
            <a:pPr>
              <a:defRPr/>
            </a:pPr>
            <a:endParaRPr lang="en-US">
              <a:latin typeface="Times New Roman" panose="02020603050405020304" pitchFamily="18" charset="0"/>
            </a:endParaRPr>
          </a:p>
        </p:txBody>
      </p:sp>
      <p:sp>
        <p:nvSpPr>
          <p:cNvPr id="17" name="AutoShape 31"/>
          <p:cNvSpPr>
            <a:spLocks noChangeArrowheads="1"/>
          </p:cNvSpPr>
          <p:nvPr/>
        </p:nvSpPr>
        <p:spPr bwMode="auto">
          <a:xfrm>
            <a:off x="2484437" y="1275112"/>
            <a:ext cx="425451" cy="439739"/>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91438" tIns="45719" rIns="91438" bIns="45719" anchor="ctr"/>
          <a:lstStyle/>
          <a:p>
            <a:pPr>
              <a:defRPr/>
            </a:pPr>
            <a:endParaRPr lang="en-US">
              <a:latin typeface="Times New Roman" panose="02020603050405020304" pitchFamily="18" charset="0"/>
            </a:endParaRPr>
          </a:p>
        </p:txBody>
      </p:sp>
      <p:sp>
        <p:nvSpPr>
          <p:cNvPr id="18" name="AutoShape 33"/>
          <p:cNvSpPr>
            <a:spLocks noChangeArrowheads="1"/>
          </p:cNvSpPr>
          <p:nvPr/>
        </p:nvSpPr>
        <p:spPr bwMode="auto">
          <a:xfrm>
            <a:off x="1943101" y="25908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91438" tIns="45719" rIns="91438" bIns="45719" anchor="ctr"/>
          <a:lstStyle/>
          <a:p>
            <a:pPr>
              <a:defRPr/>
            </a:pPr>
            <a:endParaRPr lang="en-US">
              <a:latin typeface="Times New Roman" panose="02020603050405020304" pitchFamily="18" charset="0"/>
            </a:endParaRPr>
          </a:p>
        </p:txBody>
      </p:sp>
      <p:sp>
        <p:nvSpPr>
          <p:cNvPr id="19" name="AutoShape 34"/>
          <p:cNvSpPr>
            <a:spLocks noChangeArrowheads="1"/>
          </p:cNvSpPr>
          <p:nvPr/>
        </p:nvSpPr>
        <p:spPr bwMode="auto">
          <a:xfrm>
            <a:off x="3730627" y="965368"/>
            <a:ext cx="558800" cy="403225"/>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0" name="AutoShape 35"/>
          <p:cNvSpPr>
            <a:spLocks noChangeArrowheads="1"/>
          </p:cNvSpPr>
          <p:nvPr/>
        </p:nvSpPr>
        <p:spPr bwMode="auto">
          <a:xfrm>
            <a:off x="8662968" y="1798266"/>
            <a:ext cx="558800" cy="403225"/>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1" name="AutoShape 37"/>
          <p:cNvSpPr>
            <a:spLocks noChangeArrowheads="1"/>
          </p:cNvSpPr>
          <p:nvPr/>
        </p:nvSpPr>
        <p:spPr bwMode="auto">
          <a:xfrm>
            <a:off x="1116013" y="512083"/>
            <a:ext cx="419100"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91438" tIns="45719" rIns="91438" bIns="45719" anchor="ctr"/>
          <a:lstStyle/>
          <a:p>
            <a:pPr>
              <a:defRPr/>
            </a:pPr>
            <a:endParaRPr lang="en-US">
              <a:latin typeface="Times New Roman" panose="02020603050405020304" pitchFamily="18" charset="0"/>
            </a:endParaRPr>
          </a:p>
        </p:txBody>
      </p:sp>
      <p:sp>
        <p:nvSpPr>
          <p:cNvPr id="22" name="AutoShape 38"/>
          <p:cNvSpPr>
            <a:spLocks noChangeArrowheads="1"/>
          </p:cNvSpPr>
          <p:nvPr/>
        </p:nvSpPr>
        <p:spPr bwMode="auto">
          <a:xfrm>
            <a:off x="7620001" y="1045028"/>
            <a:ext cx="250825"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91438" tIns="45719" rIns="91438" bIns="45719" anchor="ctr"/>
          <a:lstStyle/>
          <a:p>
            <a:pPr>
              <a:defRPr/>
            </a:pPr>
            <a:endParaRPr lang="en-US">
              <a:latin typeface="Times New Roman" panose="02020603050405020304" pitchFamily="18" charset="0"/>
            </a:endParaRPr>
          </a:p>
        </p:txBody>
      </p:sp>
      <p:sp>
        <p:nvSpPr>
          <p:cNvPr id="23" name="AutoShape 40"/>
          <p:cNvSpPr>
            <a:spLocks noChangeArrowheads="1"/>
          </p:cNvSpPr>
          <p:nvPr/>
        </p:nvSpPr>
        <p:spPr bwMode="auto">
          <a:xfrm>
            <a:off x="5033752" y="1367995"/>
            <a:ext cx="252413" cy="3810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4" name="AutoShape 41"/>
          <p:cNvSpPr>
            <a:spLocks noChangeArrowheads="1"/>
          </p:cNvSpPr>
          <p:nvPr/>
        </p:nvSpPr>
        <p:spPr bwMode="auto">
          <a:xfrm>
            <a:off x="10668000" y="893083"/>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91438" tIns="45719" rIns="91438" bIns="45719" anchor="ctr"/>
          <a:lstStyle/>
          <a:p>
            <a:pPr>
              <a:defRPr/>
            </a:pPr>
            <a:endParaRPr lang="en-US">
              <a:latin typeface="Times New Roman" panose="02020603050405020304" pitchFamily="18" charset="0"/>
            </a:endParaRPr>
          </a:p>
        </p:txBody>
      </p:sp>
      <p:sp>
        <p:nvSpPr>
          <p:cNvPr id="25" name="AutoShape 43"/>
          <p:cNvSpPr>
            <a:spLocks noChangeArrowheads="1"/>
          </p:cNvSpPr>
          <p:nvPr/>
        </p:nvSpPr>
        <p:spPr bwMode="auto">
          <a:xfrm>
            <a:off x="10666413" y="3816639"/>
            <a:ext cx="336551"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91438" tIns="45719" rIns="91438" bIns="45719" anchor="ctr"/>
          <a:lstStyle/>
          <a:p>
            <a:pPr>
              <a:defRPr/>
            </a:pPr>
            <a:endParaRPr lang="en-US">
              <a:latin typeface="Times New Roman" panose="02020603050405020304" pitchFamily="18" charset="0"/>
            </a:endParaRPr>
          </a:p>
        </p:txBody>
      </p:sp>
      <p:sp>
        <p:nvSpPr>
          <p:cNvPr id="26" name="WordArt 3"/>
          <p:cNvSpPr>
            <a:spLocks noChangeArrowheads="1" noChangeShapeType="1" noTextEdit="1"/>
          </p:cNvSpPr>
          <p:nvPr/>
        </p:nvSpPr>
        <p:spPr bwMode="auto">
          <a:xfrm>
            <a:off x="2143199" y="1864360"/>
            <a:ext cx="7559040" cy="2682240"/>
          </a:xfrm>
          <a:prstGeom prst="rect">
            <a:avLst/>
          </a:prstGeom>
        </p:spPr>
        <p:txBody>
          <a:bodyPr wrap="none" lIns="91438" tIns="45719" rIns="91438" bIns="45719" fromWordArt="1">
            <a:prstTxWarp prst="textWave1">
              <a:avLst>
                <a:gd name="adj1" fmla="val 13005"/>
                <a:gd name="adj2" fmla="val 0"/>
              </a:avLst>
            </a:prstTxWarp>
          </a:bodyPr>
          <a:lstStyle/>
          <a:p>
            <a:pPr algn="ctr"/>
            <a:r>
              <a:rPr lang="en-US" sz="3600" kern="10">
                <a:ln w="9525">
                  <a:solidFill>
                    <a:srgbClr val="CC99FF"/>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Chúc các em học giỏi!</a:t>
            </a:r>
            <a:endParaRPr lang="vi-VN" sz="3600" kern="10">
              <a:ln w="9525">
                <a:solidFill>
                  <a:srgbClr val="CC99FF"/>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392645"/>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p:val>
                                            <p:fltVal val="0.5"/>
                                          </p:val>
                                        </p:tav>
                                        <p:tav tm="100000">
                                          <p:val>
                                            <p:strVal val="#ppt_x"/>
                                          </p:val>
                                        </p:tav>
                                      </p:tavLst>
                                    </p:anim>
                                    <p:anim calcmode="lin" valueType="num">
                                      <p:cBhvr>
                                        <p:cTn id="16" dur="10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p:val>
                                            <p:fltVal val="0.5"/>
                                          </p:val>
                                        </p:tav>
                                        <p:tav tm="100000">
                                          <p:val>
                                            <p:strVal val="#ppt_x"/>
                                          </p:val>
                                        </p:tav>
                                      </p:tavLst>
                                    </p:anim>
                                    <p:anim calcmode="lin" valueType="num">
                                      <p:cBhvr>
                                        <p:cTn id="22" dur="1000" fill="hold"/>
                                        <p:tgtEl>
                                          <p:spTgt spid="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ppt_x</p:attrName>
                                        </p:attrNameLst>
                                      </p:cBhvr>
                                      <p:tavLst>
                                        <p:tav tm="0">
                                          <p:val>
                                            <p:fltVal val="0.5"/>
                                          </p:val>
                                        </p:tav>
                                        <p:tav tm="100000">
                                          <p:val>
                                            <p:strVal val="#ppt_x"/>
                                          </p:val>
                                        </p:tav>
                                      </p:tavLst>
                                    </p:anim>
                                    <p:anim calcmode="lin" valueType="num">
                                      <p:cBhvr>
                                        <p:cTn id="34" dur="1000" fill="hold"/>
                                        <p:tgtEl>
                                          <p:spTgt spid="1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ppt_x</p:attrName>
                                        </p:attrNameLst>
                                      </p:cBhvr>
                                      <p:tavLst>
                                        <p:tav tm="0">
                                          <p:val>
                                            <p:fltVal val="0.5"/>
                                          </p:val>
                                        </p:tav>
                                        <p:tav tm="100000">
                                          <p:val>
                                            <p:strVal val="#ppt_x"/>
                                          </p:val>
                                        </p:tav>
                                      </p:tavLst>
                                    </p:anim>
                                    <p:anim calcmode="lin" valueType="num">
                                      <p:cBhvr>
                                        <p:cTn id="40" dur="1000" fill="hold"/>
                                        <p:tgtEl>
                                          <p:spTgt spid="1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ppt_x</p:attrName>
                                        </p:attrNameLst>
                                      </p:cBhvr>
                                      <p:tavLst>
                                        <p:tav tm="0">
                                          <p:val>
                                            <p:fltVal val="0.5"/>
                                          </p:val>
                                        </p:tav>
                                        <p:tav tm="100000">
                                          <p:val>
                                            <p:strVal val="#ppt_x"/>
                                          </p:val>
                                        </p:tav>
                                      </p:tavLst>
                                    </p:anim>
                                    <p:anim calcmode="lin" valueType="num">
                                      <p:cBhvr>
                                        <p:cTn id="46" dur="1000" fill="hold"/>
                                        <p:tgtEl>
                                          <p:spTgt spid="1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ppt_x</p:attrName>
                                        </p:attrNameLst>
                                      </p:cBhvr>
                                      <p:tavLst>
                                        <p:tav tm="0">
                                          <p:val>
                                            <p:fltVal val="0.5"/>
                                          </p:val>
                                        </p:tav>
                                        <p:tav tm="100000">
                                          <p:val>
                                            <p:strVal val="#ppt_x"/>
                                          </p:val>
                                        </p:tav>
                                      </p:tavLst>
                                    </p:anim>
                                    <p:anim calcmode="lin" valueType="num">
                                      <p:cBhvr>
                                        <p:cTn id="52" dur="1000" fill="hold"/>
                                        <p:tgtEl>
                                          <p:spTgt spid="1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15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ppt_x</p:attrName>
                                        </p:attrNameLst>
                                      </p:cBhvr>
                                      <p:tavLst>
                                        <p:tav tm="0">
                                          <p:val>
                                            <p:fltVal val="0.5"/>
                                          </p:val>
                                        </p:tav>
                                        <p:tav tm="100000">
                                          <p:val>
                                            <p:strVal val="#ppt_x"/>
                                          </p:val>
                                        </p:tav>
                                      </p:tavLst>
                                    </p:anim>
                                    <p:anim calcmode="lin" valueType="num">
                                      <p:cBhvr>
                                        <p:cTn id="58" dur="1000" fill="hold"/>
                                        <p:tgtEl>
                                          <p:spTgt spid="1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fltVal val="0"/>
                                          </p:val>
                                        </p:tav>
                                        <p:tav tm="100000">
                                          <p:val>
                                            <p:strVal val="#ppt_w"/>
                                          </p:val>
                                        </p:tav>
                                      </p:tavLst>
                                    </p:anim>
                                    <p:anim calcmode="lin" valueType="num">
                                      <p:cBhvr>
                                        <p:cTn id="62" dur="1000" fill="hold"/>
                                        <p:tgtEl>
                                          <p:spTgt spid="16"/>
                                        </p:tgtEl>
                                        <p:attrNameLst>
                                          <p:attrName>ppt_h</p:attrName>
                                        </p:attrNameLst>
                                      </p:cBhvr>
                                      <p:tavLst>
                                        <p:tav tm="0">
                                          <p:val>
                                            <p:fltVal val="0"/>
                                          </p:val>
                                        </p:tav>
                                        <p:tav tm="100000">
                                          <p:val>
                                            <p:strVal val="#ppt_h"/>
                                          </p:val>
                                        </p:tav>
                                      </p:tavLst>
                                    </p:anim>
                                    <p:anim calcmode="lin" valueType="num">
                                      <p:cBhvr>
                                        <p:cTn id="63" dur="1000" fill="hold"/>
                                        <p:tgtEl>
                                          <p:spTgt spid="16"/>
                                        </p:tgtEl>
                                        <p:attrNameLst>
                                          <p:attrName>ppt_x</p:attrName>
                                        </p:attrNameLst>
                                      </p:cBhvr>
                                      <p:tavLst>
                                        <p:tav tm="0">
                                          <p:val>
                                            <p:fltVal val="0.5"/>
                                          </p:val>
                                        </p:tav>
                                        <p:tav tm="100000">
                                          <p:val>
                                            <p:strVal val="#ppt_x"/>
                                          </p:val>
                                        </p:tav>
                                      </p:tavLst>
                                    </p:anim>
                                    <p:anim calcmode="lin" valueType="num">
                                      <p:cBhvr>
                                        <p:cTn id="64" dur="1000" fill="hold"/>
                                        <p:tgtEl>
                                          <p:spTgt spid="1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 calcmode="lin" valueType="num">
                                      <p:cBhvr>
                                        <p:cTn id="69" dur="1000" fill="hold"/>
                                        <p:tgtEl>
                                          <p:spTgt spid="17"/>
                                        </p:tgtEl>
                                        <p:attrNameLst>
                                          <p:attrName>ppt_x</p:attrName>
                                        </p:attrNameLst>
                                      </p:cBhvr>
                                      <p:tavLst>
                                        <p:tav tm="0">
                                          <p:val>
                                            <p:fltVal val="0.5"/>
                                          </p:val>
                                        </p:tav>
                                        <p:tav tm="100000">
                                          <p:val>
                                            <p:strVal val="#ppt_x"/>
                                          </p:val>
                                        </p:tav>
                                      </p:tavLst>
                                    </p:anim>
                                    <p:anim calcmode="lin" valueType="num">
                                      <p:cBhvr>
                                        <p:cTn id="70" dur="1000" fill="hold"/>
                                        <p:tgtEl>
                                          <p:spTgt spid="1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150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ppt_x</p:attrName>
                                        </p:attrNameLst>
                                      </p:cBhvr>
                                      <p:tavLst>
                                        <p:tav tm="0">
                                          <p:val>
                                            <p:fltVal val="0.5"/>
                                          </p:val>
                                        </p:tav>
                                        <p:tav tm="100000">
                                          <p:val>
                                            <p:strVal val="#ppt_x"/>
                                          </p:val>
                                        </p:tav>
                                      </p:tavLst>
                                    </p:anim>
                                    <p:anim calcmode="lin" valueType="num">
                                      <p:cBhvr>
                                        <p:cTn id="76" dur="1000" fill="hold"/>
                                        <p:tgtEl>
                                          <p:spTgt spid="1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ppt_x</p:attrName>
                                        </p:attrNameLst>
                                      </p:cBhvr>
                                      <p:tavLst>
                                        <p:tav tm="0">
                                          <p:val>
                                            <p:fltVal val="0.5"/>
                                          </p:val>
                                        </p:tav>
                                        <p:tav tm="100000">
                                          <p:val>
                                            <p:strVal val="#ppt_x"/>
                                          </p:val>
                                        </p:tav>
                                      </p:tavLst>
                                    </p:anim>
                                    <p:anim calcmode="lin" valueType="num">
                                      <p:cBhvr>
                                        <p:cTn id="82" dur="1000" fill="hold"/>
                                        <p:tgtEl>
                                          <p:spTgt spid="1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1000" fill="hold"/>
                                        <p:tgtEl>
                                          <p:spTgt spid="20"/>
                                        </p:tgtEl>
                                        <p:attrNameLst>
                                          <p:attrName>ppt_w</p:attrName>
                                        </p:attrNameLst>
                                      </p:cBhvr>
                                      <p:tavLst>
                                        <p:tav tm="0">
                                          <p:val>
                                            <p:fltVal val="0"/>
                                          </p:val>
                                        </p:tav>
                                        <p:tav tm="100000">
                                          <p:val>
                                            <p:strVal val="#ppt_w"/>
                                          </p:val>
                                        </p:tav>
                                      </p:tavLst>
                                    </p:anim>
                                    <p:anim calcmode="lin" valueType="num">
                                      <p:cBhvr>
                                        <p:cTn id="86" dur="1000" fill="hold"/>
                                        <p:tgtEl>
                                          <p:spTgt spid="20"/>
                                        </p:tgtEl>
                                        <p:attrNameLst>
                                          <p:attrName>ppt_h</p:attrName>
                                        </p:attrNameLst>
                                      </p:cBhvr>
                                      <p:tavLst>
                                        <p:tav tm="0">
                                          <p:val>
                                            <p:fltVal val="0"/>
                                          </p:val>
                                        </p:tav>
                                        <p:tav tm="100000">
                                          <p:val>
                                            <p:strVal val="#ppt_h"/>
                                          </p:val>
                                        </p:tav>
                                      </p:tavLst>
                                    </p:anim>
                                    <p:anim calcmode="lin" valueType="num">
                                      <p:cBhvr>
                                        <p:cTn id="87" dur="1000" fill="hold"/>
                                        <p:tgtEl>
                                          <p:spTgt spid="20"/>
                                        </p:tgtEl>
                                        <p:attrNameLst>
                                          <p:attrName>ppt_x</p:attrName>
                                        </p:attrNameLst>
                                      </p:cBhvr>
                                      <p:tavLst>
                                        <p:tav tm="0">
                                          <p:val>
                                            <p:fltVal val="0.5"/>
                                          </p:val>
                                        </p:tav>
                                        <p:tav tm="100000">
                                          <p:val>
                                            <p:strVal val="#ppt_x"/>
                                          </p:val>
                                        </p:tav>
                                      </p:tavLst>
                                    </p:anim>
                                    <p:anim calcmode="lin" valueType="num">
                                      <p:cBhvr>
                                        <p:cTn id="88" dur="1000" fill="hold"/>
                                        <p:tgtEl>
                                          <p:spTgt spid="20"/>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1000" fill="hold"/>
                                        <p:tgtEl>
                                          <p:spTgt spid="21"/>
                                        </p:tgtEl>
                                        <p:attrNameLst>
                                          <p:attrName>ppt_w</p:attrName>
                                        </p:attrNameLst>
                                      </p:cBhvr>
                                      <p:tavLst>
                                        <p:tav tm="0">
                                          <p:val>
                                            <p:fltVal val="0"/>
                                          </p:val>
                                        </p:tav>
                                        <p:tav tm="100000">
                                          <p:val>
                                            <p:strVal val="#ppt_w"/>
                                          </p:val>
                                        </p:tav>
                                      </p:tavLst>
                                    </p:anim>
                                    <p:anim calcmode="lin" valueType="num">
                                      <p:cBhvr>
                                        <p:cTn id="92" dur="1000" fill="hold"/>
                                        <p:tgtEl>
                                          <p:spTgt spid="21"/>
                                        </p:tgtEl>
                                        <p:attrNameLst>
                                          <p:attrName>ppt_h</p:attrName>
                                        </p:attrNameLst>
                                      </p:cBhvr>
                                      <p:tavLst>
                                        <p:tav tm="0">
                                          <p:val>
                                            <p:fltVal val="0"/>
                                          </p:val>
                                        </p:tav>
                                        <p:tav tm="100000">
                                          <p:val>
                                            <p:strVal val="#ppt_h"/>
                                          </p:val>
                                        </p:tav>
                                      </p:tavLst>
                                    </p:anim>
                                    <p:anim calcmode="lin" valueType="num">
                                      <p:cBhvr>
                                        <p:cTn id="93" dur="1000" fill="hold"/>
                                        <p:tgtEl>
                                          <p:spTgt spid="21"/>
                                        </p:tgtEl>
                                        <p:attrNameLst>
                                          <p:attrName>ppt_x</p:attrName>
                                        </p:attrNameLst>
                                      </p:cBhvr>
                                      <p:tavLst>
                                        <p:tav tm="0">
                                          <p:val>
                                            <p:fltVal val="0.5"/>
                                          </p:val>
                                        </p:tav>
                                        <p:tav tm="100000">
                                          <p:val>
                                            <p:strVal val="#ppt_x"/>
                                          </p:val>
                                        </p:tav>
                                      </p:tavLst>
                                    </p:anim>
                                    <p:anim calcmode="lin" valueType="num">
                                      <p:cBhvr>
                                        <p:cTn id="94" dur="1000" fill="hold"/>
                                        <p:tgtEl>
                                          <p:spTgt spid="2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ppt_x</p:attrName>
                                        </p:attrNameLst>
                                      </p:cBhvr>
                                      <p:tavLst>
                                        <p:tav tm="0">
                                          <p:val>
                                            <p:fltVal val="0.5"/>
                                          </p:val>
                                        </p:tav>
                                        <p:tav tm="100000">
                                          <p:val>
                                            <p:strVal val="#ppt_x"/>
                                          </p:val>
                                        </p:tav>
                                      </p:tavLst>
                                    </p:anim>
                                    <p:anim calcmode="lin" valueType="num">
                                      <p:cBhvr>
                                        <p:cTn id="100" dur="1000" fill="hold"/>
                                        <p:tgtEl>
                                          <p:spTgt spid="2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1000" fill="hold"/>
                                        <p:tgtEl>
                                          <p:spTgt spid="23"/>
                                        </p:tgtEl>
                                        <p:attrNameLst>
                                          <p:attrName>ppt_w</p:attrName>
                                        </p:attrNameLst>
                                      </p:cBhvr>
                                      <p:tavLst>
                                        <p:tav tm="0">
                                          <p:val>
                                            <p:fltVal val="0"/>
                                          </p:val>
                                        </p:tav>
                                        <p:tav tm="100000">
                                          <p:val>
                                            <p:strVal val="#ppt_w"/>
                                          </p:val>
                                        </p:tav>
                                      </p:tavLst>
                                    </p:anim>
                                    <p:anim calcmode="lin" valueType="num">
                                      <p:cBhvr>
                                        <p:cTn id="104" dur="1000" fill="hold"/>
                                        <p:tgtEl>
                                          <p:spTgt spid="23"/>
                                        </p:tgtEl>
                                        <p:attrNameLst>
                                          <p:attrName>ppt_h</p:attrName>
                                        </p:attrNameLst>
                                      </p:cBhvr>
                                      <p:tavLst>
                                        <p:tav tm="0">
                                          <p:val>
                                            <p:fltVal val="0"/>
                                          </p:val>
                                        </p:tav>
                                        <p:tav tm="100000">
                                          <p:val>
                                            <p:strVal val="#ppt_h"/>
                                          </p:val>
                                        </p:tav>
                                      </p:tavLst>
                                    </p:anim>
                                    <p:anim calcmode="lin" valueType="num">
                                      <p:cBhvr>
                                        <p:cTn id="105" dur="1000" fill="hold"/>
                                        <p:tgtEl>
                                          <p:spTgt spid="23"/>
                                        </p:tgtEl>
                                        <p:attrNameLst>
                                          <p:attrName>ppt_x</p:attrName>
                                        </p:attrNameLst>
                                      </p:cBhvr>
                                      <p:tavLst>
                                        <p:tav tm="0">
                                          <p:val>
                                            <p:fltVal val="0.5"/>
                                          </p:val>
                                        </p:tav>
                                        <p:tav tm="100000">
                                          <p:val>
                                            <p:strVal val="#ppt_x"/>
                                          </p:val>
                                        </p:tav>
                                      </p:tavLst>
                                    </p:anim>
                                    <p:anim calcmode="lin" valueType="num">
                                      <p:cBhvr>
                                        <p:cTn id="106" dur="1000" fill="hold"/>
                                        <p:tgtEl>
                                          <p:spTgt spid="23"/>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1000" fill="hold"/>
                                        <p:tgtEl>
                                          <p:spTgt spid="24"/>
                                        </p:tgtEl>
                                        <p:attrNameLst>
                                          <p:attrName>ppt_w</p:attrName>
                                        </p:attrNameLst>
                                      </p:cBhvr>
                                      <p:tavLst>
                                        <p:tav tm="0">
                                          <p:val>
                                            <p:fltVal val="0"/>
                                          </p:val>
                                        </p:tav>
                                        <p:tav tm="100000">
                                          <p:val>
                                            <p:strVal val="#ppt_w"/>
                                          </p:val>
                                        </p:tav>
                                      </p:tavLst>
                                    </p:anim>
                                    <p:anim calcmode="lin" valueType="num">
                                      <p:cBhvr>
                                        <p:cTn id="110" dur="1000" fill="hold"/>
                                        <p:tgtEl>
                                          <p:spTgt spid="24"/>
                                        </p:tgtEl>
                                        <p:attrNameLst>
                                          <p:attrName>ppt_h</p:attrName>
                                        </p:attrNameLst>
                                      </p:cBhvr>
                                      <p:tavLst>
                                        <p:tav tm="0">
                                          <p:val>
                                            <p:fltVal val="0"/>
                                          </p:val>
                                        </p:tav>
                                        <p:tav tm="100000">
                                          <p:val>
                                            <p:strVal val="#ppt_h"/>
                                          </p:val>
                                        </p:tav>
                                      </p:tavLst>
                                    </p:anim>
                                    <p:anim calcmode="lin" valueType="num">
                                      <p:cBhvr>
                                        <p:cTn id="111" dur="1000" fill="hold"/>
                                        <p:tgtEl>
                                          <p:spTgt spid="24"/>
                                        </p:tgtEl>
                                        <p:attrNameLst>
                                          <p:attrName>ppt_x</p:attrName>
                                        </p:attrNameLst>
                                      </p:cBhvr>
                                      <p:tavLst>
                                        <p:tav tm="0">
                                          <p:val>
                                            <p:fltVal val="0.5"/>
                                          </p:val>
                                        </p:tav>
                                        <p:tav tm="100000">
                                          <p:val>
                                            <p:strVal val="#ppt_x"/>
                                          </p:val>
                                        </p:tav>
                                      </p:tavLst>
                                    </p:anim>
                                    <p:anim calcmode="lin" valueType="num">
                                      <p:cBhvr>
                                        <p:cTn id="112" dur="1000" fill="hold"/>
                                        <p:tgtEl>
                                          <p:spTgt spid="24"/>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1500"/>
                                  </p:stCondLst>
                                  <p:childTnLst>
                                    <p:set>
                                      <p:cBhvr>
                                        <p:cTn id="114" dur="1" fill="hold">
                                          <p:stCondLst>
                                            <p:cond delay="0"/>
                                          </p:stCondLst>
                                        </p:cTn>
                                        <p:tgtEl>
                                          <p:spTgt spid="25"/>
                                        </p:tgtEl>
                                        <p:attrNameLst>
                                          <p:attrName>style.visibility</p:attrName>
                                        </p:attrNameLst>
                                      </p:cBhvr>
                                      <p:to>
                                        <p:strVal val="visible"/>
                                      </p:to>
                                    </p:set>
                                    <p:anim calcmode="lin" valueType="num">
                                      <p:cBhvr>
                                        <p:cTn id="115" dur="1000" fill="hold"/>
                                        <p:tgtEl>
                                          <p:spTgt spid="25"/>
                                        </p:tgtEl>
                                        <p:attrNameLst>
                                          <p:attrName>ppt_w</p:attrName>
                                        </p:attrNameLst>
                                      </p:cBhvr>
                                      <p:tavLst>
                                        <p:tav tm="0">
                                          <p:val>
                                            <p:fltVal val="0"/>
                                          </p:val>
                                        </p:tav>
                                        <p:tav tm="100000">
                                          <p:val>
                                            <p:strVal val="#ppt_w"/>
                                          </p:val>
                                        </p:tav>
                                      </p:tavLst>
                                    </p:anim>
                                    <p:anim calcmode="lin" valueType="num">
                                      <p:cBhvr>
                                        <p:cTn id="116" dur="1000" fill="hold"/>
                                        <p:tgtEl>
                                          <p:spTgt spid="25"/>
                                        </p:tgtEl>
                                        <p:attrNameLst>
                                          <p:attrName>ppt_h</p:attrName>
                                        </p:attrNameLst>
                                      </p:cBhvr>
                                      <p:tavLst>
                                        <p:tav tm="0">
                                          <p:val>
                                            <p:fltVal val="0"/>
                                          </p:val>
                                        </p:tav>
                                        <p:tav tm="100000">
                                          <p:val>
                                            <p:strVal val="#ppt_h"/>
                                          </p:val>
                                        </p:tav>
                                      </p:tavLst>
                                    </p:anim>
                                    <p:anim calcmode="lin" valueType="num">
                                      <p:cBhvr>
                                        <p:cTn id="117" dur="1000" fill="hold"/>
                                        <p:tgtEl>
                                          <p:spTgt spid="25"/>
                                        </p:tgtEl>
                                        <p:attrNameLst>
                                          <p:attrName>ppt_x</p:attrName>
                                        </p:attrNameLst>
                                      </p:cBhvr>
                                      <p:tavLst>
                                        <p:tav tm="0">
                                          <p:val>
                                            <p:fltVal val="0.5"/>
                                          </p:val>
                                        </p:tav>
                                        <p:tav tm="100000">
                                          <p:val>
                                            <p:strVal val="#ppt_x"/>
                                          </p:val>
                                        </p:tav>
                                      </p:tavLst>
                                    </p:anim>
                                    <p:anim calcmode="lin" valueType="num">
                                      <p:cBhvr>
                                        <p:cTn id="118" dur="1000" fill="hold"/>
                                        <p:tgtEl>
                                          <p:spTgt spid="25"/>
                                        </p:tgtEl>
                                        <p:attrNameLst>
                                          <p:attrName>ppt_y</p:attrName>
                                        </p:attrNameLst>
                                      </p:cBhvr>
                                      <p:tavLst>
                                        <p:tav tm="0">
                                          <p:val>
                                            <p:fltVal val="0.5"/>
                                          </p:val>
                                        </p:tav>
                                        <p:tav tm="100000">
                                          <p:val>
                                            <p:strVal val="#ppt_y"/>
                                          </p:val>
                                        </p:tav>
                                      </p:tavLst>
                                    </p:anim>
                                  </p:childTnLst>
                                </p:cTn>
                              </p:par>
                              <p:par>
                                <p:cTn id="119" presetID="41" presetClass="entr" presetSubtype="0" fill="hold" grpId="0" nodeType="withEffect">
                                  <p:stCondLst>
                                    <p:cond delay="1000"/>
                                  </p:stCondLst>
                                  <p:iterate type="lt">
                                    <p:tmPct val="10000"/>
                                  </p:iterate>
                                  <p:childTnLst>
                                    <p:set>
                                      <p:cBhvr>
                                        <p:cTn id="120" dur="1" fill="hold">
                                          <p:stCondLst>
                                            <p:cond delay="0"/>
                                          </p:stCondLst>
                                        </p:cTn>
                                        <p:tgtEl>
                                          <p:spTgt spid="26"/>
                                        </p:tgtEl>
                                        <p:attrNameLst>
                                          <p:attrName>style.visibility</p:attrName>
                                        </p:attrNameLst>
                                      </p:cBhvr>
                                      <p:to>
                                        <p:strVal val="visible"/>
                                      </p:to>
                                    </p:set>
                                    <p:anim calcmode="lin" valueType="num">
                                      <p:cBhvr>
                                        <p:cTn id="121" dur="7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2" dur="750" fill="hold"/>
                                        <p:tgtEl>
                                          <p:spTgt spid="26"/>
                                        </p:tgtEl>
                                        <p:attrNameLst>
                                          <p:attrName>ppt_y</p:attrName>
                                        </p:attrNameLst>
                                      </p:cBhvr>
                                      <p:tavLst>
                                        <p:tav tm="0">
                                          <p:val>
                                            <p:strVal val="#ppt_y"/>
                                          </p:val>
                                        </p:tav>
                                        <p:tav tm="100000">
                                          <p:val>
                                            <p:strVal val="#ppt_y"/>
                                          </p:val>
                                        </p:tav>
                                      </p:tavLst>
                                    </p:anim>
                                    <p:anim calcmode="lin" valueType="num">
                                      <p:cBhvr>
                                        <p:cTn id="123" dur="7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24" dur="7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75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A. Hoạt động cơ bản - Bài 1A: Lời khuyên của Bác | VNEN Tiếng Việt lớp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A. Hoạt động cơ bản - Bài 1A: Lời khuyên của Bác | VNEN Tiếng Việt lớp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 name="Picture 2" descr="Tả quyển sách tiếng Việt lớp 5 tập 1 hay nhất - 3 bài văn miêu tả cuốn SKG Tiếng  Việt 5 tập I"/>
          <p:cNvPicPr>
            <a:picLocks noChangeAspect="1" noChangeArrowheads="1"/>
          </p:cNvPicPr>
          <p:nvPr/>
        </p:nvPicPr>
        <p:blipFill>
          <a:blip r:embed="rId3" cstate="print"/>
          <a:srcRect/>
          <a:stretch>
            <a:fillRect/>
          </a:stretch>
        </p:blipFill>
        <p:spPr bwMode="auto">
          <a:xfrm>
            <a:off x="4724400" y="2743200"/>
            <a:ext cx="3048000" cy="3962400"/>
          </a:xfrm>
          <a:prstGeom prst="rect">
            <a:avLst/>
          </a:prstGeom>
          <a:noFill/>
        </p:spPr>
      </p:pic>
      <p:sp>
        <p:nvSpPr>
          <p:cNvPr id="2052" name="AutoShape 4" descr="Thư viện PDF - Sách Giáo Khoa Tiếng Việt Lớp 5 Tập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Thư viện PDF - Sách Giáo Khoa Tiếng Việt Lớp 5 Tập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Thư viện PDF - Sách Giáo Khoa Tiếng Việt Lớp 5 Tập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62" name="Picture 2" descr="Chủ điểm Việt Nam - Tổ quốc em - Tranh chủ đề - Trần Đức Nam - ĐÔI BỜ HIỀN  LƯƠNG"/>
          <p:cNvPicPr>
            <a:picLocks noChangeAspect="1" noChangeArrowheads="1"/>
          </p:cNvPicPr>
          <p:nvPr/>
        </p:nvPicPr>
        <p:blipFill>
          <a:blip r:embed="rId4" cstate="print"/>
          <a:srcRect/>
          <a:stretch>
            <a:fillRect/>
          </a:stretch>
        </p:blipFill>
        <p:spPr bwMode="auto">
          <a:xfrm>
            <a:off x="5181600" y="0"/>
            <a:ext cx="2133600" cy="2438400"/>
          </a:xfrm>
          <a:prstGeom prst="rect">
            <a:avLst/>
          </a:prstGeom>
          <a:noFill/>
        </p:spPr>
      </p:pic>
      <p:pic>
        <p:nvPicPr>
          <p:cNvPr id="40964" name="Picture 4" descr="Chủ điểm cánh chim hòa bình - Tranh chủ đề - Trần Đức Nam - ĐÔI BỜ HIỀN  LƯƠNG"/>
          <p:cNvPicPr>
            <a:picLocks noChangeAspect="1" noChangeArrowheads="1"/>
          </p:cNvPicPr>
          <p:nvPr/>
        </p:nvPicPr>
        <p:blipFill>
          <a:blip r:embed="rId5" cstate="print"/>
          <a:srcRect/>
          <a:stretch>
            <a:fillRect/>
          </a:stretch>
        </p:blipFill>
        <p:spPr bwMode="auto">
          <a:xfrm>
            <a:off x="2057400" y="685800"/>
            <a:ext cx="1981200" cy="2438400"/>
          </a:xfrm>
          <a:prstGeom prst="rect">
            <a:avLst/>
          </a:prstGeom>
          <a:noFill/>
        </p:spPr>
      </p:pic>
      <p:pic>
        <p:nvPicPr>
          <p:cNvPr id="40966" name="Picture 6" descr="Chủ điểm Con người với thiên nhiên - Tranh chủ đề - Trần Đức Nam - ĐÔI BỜ  HIỀN LƯƠNG"/>
          <p:cNvPicPr>
            <a:picLocks noChangeAspect="1" noChangeArrowheads="1"/>
          </p:cNvPicPr>
          <p:nvPr/>
        </p:nvPicPr>
        <p:blipFill>
          <a:blip r:embed="rId6" cstate="print"/>
          <a:srcRect/>
          <a:stretch>
            <a:fillRect/>
          </a:stretch>
        </p:blipFill>
        <p:spPr bwMode="auto">
          <a:xfrm>
            <a:off x="2057400" y="4038600"/>
            <a:ext cx="2009775" cy="2514600"/>
          </a:xfrm>
          <a:prstGeom prst="rect">
            <a:avLst/>
          </a:prstGeom>
          <a:noFill/>
        </p:spPr>
      </p:pic>
      <p:pic>
        <p:nvPicPr>
          <p:cNvPr id="40968" name="Picture 8" descr="Chủ điểm Giữ lấy màu xanh - Tranh chủ đề - Trần Đức Nam - ĐÔI BỜ HIỀN LƯƠNG"/>
          <p:cNvPicPr>
            <a:picLocks noChangeAspect="1" noChangeArrowheads="1"/>
          </p:cNvPicPr>
          <p:nvPr/>
        </p:nvPicPr>
        <p:blipFill>
          <a:blip r:embed="rId7" cstate="print"/>
          <a:srcRect/>
          <a:stretch>
            <a:fillRect/>
          </a:stretch>
        </p:blipFill>
        <p:spPr bwMode="auto">
          <a:xfrm>
            <a:off x="8458200" y="3886200"/>
            <a:ext cx="1971675" cy="2628900"/>
          </a:xfrm>
          <a:prstGeom prst="rect">
            <a:avLst/>
          </a:prstGeom>
          <a:noFill/>
        </p:spPr>
      </p:pic>
      <p:pic>
        <p:nvPicPr>
          <p:cNvPr id="40970" name="Picture 10" descr="Chủ điểm Vì hạnh phúc con người - Tranh chủ đề - Trần Đức Nam - ĐÔI BỜ HIỀN  LƯƠNG"/>
          <p:cNvPicPr>
            <a:picLocks noChangeAspect="1" noChangeArrowheads="1"/>
          </p:cNvPicPr>
          <p:nvPr/>
        </p:nvPicPr>
        <p:blipFill>
          <a:blip r:embed="rId8" cstate="print"/>
          <a:srcRect/>
          <a:stretch>
            <a:fillRect/>
          </a:stretch>
        </p:blipFill>
        <p:spPr bwMode="auto">
          <a:xfrm>
            <a:off x="8458200" y="762000"/>
            <a:ext cx="1971675" cy="2476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ox(in)">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box(in)">
                                      <p:cBhvr>
                                        <p:cTn id="12" dur="500"/>
                                        <p:tgtEl>
                                          <p:spTgt spid="409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0966"/>
                                        </p:tgtEl>
                                        <p:attrNameLst>
                                          <p:attrName>style.visibility</p:attrName>
                                        </p:attrNameLst>
                                      </p:cBhvr>
                                      <p:to>
                                        <p:strVal val="visible"/>
                                      </p:to>
                                    </p:set>
                                    <p:animEffect transition="in" filter="box(in)">
                                      <p:cBhvr>
                                        <p:cTn id="17" dur="500"/>
                                        <p:tgtEl>
                                          <p:spTgt spid="4096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68"/>
                                        </p:tgtEl>
                                        <p:attrNameLst>
                                          <p:attrName>style.visibility</p:attrName>
                                        </p:attrNameLst>
                                      </p:cBhvr>
                                      <p:to>
                                        <p:strVal val="visible"/>
                                      </p:to>
                                    </p:set>
                                    <p:anim calcmode="lin" valueType="num">
                                      <p:cBhvr additive="base">
                                        <p:cTn id="22" dur="500" fill="hold"/>
                                        <p:tgtEl>
                                          <p:spTgt spid="40968"/>
                                        </p:tgtEl>
                                        <p:attrNameLst>
                                          <p:attrName>ppt_x</p:attrName>
                                        </p:attrNameLst>
                                      </p:cBhvr>
                                      <p:tavLst>
                                        <p:tav tm="0">
                                          <p:val>
                                            <p:strVal val="#ppt_x"/>
                                          </p:val>
                                        </p:tav>
                                        <p:tav tm="100000">
                                          <p:val>
                                            <p:strVal val="#ppt_x"/>
                                          </p:val>
                                        </p:tav>
                                      </p:tavLst>
                                    </p:anim>
                                    <p:anim calcmode="lin" valueType="num">
                                      <p:cBhvr additive="base">
                                        <p:cTn id="23" dur="500" fill="hold"/>
                                        <p:tgtEl>
                                          <p:spTgt spid="4096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40970"/>
                                        </p:tgtEl>
                                        <p:attrNameLst>
                                          <p:attrName>style.visibility</p:attrName>
                                        </p:attrNameLst>
                                      </p:cBhvr>
                                      <p:to>
                                        <p:strVal val="visible"/>
                                      </p:to>
                                    </p:set>
                                    <p:animEffect transition="in" filter="wheel(4)">
                                      <p:cBhvr>
                                        <p:cTn id="28" dur="2000"/>
                                        <p:tgtEl>
                                          <p:spTgt spid="40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A. Hoạt động cơ bản - Bài 1A: Lời khuyên của Bác | VNEN Tiếng Việt lớp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A. Hoạt động cơ bản - Bài 1A: Lời khuyên của Bác | VNEN Tiếng Việt lớp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Thư viện PDF - Sách Giáo Khoa Tiếng Việt Lớp 5 Tập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Thư viện PDF - Sách Giáo Khoa Tiếng Việt Lớp 5 Tập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Thư viện PDF - Sách Giáo Khoa Tiếng Việt Lớp 5 Tập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0" name="Picture 2" descr="Soạn tiếng việt 5 - Tập 2 - Giải bài tập SGK môn tiếng việt lớp 5 - Tập 2"/>
          <p:cNvPicPr>
            <a:picLocks noChangeAspect="1" noChangeArrowheads="1"/>
          </p:cNvPicPr>
          <p:nvPr/>
        </p:nvPicPr>
        <p:blipFill>
          <a:blip r:embed="rId3" cstate="print"/>
          <a:srcRect/>
          <a:stretch>
            <a:fillRect/>
          </a:stretch>
        </p:blipFill>
        <p:spPr bwMode="auto">
          <a:xfrm>
            <a:off x="4343400" y="2895600"/>
            <a:ext cx="3124200" cy="3733800"/>
          </a:xfrm>
          <a:prstGeom prst="rect">
            <a:avLst/>
          </a:prstGeom>
          <a:noFill/>
        </p:spPr>
      </p:pic>
      <p:pic>
        <p:nvPicPr>
          <p:cNvPr id="43012" name="Picture 4" descr="A. Hoạt động cơ bản - Bài 19A: Người công dân số Một | VNEN Tiếng Việt lớp 5"/>
          <p:cNvPicPr>
            <a:picLocks noChangeAspect="1" noChangeArrowheads="1"/>
          </p:cNvPicPr>
          <p:nvPr/>
        </p:nvPicPr>
        <p:blipFill>
          <a:blip r:embed="rId4" cstate="print"/>
          <a:srcRect/>
          <a:stretch>
            <a:fillRect/>
          </a:stretch>
        </p:blipFill>
        <p:spPr bwMode="auto">
          <a:xfrm>
            <a:off x="4724400" y="152400"/>
            <a:ext cx="2438400" cy="2514600"/>
          </a:xfrm>
          <a:prstGeom prst="rect">
            <a:avLst/>
          </a:prstGeom>
          <a:noFill/>
        </p:spPr>
      </p:pic>
      <p:pic>
        <p:nvPicPr>
          <p:cNvPr id="43014" name="Picture 6" descr="Chủ điểm Vì cuộc sống thanh bình - Tranh chủ đề - Trần Đức Nam - ĐÔI BỜ  HIỀN LƯƠNG"/>
          <p:cNvPicPr>
            <a:picLocks noChangeAspect="1" noChangeArrowheads="1"/>
          </p:cNvPicPr>
          <p:nvPr/>
        </p:nvPicPr>
        <p:blipFill>
          <a:blip r:embed="rId5" cstate="print"/>
          <a:srcRect/>
          <a:stretch>
            <a:fillRect/>
          </a:stretch>
        </p:blipFill>
        <p:spPr bwMode="auto">
          <a:xfrm>
            <a:off x="1295400" y="762000"/>
            <a:ext cx="2238375" cy="2705100"/>
          </a:xfrm>
          <a:prstGeom prst="rect">
            <a:avLst/>
          </a:prstGeom>
          <a:noFill/>
        </p:spPr>
      </p:pic>
      <p:pic>
        <p:nvPicPr>
          <p:cNvPr id="43016" name="Picture 8" descr="Tranh chủ điểm &amp;quot; Nhớ nguồn&amp;quot; - Tiếng Việt - Tiểu Học Vĩnh Tú - Website của  Trường Tiểu học Vĩnh Tú"/>
          <p:cNvPicPr>
            <a:picLocks noChangeAspect="1" noChangeArrowheads="1"/>
          </p:cNvPicPr>
          <p:nvPr/>
        </p:nvPicPr>
        <p:blipFill>
          <a:blip r:embed="rId6" cstate="print"/>
          <a:srcRect/>
          <a:stretch>
            <a:fillRect/>
          </a:stretch>
        </p:blipFill>
        <p:spPr bwMode="auto">
          <a:xfrm>
            <a:off x="1295400" y="3886200"/>
            <a:ext cx="2286000" cy="2781300"/>
          </a:xfrm>
          <a:prstGeom prst="rect">
            <a:avLst/>
          </a:prstGeom>
          <a:noFill/>
        </p:spPr>
      </p:pic>
      <p:pic>
        <p:nvPicPr>
          <p:cNvPr id="43018" name="Picture 10" descr="Chủ điểm Nam và nữ - Tranh chủ đề - Trần Đức Nam - ĐÔI BỜ HIỀN LƯƠNG"/>
          <p:cNvPicPr>
            <a:picLocks noChangeAspect="1" noChangeArrowheads="1"/>
          </p:cNvPicPr>
          <p:nvPr/>
        </p:nvPicPr>
        <p:blipFill>
          <a:blip r:embed="rId7" cstate="print"/>
          <a:srcRect/>
          <a:stretch>
            <a:fillRect/>
          </a:stretch>
        </p:blipFill>
        <p:spPr bwMode="auto">
          <a:xfrm>
            <a:off x="8305800" y="3886200"/>
            <a:ext cx="2286000" cy="2771776"/>
          </a:xfrm>
          <a:prstGeom prst="rect">
            <a:avLst/>
          </a:prstGeom>
          <a:noFill/>
        </p:spPr>
      </p:pic>
      <p:pic>
        <p:nvPicPr>
          <p:cNvPr id="43020" name="Picture 12" descr="Chủ điểm Những chủ nhân tương lai - Tranh chủ đề - Trần Đức Nam - ĐÔI BỜ  HIỀN LƯƠNG"/>
          <p:cNvPicPr>
            <a:picLocks noChangeAspect="1" noChangeArrowheads="1"/>
          </p:cNvPicPr>
          <p:nvPr/>
        </p:nvPicPr>
        <p:blipFill>
          <a:blip r:embed="rId8" cstate="print"/>
          <a:srcRect/>
          <a:stretch>
            <a:fillRect/>
          </a:stretch>
        </p:blipFill>
        <p:spPr bwMode="auto">
          <a:xfrm>
            <a:off x="8305800" y="762000"/>
            <a:ext cx="2209800" cy="2695576"/>
          </a:xfrm>
          <a:prstGeom prst="rect">
            <a:avLst/>
          </a:prstGeom>
          <a:noFill/>
        </p:spPr>
      </p:pic>
      <p:sp>
        <p:nvSpPr>
          <p:cNvPr id="17" name="TextBox 16"/>
          <p:cNvSpPr txBox="1"/>
          <p:nvPr/>
        </p:nvSpPr>
        <p:spPr>
          <a:xfrm>
            <a:off x="5181600" y="0"/>
            <a:ext cx="1447800" cy="276999"/>
          </a:xfrm>
          <a:prstGeom prst="rect">
            <a:avLst/>
          </a:prstGeom>
          <a:noFill/>
        </p:spPr>
        <p:txBody>
          <a:bodyPr wrap="square" rtlCol="0">
            <a:spAutoFit/>
          </a:bodyPr>
          <a:lstStyle/>
          <a:p>
            <a:r>
              <a:rPr lang="en-US" sz="1200" b="1" smtClean="0"/>
              <a:t>NGƯỜI CÔNG DÂN</a:t>
            </a:r>
            <a:endParaRPr lang="en-US" sz="1200" b="1"/>
          </a:p>
        </p:txBody>
      </p:sp>
      <p:sp>
        <p:nvSpPr>
          <p:cNvPr id="18" name="TextBox 17"/>
          <p:cNvSpPr txBox="1"/>
          <p:nvPr/>
        </p:nvSpPr>
        <p:spPr>
          <a:xfrm>
            <a:off x="1371600" y="3886200"/>
            <a:ext cx="1143000" cy="276999"/>
          </a:xfrm>
          <a:prstGeom prst="rect">
            <a:avLst/>
          </a:prstGeom>
          <a:noFill/>
        </p:spPr>
        <p:txBody>
          <a:bodyPr wrap="square" rtlCol="0">
            <a:spAutoFit/>
          </a:bodyPr>
          <a:lstStyle/>
          <a:p>
            <a:r>
              <a:rPr lang="en-US" sz="1200" b="1" smtClean="0">
                <a:latin typeface="Times New Roman" pitchFamily="18" charset="0"/>
                <a:cs typeface="Times New Roman" pitchFamily="18" charset="0"/>
              </a:rPr>
              <a:t>NHỚ NGUỒN</a:t>
            </a:r>
            <a:endParaRPr lang="en-US" sz="12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ox(in)">
                                      <p:cBhvr>
                                        <p:cTn id="7" dur="500"/>
                                        <p:tgtEl>
                                          <p:spTgt spid="430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43014"/>
                                        </p:tgtEl>
                                        <p:attrNameLst>
                                          <p:attrName>style.visibility</p:attrName>
                                        </p:attrNameLst>
                                      </p:cBhvr>
                                      <p:to>
                                        <p:strVal val="visible"/>
                                      </p:to>
                                    </p:set>
                                    <p:animEffect transition="in" filter="plus(in)">
                                      <p:cBhvr>
                                        <p:cTn id="15" dur="2000"/>
                                        <p:tgtEl>
                                          <p:spTgt spid="4301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ox(in)">
                                      <p:cBhvr>
                                        <p:cTn id="20" dur="500"/>
                                        <p:tgtEl>
                                          <p:spTgt spid="18"/>
                                        </p:tgtEl>
                                      </p:cBhvr>
                                    </p:animEffect>
                                  </p:childTnLst>
                                </p:cTn>
                              </p:par>
                              <p:par>
                                <p:cTn id="21" presetID="4" presetClass="entr" presetSubtype="16" fill="hold" nodeType="withEffect">
                                  <p:stCondLst>
                                    <p:cond delay="0"/>
                                  </p:stCondLst>
                                  <p:childTnLst>
                                    <p:set>
                                      <p:cBhvr>
                                        <p:cTn id="22" dur="1" fill="hold">
                                          <p:stCondLst>
                                            <p:cond delay="0"/>
                                          </p:stCondLst>
                                        </p:cTn>
                                        <p:tgtEl>
                                          <p:spTgt spid="43016"/>
                                        </p:tgtEl>
                                        <p:attrNameLst>
                                          <p:attrName>style.visibility</p:attrName>
                                        </p:attrNameLst>
                                      </p:cBhvr>
                                      <p:to>
                                        <p:strVal val="visible"/>
                                      </p:to>
                                    </p:set>
                                    <p:animEffect transition="in" filter="box(in)">
                                      <p:cBhvr>
                                        <p:cTn id="23" dur="500"/>
                                        <p:tgtEl>
                                          <p:spTgt spid="43016"/>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43018"/>
                                        </p:tgtEl>
                                        <p:attrNameLst>
                                          <p:attrName>style.visibility</p:attrName>
                                        </p:attrNameLst>
                                      </p:cBhvr>
                                      <p:to>
                                        <p:strVal val="visible"/>
                                      </p:to>
                                    </p:set>
                                    <p:animEffect transition="in" filter="plus(in)">
                                      <p:cBhvr>
                                        <p:cTn id="28" dur="2000"/>
                                        <p:tgtEl>
                                          <p:spTgt spid="4301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43020"/>
                                        </p:tgtEl>
                                        <p:attrNameLst>
                                          <p:attrName>style.visibility</p:attrName>
                                        </p:attrNameLst>
                                      </p:cBhvr>
                                      <p:to>
                                        <p:strVal val="visible"/>
                                      </p:to>
                                    </p:set>
                                    <p:animEffect transition="in" filter="strips(downLeft)">
                                      <p:cBhvr>
                                        <p:cTn id="33" dur="5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A. Hoạt động cơ bản - Bài 1A: Lời khuyên của Bác | VNEN Tiếng Việt lớp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A. Hoạt động cơ bản - Bài 1A: Lời khuyên của Bác | VNEN Tiếng Việt lớp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4" name="Picture 6" descr="A. Hoạt động cơ bản - Bài 1A: Lời khuyên của Bác | VNEN Tiếng Việt lớp 5"/>
          <p:cNvPicPr>
            <a:picLocks noChangeAspect="1" noChangeArrowheads="1"/>
          </p:cNvPicPr>
          <p:nvPr/>
        </p:nvPicPr>
        <p:blipFill>
          <a:blip r:embed="rId3" cstate="print"/>
          <a:srcRect/>
          <a:stretch>
            <a:fillRect/>
          </a:stretch>
        </p:blipFill>
        <p:spPr bwMode="auto">
          <a:xfrm>
            <a:off x="914400" y="228600"/>
            <a:ext cx="5105400" cy="6400800"/>
          </a:xfrm>
          <a:prstGeom prst="rect">
            <a:avLst/>
          </a:prstGeom>
          <a:noFill/>
        </p:spPr>
      </p:pic>
      <p:sp>
        <p:nvSpPr>
          <p:cNvPr id="8" name="TextBox 7"/>
          <p:cNvSpPr txBox="1"/>
          <p:nvPr/>
        </p:nvSpPr>
        <p:spPr>
          <a:xfrm>
            <a:off x="6705600" y="2286000"/>
            <a:ext cx="4724400" cy="1200329"/>
          </a:xfrm>
          <a:prstGeom prst="rect">
            <a:avLst/>
          </a:prstGeom>
          <a:noFill/>
        </p:spPr>
        <p:txBody>
          <a:bodyPr wrap="square" rtlCol="0">
            <a:spAutoFit/>
          </a:bodyPr>
          <a:lstStyle/>
          <a:p>
            <a:pPr algn="just"/>
            <a:r>
              <a:rPr lang="en-US" smtClean="0"/>
              <a:t>     </a:t>
            </a:r>
            <a:r>
              <a:rPr lang="en-US" sz="2400" smtClean="0">
                <a:latin typeface="Times New Roman" pitchFamily="18" charset="0"/>
                <a:cs typeface="Times New Roman" pitchFamily="18" charset="0"/>
              </a:rPr>
              <a:t>Quan sát tranh minh họa chủ điểm và mô tả những gì em nhìn thấy trong hình vẽ.</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152400"/>
            <a:ext cx="5867400" cy="1077218"/>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Thư gửi các học sinh</a:t>
            </a:r>
          </a:p>
          <a:p>
            <a:pPr algn="ctr"/>
            <a:r>
              <a:rPr lang="en-US" sz="2400" b="1" i="1" smtClean="0">
                <a:solidFill>
                  <a:srgbClr val="002060"/>
                </a:solidFill>
                <a:latin typeface="Times New Roman" pitchFamily="18" charset="0"/>
                <a:cs typeface="Times New Roman" pitchFamily="18" charset="0"/>
              </a:rPr>
              <a:t>(Trích)</a:t>
            </a:r>
            <a:endParaRPr lang="en-US" sz="2400" b="1" i="1" dirty="0">
              <a:solidFill>
                <a:srgbClr val="002060"/>
              </a:solidFill>
              <a:latin typeface="Times New Roman" pitchFamily="18" charset="0"/>
              <a:cs typeface="Times New Roman" pitchFamily="18" charset="0"/>
            </a:endParaRPr>
          </a:p>
        </p:txBody>
      </p:sp>
      <p:sp>
        <p:nvSpPr>
          <p:cNvPr id="4" name="TextBox 3"/>
          <p:cNvSpPr txBox="1"/>
          <p:nvPr/>
        </p:nvSpPr>
        <p:spPr>
          <a:xfrm>
            <a:off x="7543800" y="1066800"/>
            <a:ext cx="2895600"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Hồ Chí Minh</a:t>
            </a:r>
            <a:endParaRPr lang="en-US" sz="2400" b="1" dirty="0">
              <a:latin typeface="Times New Roman" pitchFamily="18" charset="0"/>
              <a:cs typeface="Times New Roman" pitchFamily="18" charset="0"/>
            </a:endParaRPr>
          </a:p>
        </p:txBody>
      </p:sp>
      <p:pic>
        <p:nvPicPr>
          <p:cNvPr id="22530" name="Picture 2" descr="Thư gửi các học sinh (trang 4) - Tiếng Việt 5 tập 1"/>
          <p:cNvPicPr>
            <a:picLocks noChangeAspect="1" noChangeArrowheads="1"/>
          </p:cNvPicPr>
          <p:nvPr/>
        </p:nvPicPr>
        <p:blipFill>
          <a:blip r:embed="rId3" cstate="print"/>
          <a:srcRect/>
          <a:stretch>
            <a:fillRect/>
          </a:stretch>
        </p:blipFill>
        <p:spPr bwMode="auto">
          <a:xfrm>
            <a:off x="1676400" y="1524000"/>
            <a:ext cx="8915400"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strips(downLeft)">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ức thư Bác Hồ gửi học sinh trong ngày khai giảng năm 1945 - Cựu TNXP Việt  Nam"/>
          <p:cNvPicPr>
            <a:picLocks noChangeAspect="1" noChangeArrowheads="1"/>
          </p:cNvPicPr>
          <p:nvPr/>
        </p:nvPicPr>
        <p:blipFill>
          <a:blip r:embed="rId3" cstate="print"/>
          <a:srcRect/>
          <a:stretch>
            <a:fillRect/>
          </a:stretch>
        </p:blipFill>
        <p:spPr bwMode="auto">
          <a:xfrm>
            <a:off x="2057400" y="1"/>
            <a:ext cx="8001000" cy="6248400"/>
          </a:xfrm>
          <a:prstGeom prst="rect">
            <a:avLst/>
          </a:prstGeom>
          <a:noFill/>
        </p:spPr>
      </p:pic>
      <p:sp>
        <p:nvSpPr>
          <p:cNvPr id="6" name="TextBox 5"/>
          <p:cNvSpPr txBox="1"/>
          <p:nvPr/>
        </p:nvSpPr>
        <p:spPr>
          <a:xfrm>
            <a:off x="2057400" y="6248400"/>
            <a:ext cx="8001000" cy="430887"/>
          </a:xfrm>
          <a:prstGeom prst="rect">
            <a:avLst/>
          </a:prstGeom>
          <a:noFill/>
        </p:spPr>
        <p:txBody>
          <a:bodyPr wrap="square" rtlCol="0">
            <a:spAutoFit/>
          </a:bodyPr>
          <a:lstStyle/>
          <a:p>
            <a:r>
              <a:rPr lang="vi-VN" sz="2200" i="1" smtClean="0"/>
              <a:t>Bức thư Bác Hồ gửi học sinh trong ngày khai giảng năm 1945</a:t>
            </a:r>
            <a:r>
              <a:rPr lang="en-US" sz="2200" i="1" smtClean="0"/>
              <a:t>.</a:t>
            </a:r>
            <a:endParaRPr lang="vi-VN" sz="2200" i="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43200" y="0"/>
            <a:ext cx="6858000"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MỤC TIÊU</a:t>
            </a:r>
          </a:p>
        </p:txBody>
      </p:sp>
      <p:grpSp>
        <p:nvGrpSpPr>
          <p:cNvPr id="3" name="Group 13"/>
          <p:cNvGrpSpPr>
            <a:grpSpLocks/>
          </p:cNvGrpSpPr>
          <p:nvPr/>
        </p:nvGrpSpPr>
        <p:grpSpPr bwMode="auto">
          <a:xfrm>
            <a:off x="1305208" y="954445"/>
            <a:ext cx="9286592" cy="1373879"/>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a:grpSpLocks/>
          </p:cNvGrpSpPr>
          <p:nvPr/>
        </p:nvGrpSpPr>
        <p:grpSpPr bwMode="auto">
          <a:xfrm>
            <a:off x="1297187" y="2501643"/>
            <a:ext cx="9294613" cy="142378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endParaRPr lang="en-US" sz="2800" b="1" dirty="0"/>
            </a:p>
            <a:p>
              <a:pPr algn="ctr">
                <a:defRPr/>
              </a:pPr>
              <a:endParaRPr lang="en-US" dirty="0"/>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1685701" y="1447800"/>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1725444" y="3166444"/>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634735" y="1368867"/>
            <a:ext cx="7552109" cy="830997"/>
          </a:xfrm>
          <a:prstGeom prst="rect">
            <a:avLst/>
          </a:prstGeom>
        </p:spPr>
        <p:txBody>
          <a:bodyPr wrap="square">
            <a:spAutoFit/>
          </a:bodyPr>
          <a:lstStyle/>
          <a:p>
            <a:r>
              <a:rPr lang="en-US" sz="2400" b="1" dirty="0" err="1">
                <a:solidFill>
                  <a:srgbClr val="00B050"/>
                </a:solidFill>
                <a:latin typeface="Times New Roman" pitchFamily="18" charset="0"/>
                <a:cs typeface="Times New Roman" pitchFamily="18" charset="0"/>
              </a:rPr>
              <a:t>Đọc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đúng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các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tiếng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từ</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khó</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hoặc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dễ</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lẫn</a:t>
            </a:r>
            <a:r>
              <a:rPr lang="en-US" sz="2400" b="1" dirty="0">
                <a:solidFill>
                  <a:srgbClr val="00B050"/>
                </a:solidFill>
                <a:latin typeface="Times New Roman" pitchFamily="18" charset="0"/>
                <a:cs typeface="Times New Roman" pitchFamily="18" charset="0"/>
              </a:rPr>
              <a:t> do </a:t>
            </a:r>
            <a:r>
              <a:rPr lang="en-US" sz="2400" b="1" dirty="0" err="1">
                <a:solidFill>
                  <a:srgbClr val="00B050"/>
                </a:solidFill>
                <a:latin typeface="Times New Roman" pitchFamily="18" charset="0"/>
                <a:cs typeface="Times New Roman" pitchFamily="18" charset="0"/>
              </a:rPr>
              <a:t>ảnh</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hưởng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phương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ngữ</a:t>
            </a:r>
            <a:endParaRPr lang="en-US" sz="2400" b="1" dirty="0">
              <a:solidFill>
                <a:srgbClr val="00B050"/>
              </a:solidFill>
              <a:latin typeface="Times New Roman" pitchFamily="18" charset="0"/>
              <a:cs typeface="Times New Roman" pitchFamily="18" charset="0"/>
            </a:endParaRPr>
          </a:p>
        </p:txBody>
      </p:sp>
      <p:sp>
        <p:nvSpPr>
          <p:cNvPr id="14" name="Rectangle 13"/>
          <p:cNvSpPr/>
          <p:nvPr/>
        </p:nvSpPr>
        <p:spPr>
          <a:xfrm>
            <a:off x="2658798" y="2929849"/>
            <a:ext cx="7704799" cy="830997"/>
          </a:xfrm>
          <a:prstGeom prst="rect">
            <a:avLst/>
          </a:prstGeom>
        </p:spPr>
        <p:txBody>
          <a:bodyPr wrap="square">
            <a:spAutoFit/>
          </a:bodyPr>
          <a:lstStyle/>
          <a:p>
            <a:r>
              <a:rPr lang="en-US" sz="2400" b="1" dirty="0" err="1">
                <a:solidFill>
                  <a:schemeClr val="accent6"/>
                </a:solidFill>
                <a:latin typeface="Times New Roman" pitchFamily="18" charset="0"/>
                <a:cs typeface="Times New Roman" pitchFamily="18" charset="0"/>
              </a:rPr>
              <a:t>Đọc</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trôi</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chảy</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toàn</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bài</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ngắt</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nghỉ</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đúng</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đọc</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diễn</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cảm</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và</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nhấn</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giọng</a:t>
            </a:r>
            <a:r>
              <a:rPr lang="en-US" sz="2400" b="1" dirty="0">
                <a:solidFill>
                  <a:schemeClr val="accent6"/>
                </a:solidFill>
                <a:latin typeface="Times New Roman" pitchFamily="18" charset="0"/>
                <a:cs typeface="Times New Roman" pitchFamily="18" charset="0"/>
              </a:rPr>
              <a:t> ở </a:t>
            </a:r>
            <a:r>
              <a:rPr lang="en-US" sz="2400" b="1" dirty="0" err="1">
                <a:solidFill>
                  <a:schemeClr val="accent6"/>
                </a:solidFill>
                <a:latin typeface="Times New Roman" pitchFamily="18" charset="0"/>
                <a:cs typeface="Times New Roman" pitchFamily="18" charset="0"/>
              </a:rPr>
              <a:t>những</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từ</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gợi</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tả</a:t>
            </a:r>
            <a:endParaRPr lang="en-US" sz="2400" b="1" dirty="0">
              <a:solidFill>
                <a:schemeClr val="accent6"/>
              </a:solidFill>
              <a:latin typeface="Times New Roman" pitchFamily="18" charset="0"/>
              <a:cs typeface="Times New Roman" pitchFamily="18" charset="0"/>
            </a:endParaRPr>
          </a:p>
        </p:txBody>
      </p:sp>
      <p:grpSp>
        <p:nvGrpSpPr>
          <p:cNvPr id="15" name="Group 13"/>
          <p:cNvGrpSpPr>
            <a:grpSpLocks/>
          </p:cNvGrpSpPr>
          <p:nvPr/>
        </p:nvGrpSpPr>
        <p:grpSpPr bwMode="auto">
          <a:xfrm>
            <a:off x="1297187" y="4038600"/>
            <a:ext cx="9294614" cy="1171783"/>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1292225" y="1295400"/>
              <a:ext cx="2822575" cy="381000"/>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18" name="Straight Connector 17"/>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p:cNvSpPr/>
          <p:nvPr/>
        </p:nvSpPr>
        <p:spPr>
          <a:xfrm>
            <a:off x="1717423" y="4419600"/>
            <a:ext cx="841019"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2593277" y="4637202"/>
            <a:ext cx="7618983" cy="461665"/>
          </a:xfrm>
          <a:prstGeom prst="rect">
            <a:avLst/>
          </a:prstGeom>
        </p:spPr>
        <p:txBody>
          <a:bodyPr wrap="square">
            <a:spAutoFit/>
          </a:bodyPr>
          <a:lstStyle/>
          <a:p>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từ</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nội</a:t>
            </a:r>
            <a:r>
              <a:rPr lang="en-US" sz="2400" b="1" dirty="0">
                <a:solidFill>
                  <a:srgbClr val="FF0000"/>
                </a:solidFill>
                <a:latin typeface="Times New Roman" pitchFamily="18" charset="0"/>
                <a:cs typeface="Times New Roman" pitchFamily="18" charset="0"/>
              </a:rPr>
              <a:t> dung </a:t>
            </a: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đọc</a:t>
            </a:r>
            <a:r>
              <a:rPr lang="en-US" sz="2400" b="1" dirty="0">
                <a:solidFill>
                  <a:srgbClr val="A3CEB8"/>
                </a:solidFill>
                <a:latin typeface="Times New Roman" pitchFamily="18" charset="0"/>
                <a:cs typeface="Times New Roman" pitchFamily="18" charset="0"/>
              </a:rPr>
              <a:t>.</a:t>
            </a:r>
          </a:p>
        </p:txBody>
      </p:sp>
      <p:grpSp>
        <p:nvGrpSpPr>
          <p:cNvPr id="21" name="Group 13"/>
          <p:cNvGrpSpPr>
            <a:grpSpLocks/>
          </p:cNvGrpSpPr>
          <p:nvPr/>
        </p:nvGrpSpPr>
        <p:grpSpPr bwMode="auto">
          <a:xfrm>
            <a:off x="1305207" y="5461421"/>
            <a:ext cx="9286593" cy="1171783"/>
            <a:chOff x="1292225" y="1295400"/>
            <a:chExt cx="2822575" cy="1498600"/>
          </a:xfrm>
        </p:grpSpPr>
        <p:sp>
          <p:nvSpPr>
            <p:cNvPr id="22" name="Rectangle 21"/>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292225" y="1295400"/>
              <a:ext cx="2822575" cy="381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24" name="Straight Connector 23"/>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24"/>
          <p:cNvSpPr/>
          <p:nvPr/>
        </p:nvSpPr>
        <p:spPr>
          <a:xfrm>
            <a:off x="1693360" y="5887246"/>
            <a:ext cx="841019"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2569214" y="5942626"/>
            <a:ext cx="7618983" cy="461665"/>
          </a:xfrm>
          <a:prstGeom prst="rect">
            <a:avLst/>
          </a:prstGeom>
        </p:spPr>
        <p:txBody>
          <a:bodyPr wrap="square">
            <a:spAutoFit/>
          </a:bodyPr>
          <a:lstStyle/>
          <a:p>
            <a:r>
              <a:rPr lang="nl-NL" sz="2400" b="1" smtClean="0">
                <a:solidFill>
                  <a:srgbClr val="FFC000"/>
                </a:solidFill>
                <a:latin typeface="Times New Roman" pitchFamily="18" charset="0"/>
                <a:cs typeface="Times New Roman" pitchFamily="18" charset="0"/>
              </a:rPr>
              <a:t>Thuộc lòng một đoạn thư.</a:t>
            </a:r>
            <a:endParaRPr lang="en-US" sz="2400" b="1" dirty="0">
              <a:solidFill>
                <a:srgbClr val="FFC000"/>
              </a:solidFill>
              <a:latin typeface="Times New Roman" pitchFamily="18" charset="0"/>
              <a:cs typeface="Times New Roman" pitchFamily="18" charset="0"/>
            </a:endParaRPr>
          </a:p>
        </p:txBody>
      </p:sp>
      <p:sp>
        <p:nvSpPr>
          <p:cNvPr id="27" name="Right Arrow 26">
            <a:hlinkClick r:id="rId3" action="ppaction://hlinksldjump"/>
          </p:cNvPr>
          <p:cNvSpPr/>
          <p:nvPr/>
        </p:nvSpPr>
        <p:spPr>
          <a:xfrm>
            <a:off x="11430000" y="6282558"/>
            <a:ext cx="533400" cy="453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163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bwMode="gray">
          <a:xfrm>
            <a:off x="1557627" y="1946415"/>
            <a:ext cx="1881106" cy="417234"/>
          </a:xfrm>
          <a:prstGeom prst="round2SameRect">
            <a:avLst>
              <a:gd name="adj1" fmla="val 50000"/>
              <a:gd name="adj2" fmla="val 0"/>
            </a:avLst>
          </a:prstGeom>
          <a:solidFill>
            <a:srgbClr val="0000FF"/>
          </a:solidFill>
          <a:ln>
            <a:noFill/>
          </a:ln>
          <a:effectLst>
            <a:outerShdw blurRad="50800" dist="38100" dir="54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tIns="0" anchor="ctr"/>
          <a:lstStyle/>
          <a:p>
            <a:pPr>
              <a:defRPr/>
            </a:pPr>
            <a:r>
              <a:rPr lang="en-US" b="1" kern="0" dirty="0">
                <a:solidFill>
                  <a:sysClr val="window" lastClr="FFFFFF"/>
                </a:solidFill>
                <a:effectLst>
                  <a:glow rad="63500">
                    <a:srgbClr val="84AA33">
                      <a:lumMod val="75000"/>
                      <a:alpha val="40000"/>
                    </a:srgbClr>
                  </a:glow>
                  <a:outerShdw blurRad="38100" dist="38100" dir="2700000" algn="tl">
                    <a:srgbClr val="000000">
                      <a:alpha val="43137"/>
                    </a:srgbClr>
                  </a:outerShdw>
                </a:effectLst>
                <a:latin typeface="Arial" pitchFamily="34" charset="0"/>
                <a:cs typeface="Arial" pitchFamily="34" charset="0"/>
              </a:rPr>
              <a:t>ĐOẠN 1</a:t>
            </a:r>
          </a:p>
        </p:txBody>
      </p:sp>
      <p:sp>
        <p:nvSpPr>
          <p:cNvPr id="6" name="Rectangle 16"/>
          <p:cNvSpPr>
            <a:spLocks noChangeArrowheads="1"/>
          </p:cNvSpPr>
          <p:nvPr/>
        </p:nvSpPr>
        <p:spPr bwMode="gray">
          <a:xfrm rot="16200000">
            <a:off x="6110051" y="1281349"/>
            <a:ext cx="1026188" cy="5931090"/>
          </a:xfrm>
          <a:prstGeom prst="rect">
            <a:avLst/>
          </a:prstGeom>
          <a:gradFill flip="none" rotWithShape="1">
            <a:gsLst>
              <a:gs pos="0">
                <a:srgbClr val="DDDDDD"/>
              </a:gs>
              <a:gs pos="42000">
                <a:srgbClr val="FFFFFF"/>
              </a:gs>
              <a:gs pos="100000">
                <a:srgbClr val="FFFFFF"/>
              </a:gs>
            </a:gsLst>
            <a:lin ang="5400000" scaled="1"/>
            <a:tileRect/>
          </a:gradFill>
          <a:ln>
            <a:solidFill>
              <a:srgbClr val="969696"/>
            </a:solidFill>
          </a:ln>
          <a:effectLst>
            <a:reflection blurRad="6350" stA="50000" endA="300" endPos="38500" dist="50800" dir="5400000" sy="-100000" algn="bl" rotWithShape="0"/>
          </a:effectLst>
          <a:scene3d>
            <a:camera prst="orthographicFront">
              <a:rot lat="0" lon="0" rev="0"/>
            </a:camera>
            <a:lightRig rig="contrasting" dir="tl">
              <a:rot lat="0" lon="0" rev="17400000"/>
            </a:lightRig>
          </a:scene3d>
          <a:sp3d>
            <a:bevelT w="88900" h="88900"/>
          </a:sp3d>
        </p:spPr>
        <p:txBody>
          <a:bodyPr anchor="ctr"/>
          <a:lstStyle/>
          <a:p>
            <a:pPr>
              <a:defRPr/>
            </a:pPr>
            <a:endParaRPr lang="en-US" kern="0" dirty="0">
              <a:solidFill>
                <a:srgbClr val="FFFFFF"/>
              </a:solidFill>
              <a:latin typeface="Arial" pitchFamily="34" charset="0"/>
              <a:cs typeface="Arial" pitchFamily="34" charset="0"/>
            </a:endParaRPr>
          </a:p>
        </p:txBody>
      </p:sp>
      <p:sp>
        <p:nvSpPr>
          <p:cNvPr id="7" name="Round Same Side Corner Rectangle 6"/>
          <p:cNvSpPr/>
          <p:nvPr/>
        </p:nvSpPr>
        <p:spPr bwMode="gray">
          <a:xfrm>
            <a:off x="1564021" y="3886199"/>
            <a:ext cx="1881106" cy="417234"/>
          </a:xfrm>
          <a:prstGeom prst="round2SameRect">
            <a:avLst>
              <a:gd name="adj1" fmla="val 50000"/>
              <a:gd name="adj2" fmla="val 0"/>
            </a:avLst>
          </a:prstGeom>
          <a:solidFill>
            <a:srgbClr val="00B0F0"/>
          </a:solidFill>
          <a:ln>
            <a:noFill/>
          </a:ln>
          <a:effectLst>
            <a:outerShdw blurRad="50800" dist="38100" dir="54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tIns="0" anchor="ctr"/>
          <a:lstStyle/>
          <a:p>
            <a:pPr>
              <a:defRPr/>
            </a:pPr>
            <a:r>
              <a:rPr lang="en-US" b="1" kern="0" dirty="0">
                <a:solidFill>
                  <a:sysClr val="window" lastClr="FFFFFF"/>
                </a:solidFill>
                <a:effectLst>
                  <a:glow rad="63500">
                    <a:srgbClr val="84AA33">
                      <a:lumMod val="75000"/>
                      <a:alpha val="40000"/>
                    </a:srgbClr>
                  </a:glow>
                  <a:outerShdw blurRad="38100" dist="38100" dir="2700000" algn="tl">
                    <a:srgbClr val="000000">
                      <a:alpha val="43137"/>
                    </a:srgbClr>
                  </a:outerShdw>
                </a:effectLst>
                <a:latin typeface="Arial" pitchFamily="34" charset="0"/>
                <a:cs typeface="Arial" pitchFamily="34" charset="0"/>
              </a:rPr>
              <a:t>ĐOẠN 2</a:t>
            </a:r>
          </a:p>
        </p:txBody>
      </p:sp>
      <p:sp>
        <p:nvSpPr>
          <p:cNvPr id="8" name="Rectangle 22"/>
          <p:cNvSpPr>
            <a:spLocks noChangeArrowheads="1"/>
          </p:cNvSpPr>
          <p:nvPr/>
        </p:nvSpPr>
        <p:spPr bwMode="gray">
          <a:xfrm>
            <a:off x="3977021" y="4038600"/>
            <a:ext cx="5511800" cy="461665"/>
          </a:xfrm>
          <a:prstGeom prst="rect">
            <a:avLst/>
          </a:prstGeom>
          <a:noFill/>
          <a:ln w="9525">
            <a:noFill/>
            <a:miter lim="800000"/>
            <a:headEnd/>
            <a:tailEnd/>
          </a:ln>
        </p:spPr>
        <p:txBody>
          <a:bodyPr>
            <a:spAutoFit/>
          </a:bodyPr>
          <a:lstStyle/>
          <a:p>
            <a:pPr algn="l"/>
            <a:r>
              <a:rPr lang="en-US" sz="2400" b="1" smtClean="0">
                <a:solidFill>
                  <a:srgbClr val="0000FF"/>
                </a:solidFill>
              </a:rPr>
              <a:t>Còn lại</a:t>
            </a:r>
            <a:endParaRPr lang="en-US" sz="2400" b="1" i="1" dirty="0">
              <a:solidFill>
                <a:srgbClr val="FF0000"/>
              </a:solidFill>
            </a:endParaRPr>
          </a:p>
        </p:txBody>
      </p:sp>
      <p:sp>
        <p:nvSpPr>
          <p:cNvPr id="12" name="Rectangle 16"/>
          <p:cNvSpPr>
            <a:spLocks noChangeArrowheads="1"/>
          </p:cNvSpPr>
          <p:nvPr/>
        </p:nvSpPr>
        <p:spPr bwMode="gray">
          <a:xfrm rot="16200000">
            <a:off x="6486529" y="-1341108"/>
            <a:ext cx="968991" cy="6699208"/>
          </a:xfrm>
          <a:prstGeom prst="rect">
            <a:avLst/>
          </a:prstGeom>
          <a:gradFill flip="none" rotWithShape="1">
            <a:gsLst>
              <a:gs pos="0">
                <a:srgbClr val="DDDDDD"/>
              </a:gs>
              <a:gs pos="42000">
                <a:srgbClr val="FFFFFF"/>
              </a:gs>
              <a:gs pos="100000">
                <a:srgbClr val="FFFFFF"/>
              </a:gs>
            </a:gsLst>
            <a:lin ang="5400000" scaled="1"/>
            <a:tileRect/>
          </a:gradFill>
          <a:ln>
            <a:solidFill>
              <a:srgbClr val="969696"/>
            </a:solidFill>
          </a:ln>
          <a:effectLst>
            <a:reflection blurRad="6350" stA="50000" endA="300" endPos="38500" dist="50800" dir="5400000" sy="-100000" algn="bl" rotWithShape="0"/>
          </a:effectLst>
          <a:scene3d>
            <a:camera prst="orthographicFront">
              <a:rot lat="0" lon="0" rev="0"/>
            </a:camera>
            <a:lightRig rig="contrasting" dir="tl">
              <a:rot lat="0" lon="0" rev="17400000"/>
            </a:lightRig>
          </a:scene3d>
          <a:sp3d>
            <a:bevelT w="88900" h="88900"/>
          </a:sp3d>
        </p:spPr>
        <p:txBody>
          <a:bodyPr anchor="ctr"/>
          <a:lstStyle/>
          <a:p>
            <a:pPr>
              <a:defRPr/>
            </a:pPr>
            <a:endParaRPr lang="en-US" kern="0" dirty="0">
              <a:solidFill>
                <a:srgbClr val="FFFFFF"/>
              </a:solidFill>
              <a:latin typeface="Arial" pitchFamily="34" charset="0"/>
              <a:cs typeface="Arial" pitchFamily="34" charset="0"/>
            </a:endParaRPr>
          </a:p>
        </p:txBody>
      </p:sp>
      <p:sp>
        <p:nvSpPr>
          <p:cNvPr id="13" name="Rectangle 22"/>
          <p:cNvSpPr>
            <a:spLocks noChangeArrowheads="1"/>
          </p:cNvSpPr>
          <p:nvPr/>
        </p:nvSpPr>
        <p:spPr bwMode="gray">
          <a:xfrm>
            <a:off x="3903951" y="1892918"/>
            <a:ext cx="6111875" cy="461665"/>
          </a:xfrm>
          <a:prstGeom prst="rect">
            <a:avLst/>
          </a:prstGeom>
          <a:noFill/>
          <a:ln w="9525">
            <a:noFill/>
            <a:miter lim="800000"/>
            <a:headEnd/>
            <a:tailEnd/>
          </a:ln>
        </p:spPr>
        <p:txBody>
          <a:bodyPr wrap="square">
            <a:spAutoFit/>
          </a:bodyPr>
          <a:lstStyle/>
          <a:p>
            <a:pPr algn="l"/>
            <a:r>
              <a:rPr lang="en-US" sz="2400" b="1" dirty="0" err="1">
                <a:solidFill>
                  <a:srgbClr val="0000FF"/>
                </a:solidFill>
                <a:latin typeface=".VnArial" pitchFamily="34" charset="0"/>
              </a:rPr>
              <a:t>Tõ</a:t>
            </a:r>
            <a:r>
              <a:rPr lang="en-US" sz="2400" b="1" dirty="0">
                <a:solidFill>
                  <a:srgbClr val="0000FF"/>
                </a:solidFill>
                <a:latin typeface=".VnArial" pitchFamily="34" charset="0"/>
              </a:rPr>
              <a:t> ®</a:t>
            </a:r>
            <a:r>
              <a:rPr lang="en-US" sz="2400" b="1" dirty="0" err="1">
                <a:solidFill>
                  <a:srgbClr val="0000FF"/>
                </a:solidFill>
                <a:latin typeface=".VnArial" pitchFamily="34" charset="0"/>
              </a:rPr>
              <a:t>Çu</a:t>
            </a:r>
            <a:r>
              <a:rPr lang="en-US" sz="2400" b="1" dirty="0">
                <a:solidFill>
                  <a:srgbClr val="0000FF"/>
                </a:solidFill>
                <a:latin typeface=".VnArial" pitchFamily="34" charset="0"/>
              </a:rPr>
              <a:t> ®</a:t>
            </a:r>
            <a:r>
              <a:rPr lang="en-US" sz="2400" b="1" dirty="0" err="1">
                <a:solidFill>
                  <a:srgbClr val="0000FF"/>
                </a:solidFill>
                <a:latin typeface=".VnArial" pitchFamily="34" charset="0"/>
              </a:rPr>
              <a:t>Õn</a:t>
            </a:r>
            <a:r>
              <a:rPr lang="en-US" sz="2400" b="1" dirty="0">
                <a:solidFill>
                  <a:srgbClr val="0000FF"/>
                </a:solidFill>
                <a:latin typeface=".VnArial" pitchFamily="34" charset="0"/>
              </a:rPr>
              <a:t> </a:t>
            </a:r>
            <a:r>
              <a:rPr lang="en-US" sz="2400" b="1" i="1">
                <a:solidFill>
                  <a:srgbClr val="FF0000"/>
                </a:solidFill>
                <a:latin typeface=".VnArial" pitchFamily="34" charset="0"/>
              </a:rPr>
              <a:t>…. </a:t>
            </a:r>
            <a:r>
              <a:rPr lang="en-US" sz="2400" b="1" i="1" smtClean="0">
                <a:solidFill>
                  <a:srgbClr val="FF0000"/>
                </a:solidFill>
                <a:latin typeface="Times New Roman" pitchFamily="18" charset="0"/>
                <a:cs typeface="Times New Roman" pitchFamily="18" charset="0"/>
              </a:rPr>
              <a:t>Vậy các em nghĩ sao?</a:t>
            </a:r>
            <a:endParaRPr lang="en-US" sz="24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1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1000"/>
                                        <p:tgtEl>
                                          <p:spTgt spid="1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1978</TotalTime>
  <Words>1487</Words>
  <Application>Microsoft Office PowerPoint</Application>
  <PresentationFormat>Widescreen</PresentationFormat>
  <Paragraphs>105</Paragraphs>
  <Slides>22</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.VnArial</vt:lpstr>
      <vt:lpstr>Arial</vt:lpstr>
      <vt:lpstr>Calibri</vt:lpstr>
      <vt:lpstr>Comic Sans MS</vt:lpstr>
      <vt:lpstr>HP001 5Ha</vt:lpstr>
      <vt:lpstr>Times New Roman</vt:lpstr>
      <vt:lpstr>UTM Avo</vt:lpstr>
      <vt:lpstr>Wingdings</vt:lpstr>
      <vt:lpstr>Office Theme</vt:lpstr>
      <vt:lpstr>TẬP ĐỌC 5</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TRANANH</dc:creator>
  <cp:lastModifiedBy>PRO</cp:lastModifiedBy>
  <cp:revision>190</cp:revision>
  <dcterms:created xsi:type="dcterms:W3CDTF">2020-02-24T13:12:53Z</dcterms:created>
  <dcterms:modified xsi:type="dcterms:W3CDTF">2022-09-05T15:51:26Z</dcterms:modified>
</cp:coreProperties>
</file>