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0" r:id="rId2"/>
    <p:sldId id="261" r:id="rId3"/>
    <p:sldId id="292" r:id="rId4"/>
    <p:sldId id="285" r:id="rId5"/>
    <p:sldId id="262" r:id="rId6"/>
    <p:sldId id="266" r:id="rId7"/>
    <p:sldId id="267" r:id="rId8"/>
    <p:sldId id="268" r:id="rId9"/>
    <p:sldId id="271" r:id="rId10"/>
    <p:sldId id="269" r:id="rId11"/>
    <p:sldId id="264" r:id="rId12"/>
    <p:sldId id="265" r:id="rId13"/>
    <p:sldId id="263" r:id="rId14"/>
    <p:sldId id="270" r:id="rId15"/>
    <p:sldId id="272" r:id="rId16"/>
    <p:sldId id="273" r:id="rId17"/>
    <p:sldId id="274" r:id="rId18"/>
    <p:sldId id="275" r:id="rId19"/>
    <p:sldId id="276" r:id="rId20"/>
    <p:sldId id="277" r:id="rId21"/>
    <p:sldId id="278" r:id="rId22"/>
    <p:sldId id="279" r:id="rId23"/>
    <p:sldId id="281" r:id="rId24"/>
    <p:sldId id="282" r:id="rId25"/>
    <p:sldId id="280" r:id="rId26"/>
    <p:sldId id="283" r:id="rId27"/>
    <p:sldId id="284" r:id="rId28"/>
    <p:sldId id="289" r:id="rId29"/>
    <p:sldId id="291" r:id="rId30"/>
    <p:sldId id="290" r:id="rId31"/>
    <p:sldId id="288" r:id="rId32"/>
    <p:sldId id="286" r:id="rId33"/>
    <p:sldId id="287" r:id="rId3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8EC"/>
    <a:srgbClr val="E4BA92"/>
    <a:srgbClr val="D7AA83"/>
    <a:srgbClr val="A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80366" autoAdjust="0"/>
  </p:normalViewPr>
  <p:slideViewPr>
    <p:cSldViewPr snapToGrid="0">
      <p:cViewPr varScale="1">
        <p:scale>
          <a:sx n="71" d="100"/>
          <a:sy n="71" d="100"/>
        </p:scale>
        <p:origin x="1142"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3B7E598-6223-47C2-B512-48CE36CDE5A8}" type="datetimeFigureOut">
              <a:rPr lang="en-US"/>
              <a:pPr>
                <a:defRPr/>
              </a:pPr>
              <a:t>3/13/2022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8AC824C-033C-4404-971F-52A65B9BEF43}" type="slidenum">
              <a:rPr lang="en-US"/>
              <a:pPr>
                <a:defRPr/>
              </a:pPr>
              <a:t>‹#›</a:t>
            </a:fld>
            <a:endParaRPr lang="en-US"/>
          </a:p>
        </p:txBody>
      </p:sp>
    </p:spTree>
    <p:extLst>
      <p:ext uri="{BB962C8B-B14F-4D97-AF65-F5344CB8AC3E}">
        <p14:creationId xmlns:p14="http://schemas.microsoft.com/office/powerpoint/2010/main" val="24580356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410402-063C-4825-B582-024E35BAD29A}" type="slidenum">
              <a:rPr lang="en-US">
                <a:cs typeface="Arial" charset="0"/>
              </a:rPr>
              <a:pPr fontAlgn="base">
                <a:spcBef>
                  <a:spcPct val="0"/>
                </a:spcBef>
                <a:spcAft>
                  <a:spcPct val="0"/>
                </a:spcAft>
                <a:defRPr/>
              </a:pPr>
              <a:t>1</a:t>
            </a:fld>
            <a:endParaRPr lang="en-US">
              <a:cs typeface="Arial" charset="0"/>
            </a:endParaRPr>
          </a:p>
        </p:txBody>
      </p:sp>
    </p:spTree>
    <p:extLst>
      <p:ext uri="{BB962C8B-B14F-4D97-AF65-F5344CB8AC3E}">
        <p14:creationId xmlns:p14="http://schemas.microsoft.com/office/powerpoint/2010/main" val="641808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n-US" dirty="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82FEB7-2468-47BC-8DB3-3C384FC291D0}" type="slidenum">
              <a:rPr lang="en-US">
                <a:cs typeface="Arial" charset="0"/>
              </a:rPr>
              <a:pPr fontAlgn="base">
                <a:spcBef>
                  <a:spcPct val="0"/>
                </a:spcBef>
                <a:spcAft>
                  <a:spcPct val="0"/>
                </a:spcAft>
                <a:defRPr/>
              </a:pPr>
              <a:t>12</a:t>
            </a:fld>
            <a:endParaRPr lang="en-US">
              <a:cs typeface="Arial" charset="0"/>
            </a:endParaRPr>
          </a:p>
        </p:txBody>
      </p:sp>
    </p:spTree>
    <p:extLst>
      <p:ext uri="{BB962C8B-B14F-4D97-AF65-F5344CB8AC3E}">
        <p14:creationId xmlns:p14="http://schemas.microsoft.com/office/powerpoint/2010/main" val="3242256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DEAFC8-A091-4BE8-9A1D-89D3F5DCAC2A}" type="slidenum">
              <a:rPr lang="en-US">
                <a:cs typeface="Arial" charset="0"/>
              </a:rPr>
              <a:pPr fontAlgn="base">
                <a:spcBef>
                  <a:spcPct val="0"/>
                </a:spcBef>
                <a:spcAft>
                  <a:spcPct val="0"/>
                </a:spcAft>
                <a:defRPr/>
              </a:pPr>
              <a:t>13</a:t>
            </a:fld>
            <a:endParaRPr lang="en-US">
              <a:cs typeface="Arial" charset="0"/>
            </a:endParaRPr>
          </a:p>
        </p:txBody>
      </p:sp>
    </p:spTree>
    <p:extLst>
      <p:ext uri="{BB962C8B-B14F-4D97-AF65-F5344CB8AC3E}">
        <p14:creationId xmlns:p14="http://schemas.microsoft.com/office/powerpoint/2010/main" val="3121051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D4A350-9CF6-4FA7-B6C7-8ED707689921}" type="slidenum">
              <a:rPr lang="en-US">
                <a:cs typeface="Arial" charset="0"/>
              </a:rPr>
              <a:pPr fontAlgn="base">
                <a:spcBef>
                  <a:spcPct val="0"/>
                </a:spcBef>
                <a:spcAft>
                  <a:spcPct val="0"/>
                </a:spcAft>
                <a:defRPr/>
              </a:pPr>
              <a:t>14</a:t>
            </a:fld>
            <a:endParaRPr lang="en-US">
              <a:cs typeface="Arial" charset="0"/>
            </a:endParaRPr>
          </a:p>
        </p:txBody>
      </p:sp>
    </p:spTree>
    <p:extLst>
      <p:ext uri="{BB962C8B-B14F-4D97-AF65-F5344CB8AC3E}">
        <p14:creationId xmlns:p14="http://schemas.microsoft.com/office/powerpoint/2010/main" val="3730418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9A44D1-E925-46CF-ABE8-0D474D7BD21A}" type="slidenum">
              <a:rPr lang="en-US">
                <a:cs typeface="Arial" charset="0"/>
              </a:rPr>
              <a:pPr fontAlgn="base">
                <a:spcBef>
                  <a:spcPct val="0"/>
                </a:spcBef>
                <a:spcAft>
                  <a:spcPct val="0"/>
                </a:spcAft>
                <a:defRPr/>
              </a:pPr>
              <a:t>16</a:t>
            </a:fld>
            <a:endParaRPr lang="en-US">
              <a:cs typeface="Arial" charset="0"/>
            </a:endParaRPr>
          </a:p>
        </p:txBody>
      </p:sp>
    </p:spTree>
    <p:extLst>
      <p:ext uri="{BB962C8B-B14F-4D97-AF65-F5344CB8AC3E}">
        <p14:creationId xmlns:p14="http://schemas.microsoft.com/office/powerpoint/2010/main" val="1063109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 Hãy kể các hoạt động nhân đạo mà em đã tham gia.</a:t>
            </a:r>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EFAB03-6718-4EF7-9C83-03B8A151FF28}" type="slidenum">
              <a:rPr lang="en-US">
                <a:cs typeface="Arial" charset="0"/>
              </a:rPr>
              <a:pPr fontAlgn="base">
                <a:spcBef>
                  <a:spcPct val="0"/>
                </a:spcBef>
                <a:spcAft>
                  <a:spcPct val="0"/>
                </a:spcAft>
                <a:defRPr/>
              </a:pPr>
              <a:t>17</a:t>
            </a:fld>
            <a:endParaRPr lang="en-US">
              <a:cs typeface="Arial" charset="0"/>
            </a:endParaRPr>
          </a:p>
        </p:txBody>
      </p:sp>
    </p:spTree>
    <p:extLst>
      <p:ext uri="{BB962C8B-B14F-4D97-AF65-F5344CB8AC3E}">
        <p14:creationId xmlns:p14="http://schemas.microsoft.com/office/powerpoint/2010/main" val="995800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5116DB-9E3C-4693-8F42-AF32B95B9958}" type="slidenum">
              <a:rPr lang="en-US">
                <a:cs typeface="Arial" charset="0"/>
              </a:rPr>
              <a:pPr fontAlgn="base">
                <a:spcBef>
                  <a:spcPct val="0"/>
                </a:spcBef>
                <a:spcAft>
                  <a:spcPct val="0"/>
                </a:spcAft>
                <a:defRPr/>
              </a:pPr>
              <a:t>18</a:t>
            </a:fld>
            <a:endParaRPr lang="en-US">
              <a:cs typeface="Arial" charset="0"/>
            </a:endParaRPr>
          </a:p>
        </p:txBody>
      </p:sp>
    </p:spTree>
    <p:extLst>
      <p:ext uri="{BB962C8B-B14F-4D97-AF65-F5344CB8AC3E}">
        <p14:creationId xmlns:p14="http://schemas.microsoft.com/office/powerpoint/2010/main" val="2997743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941947-AB63-46DC-B1BE-914CA13C9594}" type="slidenum">
              <a:rPr lang="en-US">
                <a:cs typeface="Arial" charset="0"/>
              </a:rPr>
              <a:pPr fontAlgn="base">
                <a:spcBef>
                  <a:spcPct val="0"/>
                </a:spcBef>
                <a:spcAft>
                  <a:spcPct val="0"/>
                </a:spcAft>
                <a:defRPr/>
              </a:pPr>
              <a:t>19</a:t>
            </a:fld>
            <a:endParaRPr lang="en-US">
              <a:cs typeface="Arial" charset="0"/>
            </a:endParaRPr>
          </a:p>
        </p:txBody>
      </p:sp>
    </p:spTree>
    <p:extLst>
      <p:ext uri="{BB962C8B-B14F-4D97-AF65-F5344CB8AC3E}">
        <p14:creationId xmlns:p14="http://schemas.microsoft.com/office/powerpoint/2010/main" val="2057320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54EA2F-D9DA-4DEC-B250-AA054029B547}" type="slidenum">
              <a:rPr lang="en-US">
                <a:cs typeface="Arial" charset="0"/>
              </a:rPr>
              <a:pPr fontAlgn="base">
                <a:spcBef>
                  <a:spcPct val="0"/>
                </a:spcBef>
                <a:spcAft>
                  <a:spcPct val="0"/>
                </a:spcAft>
                <a:defRPr/>
              </a:pPr>
              <a:t>24</a:t>
            </a:fld>
            <a:endParaRPr lang="en-US">
              <a:cs typeface="Arial" charset="0"/>
            </a:endParaRPr>
          </a:p>
        </p:txBody>
      </p:sp>
    </p:spTree>
    <p:extLst>
      <p:ext uri="{BB962C8B-B14F-4D97-AF65-F5344CB8AC3E}">
        <p14:creationId xmlns:p14="http://schemas.microsoft.com/office/powerpoint/2010/main" val="3178406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1733FD-41BE-46B6-B148-36D93395EF94}" type="slidenum">
              <a:rPr lang="en-US">
                <a:cs typeface="Arial" charset="0"/>
              </a:rPr>
              <a:pPr fontAlgn="base">
                <a:spcBef>
                  <a:spcPct val="0"/>
                </a:spcBef>
                <a:spcAft>
                  <a:spcPct val="0"/>
                </a:spcAft>
                <a:defRPr/>
              </a:pPr>
              <a:t>26</a:t>
            </a:fld>
            <a:endParaRPr lang="en-US">
              <a:cs typeface="Arial" charset="0"/>
            </a:endParaRPr>
          </a:p>
        </p:txBody>
      </p:sp>
    </p:spTree>
    <p:extLst>
      <p:ext uri="{BB962C8B-B14F-4D97-AF65-F5344CB8AC3E}">
        <p14:creationId xmlns:p14="http://schemas.microsoft.com/office/powerpoint/2010/main" val="949717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Wingdings" pitchFamily="2" charset="2"/>
              <a:buNone/>
            </a:pPr>
            <a:endParaRPr lang="en-US"/>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83860D-295F-4A6D-B704-9EE778FBF62B}" type="slidenum">
              <a:rPr lang="en-US">
                <a:cs typeface="Arial" charset="0"/>
              </a:rPr>
              <a:pPr fontAlgn="base">
                <a:spcBef>
                  <a:spcPct val="0"/>
                </a:spcBef>
                <a:spcAft>
                  <a:spcPct val="0"/>
                </a:spcAft>
                <a:defRPr/>
              </a:pPr>
              <a:t>27</a:t>
            </a:fld>
            <a:endParaRPr lang="en-US">
              <a:cs typeface="Arial" charset="0"/>
            </a:endParaRPr>
          </a:p>
        </p:txBody>
      </p:sp>
    </p:spTree>
    <p:extLst>
      <p:ext uri="{BB962C8B-B14F-4D97-AF65-F5344CB8AC3E}">
        <p14:creationId xmlns:p14="http://schemas.microsoft.com/office/powerpoint/2010/main" val="37319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00FFBC-6266-4476-9A83-53C4BD34ED6E}" type="slidenum">
              <a:rPr lang="en-US">
                <a:cs typeface="Arial" charset="0"/>
              </a:rPr>
              <a:pPr fontAlgn="base">
                <a:spcBef>
                  <a:spcPct val="0"/>
                </a:spcBef>
                <a:spcAft>
                  <a:spcPct val="0"/>
                </a:spcAft>
                <a:defRPr/>
              </a:pPr>
              <a:t>2</a:t>
            </a:fld>
            <a:endParaRPr lang="en-US">
              <a:cs typeface="Arial" charset="0"/>
            </a:endParaRPr>
          </a:p>
        </p:txBody>
      </p:sp>
    </p:spTree>
    <p:extLst>
      <p:ext uri="{BB962C8B-B14F-4D97-AF65-F5344CB8AC3E}">
        <p14:creationId xmlns:p14="http://schemas.microsoft.com/office/powerpoint/2010/main" val="3013059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Wingdings" pitchFamily="2" charset="2"/>
              <a:buNone/>
            </a:pPr>
            <a:r>
              <a:rPr lang="en-US">
                <a:sym typeface="Wingdings" pitchFamily="2" charset="2"/>
              </a:rPr>
              <a:t>- Là hs thì cta có thể lm gì để giúp đỡ ng khác nè?</a:t>
            </a:r>
            <a:endParaRPr lang="en-US"/>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18A8FA-643B-4233-B850-B8E4DFFFB1FD}" type="slidenum">
              <a:rPr lang="en-US">
                <a:cs typeface="Arial" charset="0"/>
              </a:rPr>
              <a:pPr fontAlgn="base">
                <a:spcBef>
                  <a:spcPct val="0"/>
                </a:spcBef>
                <a:spcAft>
                  <a:spcPct val="0"/>
                </a:spcAft>
                <a:defRPr/>
              </a:pPr>
              <a:t>31</a:t>
            </a:fld>
            <a:endParaRPr lang="en-US">
              <a:cs typeface="Arial" charset="0"/>
            </a:endParaRPr>
          </a:p>
        </p:txBody>
      </p:sp>
    </p:spTree>
    <p:extLst>
      <p:ext uri="{BB962C8B-B14F-4D97-AF65-F5344CB8AC3E}">
        <p14:creationId xmlns:p14="http://schemas.microsoft.com/office/powerpoint/2010/main" val="1768583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024B94-A6AD-40B6-A573-67B7B9E47B07}" type="slidenum">
              <a:rPr lang="en-US">
                <a:cs typeface="Arial" charset="0"/>
              </a:rPr>
              <a:pPr fontAlgn="base">
                <a:spcBef>
                  <a:spcPct val="0"/>
                </a:spcBef>
                <a:spcAft>
                  <a:spcPct val="0"/>
                </a:spcAft>
                <a:defRPr/>
              </a:pPr>
              <a:t>33</a:t>
            </a:fld>
            <a:endParaRPr lang="en-US">
              <a:cs typeface="Arial" charset="0"/>
            </a:endParaRPr>
          </a:p>
        </p:txBody>
      </p:sp>
    </p:spTree>
    <p:extLst>
      <p:ext uri="{BB962C8B-B14F-4D97-AF65-F5344CB8AC3E}">
        <p14:creationId xmlns:p14="http://schemas.microsoft.com/office/powerpoint/2010/main" val="3178305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522B9B-5D7A-452E-8257-095E74A40233}" type="slidenum">
              <a:rPr lang="en-US">
                <a:cs typeface="Arial" charset="0"/>
              </a:rPr>
              <a:pPr fontAlgn="base">
                <a:spcBef>
                  <a:spcPct val="0"/>
                </a:spcBef>
                <a:spcAft>
                  <a:spcPct val="0"/>
                </a:spcAft>
                <a:defRPr/>
              </a:pPr>
              <a:t>4</a:t>
            </a:fld>
            <a:endParaRPr lang="en-US">
              <a:cs typeface="Arial" charset="0"/>
            </a:endParaRPr>
          </a:p>
        </p:txBody>
      </p:sp>
    </p:spTree>
    <p:extLst>
      <p:ext uri="{BB962C8B-B14F-4D97-AF65-F5344CB8AC3E}">
        <p14:creationId xmlns:p14="http://schemas.microsoft.com/office/powerpoint/2010/main" val="1892911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69DAFE-6C49-42B2-A369-A2CF1E37FEA9}" type="slidenum">
              <a:rPr lang="en-US">
                <a:cs typeface="Arial" charset="0"/>
              </a:rPr>
              <a:pPr fontAlgn="base">
                <a:spcBef>
                  <a:spcPct val="0"/>
                </a:spcBef>
                <a:spcAft>
                  <a:spcPct val="0"/>
                </a:spcAft>
                <a:defRPr/>
              </a:pPr>
              <a:t>5</a:t>
            </a:fld>
            <a:endParaRPr lang="en-US">
              <a:cs typeface="Arial" charset="0"/>
            </a:endParaRPr>
          </a:p>
        </p:txBody>
      </p:sp>
    </p:spTree>
    <p:extLst>
      <p:ext uri="{BB962C8B-B14F-4D97-AF65-F5344CB8AC3E}">
        <p14:creationId xmlns:p14="http://schemas.microsoft.com/office/powerpoint/2010/main" val="4184006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2730CB-FF6C-4CB9-8BC4-CD16D5664757}" type="slidenum">
              <a:rPr lang="en-US">
                <a:cs typeface="Arial" charset="0"/>
              </a:rPr>
              <a:pPr fontAlgn="base">
                <a:spcBef>
                  <a:spcPct val="0"/>
                </a:spcBef>
                <a:spcAft>
                  <a:spcPct val="0"/>
                </a:spcAft>
                <a:defRPr/>
              </a:pPr>
              <a:t>6</a:t>
            </a:fld>
            <a:endParaRPr lang="en-US">
              <a:cs typeface="Arial" charset="0"/>
            </a:endParaRPr>
          </a:p>
        </p:txBody>
      </p:sp>
    </p:spTree>
    <p:extLst>
      <p:ext uri="{BB962C8B-B14F-4D97-AF65-F5344CB8AC3E}">
        <p14:creationId xmlns:p14="http://schemas.microsoft.com/office/powerpoint/2010/main" val="514948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Đây là hậu quả cơn lũ. </a:t>
            </a:r>
          </a:p>
          <a:p>
            <a:pPr eaLnBrk="1" hangingPunct="1">
              <a:spcBef>
                <a:spcPct val="0"/>
              </a:spcBef>
            </a:pPr>
            <a:r>
              <a:rPr lang="en-US"/>
              <a:t>Hằng năm nước ta cũng xảy ra rất nhiều thiên tai, gần đây nhất là năm 2020, bạn nào biết, năm trc nước ta đã phải hứng chịu thiên tai gì đây?</a:t>
            </a:r>
          </a:p>
          <a:p>
            <a:pPr eaLnBrk="1" hangingPunct="1">
              <a:spcBef>
                <a:spcPct val="0"/>
              </a:spcBef>
            </a:pPr>
            <a:r>
              <a:rPr lang="en-US">
                <a:sym typeface="Wingdings" pitchFamily="2" charset="2"/>
              </a:rPr>
              <a:t> Bão + lũ lụt ở miền trung. Gây thiệt hại về ng và của rất là nhìu. </a:t>
            </a:r>
            <a:endParaRPr lang="en-US"/>
          </a:p>
          <a:p>
            <a:pPr eaLnBrk="1" hangingPunct="1">
              <a:spcBef>
                <a:spcPct val="0"/>
              </a:spcBef>
            </a:pPr>
            <a:endParaRPr lang="en-US"/>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836E49-3120-44E3-B758-86488C7E6900}" type="slidenum">
              <a:rPr lang="en-US">
                <a:cs typeface="Arial" charset="0"/>
              </a:rPr>
              <a:pPr fontAlgn="base">
                <a:spcBef>
                  <a:spcPct val="0"/>
                </a:spcBef>
                <a:spcAft>
                  <a:spcPct val="0"/>
                </a:spcAft>
                <a:defRPr/>
              </a:pPr>
              <a:t>7</a:t>
            </a:fld>
            <a:endParaRPr lang="en-US">
              <a:cs typeface="Arial" charset="0"/>
            </a:endParaRPr>
          </a:p>
        </p:txBody>
      </p:sp>
    </p:spTree>
    <p:extLst>
      <p:ext uri="{BB962C8B-B14F-4D97-AF65-F5344CB8AC3E}">
        <p14:creationId xmlns:p14="http://schemas.microsoft.com/office/powerpoint/2010/main" val="1456219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vi-VN"/>
              <a:t>Ngày 26-12-2004, một trận động đất ước lượng từ 8,9 – 9,3 độ Richter xảy ra, gây ra trận sóng thần khủng khiếp ở Ấn Độ Dương,</a:t>
            </a:r>
            <a:r>
              <a:rPr lang="en-US"/>
              <a:t> làm ít nhất 1,8 triệu ng kh còn chốn dung thân.</a:t>
            </a:r>
            <a:r>
              <a:rPr lang="vi-VN"/>
              <a:t> cướp đi sinh mạng của khoảng 226.000 người ở Indonesia, Sri Lanka, Ấn Độ, Thái Lan và 9 nước khác.</a:t>
            </a:r>
            <a:endParaRPr lang="en-US"/>
          </a:p>
          <a:p>
            <a:pPr eaLnBrk="1" hangingPunct="1">
              <a:spcBef>
                <a:spcPct val="0"/>
              </a:spcBef>
            </a:pPr>
            <a:r>
              <a:rPr lang="en-US"/>
              <a:t>Con song cao đến 30m</a:t>
            </a:r>
          </a:p>
          <a:p>
            <a:pPr eaLnBrk="1" hangingPunct="1">
              <a:spcBef>
                <a:spcPct val="0"/>
              </a:spcBef>
            </a:pPr>
            <a:endParaRPr lang="en-US"/>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B9F7DB-C917-4370-A2E6-01409983EB3B}" type="slidenum">
              <a:rPr lang="en-US">
                <a:cs typeface="Arial" charset="0"/>
              </a:rPr>
              <a:pPr fontAlgn="base">
                <a:spcBef>
                  <a:spcPct val="0"/>
                </a:spcBef>
                <a:spcAft>
                  <a:spcPct val="0"/>
                </a:spcAft>
                <a:defRPr/>
              </a:pPr>
              <a:t>8</a:t>
            </a:fld>
            <a:endParaRPr lang="en-US">
              <a:cs typeface="Arial" charset="0"/>
            </a:endParaRPr>
          </a:p>
        </p:txBody>
      </p:sp>
    </p:spTree>
    <p:extLst>
      <p:ext uri="{BB962C8B-B14F-4D97-AF65-F5344CB8AC3E}">
        <p14:creationId xmlns:p14="http://schemas.microsoft.com/office/powerpoint/2010/main" val="1535788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EE3F22-582E-4916-BC23-454151AEA6D0}" type="slidenum">
              <a:rPr lang="en-US">
                <a:cs typeface="Arial" charset="0"/>
              </a:rPr>
              <a:pPr fontAlgn="base">
                <a:spcBef>
                  <a:spcPct val="0"/>
                </a:spcBef>
                <a:spcAft>
                  <a:spcPct val="0"/>
                </a:spcAft>
                <a:defRPr/>
              </a:pPr>
              <a:t>9</a:t>
            </a:fld>
            <a:endParaRPr lang="en-US">
              <a:cs typeface="Arial" charset="0"/>
            </a:endParaRPr>
          </a:p>
        </p:txBody>
      </p:sp>
    </p:spTree>
    <p:extLst>
      <p:ext uri="{BB962C8B-B14F-4D97-AF65-F5344CB8AC3E}">
        <p14:creationId xmlns:p14="http://schemas.microsoft.com/office/powerpoint/2010/main" val="3523518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A58172-0C91-4FF8-AB36-1D174D1C6746}" type="slidenum">
              <a:rPr lang="en-US">
                <a:cs typeface="Arial" charset="0"/>
              </a:rPr>
              <a:pPr fontAlgn="base">
                <a:spcBef>
                  <a:spcPct val="0"/>
                </a:spcBef>
                <a:spcAft>
                  <a:spcPct val="0"/>
                </a:spcAft>
                <a:defRPr/>
              </a:pPr>
              <a:t>10</a:t>
            </a:fld>
            <a:endParaRPr lang="en-US">
              <a:cs typeface="Arial" charset="0"/>
            </a:endParaRPr>
          </a:p>
        </p:txBody>
      </p:sp>
    </p:spTree>
    <p:extLst>
      <p:ext uri="{BB962C8B-B14F-4D97-AF65-F5344CB8AC3E}">
        <p14:creationId xmlns:p14="http://schemas.microsoft.com/office/powerpoint/2010/main" val="1132874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865906A-F278-4E24-A40D-7A9E874BC34E}" type="datetimeFigureOut">
              <a:rPr lang="en-US"/>
              <a:pPr>
                <a:defRPr/>
              </a:pPr>
              <a:t>3/13/2022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1635B4-5DDF-4F62-9C0F-F96D39B4137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622A441-9AB6-4F36-863C-11B06BEB98D4}" type="datetimeFigureOut">
              <a:rPr lang="en-US"/>
              <a:pPr>
                <a:defRPr/>
              </a:pPr>
              <a:t>3/13/2022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7C461C-3321-43C3-B7F0-69160C14F3B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1D30400-BE7D-4753-9F77-1BD28DF5FD1B}" type="datetimeFigureOut">
              <a:rPr lang="en-US"/>
              <a:pPr>
                <a:defRPr/>
              </a:pPr>
              <a:t>3/13/2022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9DA9F7-663F-4FF3-98BD-25A2671D982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7492E65-C2D4-4EE4-B3BD-D4658B6988C5}" type="datetimeFigureOut">
              <a:rPr lang="en-US"/>
              <a:pPr>
                <a:defRPr/>
              </a:pPr>
              <a:t>3/13/2022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E3CA42-9105-48A7-A748-48D6CBDA4F5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B9796CC4-1FBA-4CCB-A1E2-21CB566D34AF}" type="datetimeFigureOut">
              <a:rPr lang="en-US"/>
              <a:pPr>
                <a:defRPr/>
              </a:pPr>
              <a:t>3/13/2022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F5D495-3228-491A-A01F-9317AA31D57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3FF5B56-9BBA-4080-8C74-F65437AFE8BE}" type="datetimeFigureOut">
              <a:rPr lang="en-US"/>
              <a:pPr>
                <a:defRPr/>
              </a:pPr>
              <a:t>3/13/2022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7B321D-FB7C-4CB1-B6D5-4E4A6DE12E7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0BE6DA3-906D-4E97-A299-96DC04E556D8}" type="datetimeFigureOut">
              <a:rPr lang="en-US"/>
              <a:pPr>
                <a:defRPr/>
              </a:pPr>
              <a:t>3/13/2022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02DD772-EE48-4E13-AB46-028FA57E56E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7AD5FFF-8C8A-42AB-A651-C13B65007C87}" type="datetimeFigureOut">
              <a:rPr lang="en-US"/>
              <a:pPr>
                <a:defRPr/>
              </a:pPr>
              <a:t>3/13/2022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BA1D561-C561-4249-BE24-3FC83C719F9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B19806E-82E8-4CB2-BBCA-CA0C6CD311DC}" type="datetimeFigureOut">
              <a:rPr lang="en-US"/>
              <a:pPr>
                <a:defRPr/>
              </a:pPr>
              <a:t>3/13/2022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012E57E-427C-4671-BC61-B4C4815543E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D06ED1B8-E1AB-4B0F-A9CD-E41CF6347B9C}" type="datetimeFigureOut">
              <a:rPr lang="en-US"/>
              <a:pPr>
                <a:defRPr/>
              </a:pPr>
              <a:t>3/13/2022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9BFC0E-CDF7-42AC-8E81-97F4A1C8A7F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3475DDB7-0063-4674-A6AE-3B076FACCD67}" type="datetimeFigureOut">
              <a:rPr lang="en-US"/>
              <a:pPr>
                <a:defRPr/>
              </a:pPr>
              <a:t>3/13/2022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5B61E75-B99F-445E-B181-673C8173772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5000"/>
            <a:lum/>
          </a:blip>
          <a:srcRect/>
          <a:stretch>
            <a:fillRect l="-1000" t="-17000" r="-16000" b="-49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136DCAC-47A7-46C8-8CE0-421EC70A0BA7}" type="datetimeFigureOut">
              <a:rPr lang="en-US"/>
              <a:pPr>
                <a:defRPr/>
              </a:pPr>
              <a:t>3/13/2022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E9F8F56-ADB8-44E3-9BFA-50D10DB7B5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 Target="slide28.xml"/><Relationship Id="rId7" Type="http://schemas.openxmlformats.org/officeDocument/2006/relationships/slide" Target="slide3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slide" Target="slide29.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t="-9000" b="-9000"/>
          </a:stretch>
        </a:blipFill>
        <a:effectLst/>
      </p:bgPr>
    </p:bg>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2851944" y="-282224"/>
            <a:ext cx="6415088" cy="1384995"/>
          </a:xfrm>
          <a:prstGeom prst="rect">
            <a:avLst/>
          </a:prstGeom>
          <a:noFill/>
          <a:ln w="9525">
            <a:noFill/>
            <a:miter lim="800000"/>
            <a:headEnd/>
            <a:tailEnd/>
          </a:ln>
        </p:spPr>
        <p:txBody>
          <a:bodyPr>
            <a:spAutoFit/>
          </a:bodyPr>
          <a:lstStyle/>
          <a:p>
            <a:pPr algn="ctr"/>
            <a:endParaRPr lang="en-US" sz="2800" dirty="0"/>
          </a:p>
          <a:p>
            <a:pPr algn="ctr"/>
            <a:r>
              <a:rPr lang="en-US" sz="2800" i="1" dirty="0" err="1" smtClean="0">
                <a:solidFill>
                  <a:srgbClr val="1F4E79"/>
                </a:solidFill>
              </a:rPr>
              <a:t>Thứ</a:t>
            </a:r>
            <a:r>
              <a:rPr lang="en-US" sz="2800" i="1" dirty="0" smtClean="0">
                <a:solidFill>
                  <a:srgbClr val="1F4E79"/>
                </a:solidFill>
              </a:rPr>
              <a:t> </a:t>
            </a:r>
            <a:r>
              <a:rPr lang="en-US" sz="2800" i="1" dirty="0" err="1" smtClean="0">
                <a:solidFill>
                  <a:srgbClr val="1F4E79"/>
                </a:solidFill>
              </a:rPr>
              <a:t>ba</a:t>
            </a:r>
            <a:r>
              <a:rPr lang="en-US" sz="2800" i="1" dirty="0" smtClean="0">
                <a:solidFill>
                  <a:srgbClr val="1F4E79"/>
                </a:solidFill>
              </a:rPr>
              <a:t> </a:t>
            </a:r>
            <a:r>
              <a:rPr lang="en-US" sz="2800" i="1" dirty="0" err="1" smtClean="0">
                <a:solidFill>
                  <a:srgbClr val="1F4E79"/>
                </a:solidFill>
              </a:rPr>
              <a:t>ngày</a:t>
            </a:r>
            <a:r>
              <a:rPr lang="en-US" sz="2800" i="1" dirty="0" smtClean="0">
                <a:solidFill>
                  <a:srgbClr val="1F4E79"/>
                </a:solidFill>
              </a:rPr>
              <a:t> 15 </a:t>
            </a:r>
            <a:r>
              <a:rPr lang="en-US" sz="2800" i="1" dirty="0" err="1" smtClean="0">
                <a:solidFill>
                  <a:srgbClr val="1F4E79"/>
                </a:solidFill>
              </a:rPr>
              <a:t>tháng</a:t>
            </a:r>
            <a:r>
              <a:rPr lang="en-US" sz="2800" i="1" dirty="0" smtClean="0">
                <a:solidFill>
                  <a:srgbClr val="1F4E79"/>
                </a:solidFill>
              </a:rPr>
              <a:t> 3 </a:t>
            </a:r>
            <a:r>
              <a:rPr lang="en-US" sz="2800" i="1" dirty="0" err="1" smtClean="0">
                <a:solidFill>
                  <a:srgbClr val="1F4E79"/>
                </a:solidFill>
              </a:rPr>
              <a:t>năm</a:t>
            </a:r>
            <a:r>
              <a:rPr lang="en-US" sz="2800" i="1" dirty="0" smtClean="0">
                <a:solidFill>
                  <a:srgbClr val="1F4E79"/>
                </a:solidFill>
              </a:rPr>
              <a:t> 2022</a:t>
            </a:r>
          </a:p>
          <a:p>
            <a:pPr algn="ctr"/>
            <a:r>
              <a:rPr lang="en-US" sz="2800" u="sng" dirty="0" err="1" smtClean="0">
                <a:solidFill>
                  <a:srgbClr val="1F4E79"/>
                </a:solidFill>
              </a:rPr>
              <a:t>Đạo</a:t>
            </a:r>
            <a:r>
              <a:rPr lang="en-US" sz="2800" u="sng" dirty="0" smtClean="0">
                <a:solidFill>
                  <a:srgbClr val="1F4E79"/>
                </a:solidFill>
              </a:rPr>
              <a:t> </a:t>
            </a:r>
            <a:r>
              <a:rPr lang="en-US" sz="2800" u="sng" dirty="0" err="1">
                <a:solidFill>
                  <a:srgbClr val="1F4E79"/>
                </a:solidFill>
              </a:rPr>
              <a:t>đức</a:t>
            </a:r>
            <a:endParaRPr lang="en-US" sz="2800" u="sng" dirty="0">
              <a:solidFill>
                <a:srgbClr val="1F4E79"/>
              </a:solidFill>
            </a:endParaRPr>
          </a:p>
        </p:txBody>
      </p:sp>
      <p:pic>
        <p:nvPicPr>
          <p:cNvPr id="14339" name="Picture 4"/>
          <p:cNvPicPr>
            <a:picLocks noChangeAspect="1"/>
          </p:cNvPicPr>
          <p:nvPr/>
        </p:nvPicPr>
        <p:blipFill>
          <a:blip r:embed="rId4"/>
          <a:srcRect/>
          <a:stretch>
            <a:fillRect/>
          </a:stretch>
        </p:blipFill>
        <p:spPr bwMode="auto">
          <a:xfrm>
            <a:off x="2049462" y="2538805"/>
            <a:ext cx="8385455" cy="4206483"/>
          </a:xfrm>
          <a:prstGeom prst="rect">
            <a:avLst/>
          </a:prstGeom>
          <a:noFill/>
          <a:ln w="9525">
            <a:noFill/>
            <a:miter lim="800000"/>
            <a:headEnd/>
            <a:tailEnd/>
          </a:ln>
        </p:spPr>
      </p:pic>
      <p:sp>
        <p:nvSpPr>
          <p:cNvPr id="6" name="TextBox 5"/>
          <p:cNvSpPr txBox="1">
            <a:spLocks noChangeArrowheads="1"/>
          </p:cNvSpPr>
          <p:nvPr/>
        </p:nvSpPr>
        <p:spPr bwMode="auto">
          <a:xfrm>
            <a:off x="3128963" y="1210347"/>
            <a:ext cx="5861050" cy="954088"/>
          </a:xfrm>
          <a:prstGeom prst="rect">
            <a:avLst/>
          </a:prstGeom>
          <a:noFill/>
          <a:ln w="9525">
            <a:noFill/>
            <a:miter lim="800000"/>
            <a:headEnd/>
            <a:tailEnd/>
          </a:ln>
        </p:spPr>
        <p:txBody>
          <a:bodyPr>
            <a:spAutoFit/>
          </a:bodyPr>
          <a:lstStyle/>
          <a:p>
            <a:pPr algn="ctr"/>
            <a:r>
              <a:rPr lang="en-US" sz="2800" b="1" dirty="0">
                <a:solidFill>
                  <a:srgbClr val="FF0000"/>
                </a:solidFill>
              </a:rPr>
              <a:t>TÍCH CỰC THAM GIA </a:t>
            </a:r>
          </a:p>
          <a:p>
            <a:pPr algn="ctr"/>
            <a:r>
              <a:rPr lang="en-US" sz="2800" b="1" dirty="0">
                <a:solidFill>
                  <a:srgbClr val="FF0000"/>
                </a:solidFill>
              </a:rPr>
              <a:t>CÁC HOẠT ĐỘNG NHÂN ĐẠO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Content Placeholder 3"/>
          <p:cNvPicPr>
            <a:picLocks noGrp="1" noChangeAspect="1"/>
          </p:cNvPicPr>
          <p:nvPr>
            <p:ph idx="1"/>
          </p:nvPr>
        </p:nvPicPr>
        <p:blipFill>
          <a:blip r:embed="rId3"/>
          <a:srcRect/>
          <a:stretch>
            <a:fillRect/>
          </a:stretch>
        </p:blipFill>
        <p:spPr>
          <a:xfrm>
            <a:off x="0" y="0"/>
            <a:ext cx="5792788" cy="3446463"/>
          </a:xfrm>
        </p:spPr>
      </p:pic>
      <p:pic>
        <p:nvPicPr>
          <p:cNvPr id="31746" name="Picture 4"/>
          <p:cNvPicPr>
            <a:picLocks noChangeAspect="1"/>
          </p:cNvPicPr>
          <p:nvPr/>
        </p:nvPicPr>
        <p:blipFill>
          <a:blip r:embed="rId4"/>
          <a:srcRect/>
          <a:stretch>
            <a:fillRect/>
          </a:stretch>
        </p:blipFill>
        <p:spPr bwMode="auto">
          <a:xfrm>
            <a:off x="5929313" y="0"/>
            <a:ext cx="6186487" cy="3446463"/>
          </a:xfrm>
          <a:prstGeom prst="rect">
            <a:avLst/>
          </a:prstGeom>
          <a:noFill/>
          <a:ln w="9525">
            <a:noFill/>
            <a:miter lim="800000"/>
            <a:headEnd/>
            <a:tailEnd/>
          </a:ln>
        </p:spPr>
      </p:pic>
      <p:pic>
        <p:nvPicPr>
          <p:cNvPr id="31747" name="Picture 5"/>
          <p:cNvPicPr>
            <a:picLocks noChangeAspect="1"/>
          </p:cNvPicPr>
          <p:nvPr/>
        </p:nvPicPr>
        <p:blipFill>
          <a:blip r:embed="rId5"/>
          <a:srcRect/>
          <a:stretch>
            <a:fillRect/>
          </a:stretch>
        </p:blipFill>
        <p:spPr bwMode="auto">
          <a:xfrm>
            <a:off x="133350" y="3352800"/>
            <a:ext cx="5610225" cy="3505200"/>
          </a:xfrm>
          <a:prstGeom prst="rect">
            <a:avLst/>
          </a:prstGeom>
          <a:noFill/>
          <a:ln w="9525">
            <a:noFill/>
            <a:miter lim="800000"/>
            <a:headEnd/>
            <a:tailEnd/>
          </a:ln>
        </p:spPr>
      </p:pic>
      <p:pic>
        <p:nvPicPr>
          <p:cNvPr id="31748" name="Picture 6"/>
          <p:cNvPicPr>
            <a:picLocks noChangeAspect="1"/>
          </p:cNvPicPr>
          <p:nvPr/>
        </p:nvPicPr>
        <p:blipFill>
          <a:blip r:embed="rId6"/>
          <a:srcRect/>
          <a:stretch>
            <a:fillRect/>
          </a:stretch>
        </p:blipFill>
        <p:spPr bwMode="auto">
          <a:xfrm>
            <a:off x="6164263" y="3446463"/>
            <a:ext cx="5715000" cy="341153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52463" y="1738313"/>
            <a:ext cx="11266487" cy="1736725"/>
          </a:xfrm>
          <a:prstGeom prst="round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fontAlgn="auto">
              <a:spcBef>
                <a:spcPts val="0"/>
              </a:spcBef>
              <a:spcAft>
                <a:spcPts val="0"/>
              </a:spcAft>
              <a:defRPr/>
            </a:pPr>
            <a:r>
              <a:rPr lang="en-US" sz="3200" b="1">
                <a:solidFill>
                  <a:srgbClr val="AC0000"/>
                </a:solidFill>
                <a:latin typeface="Arial" panose="020B0604020202020204" pitchFamily="34" charset="0"/>
                <a:cs typeface="Arial" panose="020B0604020202020204" pitchFamily="34" charset="0"/>
              </a:rPr>
              <a:t>Câu 2: Em có suy nghĩ gì về những khó khăn, thiệt hại mà các nạn nhân đã phải hứng chịu do thiên tai, chiến tranh gây ra?</a:t>
            </a:r>
          </a:p>
        </p:txBody>
      </p:sp>
      <p:sp>
        <p:nvSpPr>
          <p:cNvPr id="6" name="Rectangle 5"/>
          <p:cNvSpPr>
            <a:spLocks noChangeArrowheads="1"/>
          </p:cNvSpPr>
          <p:nvPr/>
        </p:nvSpPr>
        <p:spPr bwMode="auto">
          <a:xfrm>
            <a:off x="652463" y="3770313"/>
            <a:ext cx="11266487" cy="1673225"/>
          </a:xfrm>
          <a:prstGeom prst="rect">
            <a:avLst/>
          </a:prstGeom>
          <a:solidFill>
            <a:schemeClr val="bg1"/>
          </a:solidFill>
          <a:ln w="9525">
            <a:noFill/>
            <a:miter lim="800000"/>
            <a:headEnd/>
            <a:tailEnd/>
          </a:ln>
        </p:spPr>
        <p:txBody>
          <a:bodyPr>
            <a:spAutoFit/>
          </a:bodyPr>
          <a:lstStyle/>
          <a:p>
            <a:pPr algn="just">
              <a:lnSpc>
                <a:spcPct val="107000"/>
              </a:lnSpc>
              <a:spcAft>
                <a:spcPts val="800"/>
              </a:spcAft>
            </a:pPr>
            <a:r>
              <a:rPr lang="en-US" sz="3200">
                <a:latin typeface="Calibri" pitchFamily="34" charset="0"/>
                <a:cs typeface="Calibri" pitchFamily="34" charset="0"/>
              </a:rPr>
              <a:t>	</a:t>
            </a:r>
            <a:r>
              <a:rPr lang="vi-VN" sz="3200">
                <a:cs typeface="Calibri" pitchFamily="34" charset="0"/>
              </a:rPr>
              <a:t>Họ rất đáng thương vì phải chịu nhiều đau khổ như rét, đói, mất hết tài sản,</a:t>
            </a:r>
            <a:r>
              <a:rPr lang="en-US" sz="3200">
                <a:latin typeface="Calibri" pitchFamily="34" charset="0"/>
                <a:cs typeface="Calibri" pitchFamily="34" charset="0"/>
              </a:rPr>
              <a:t> </a:t>
            </a:r>
            <a:r>
              <a:rPr lang="en-US" sz="3200">
                <a:cs typeface="Calibri" pitchFamily="34" charset="0"/>
              </a:rPr>
              <a:t>không thể lao động tay chân</a:t>
            </a:r>
            <a:r>
              <a:rPr lang="vi-VN" sz="3200">
                <a:cs typeface="Calibri" pitchFamily="34" charset="0"/>
              </a:rPr>
              <a:t> …Họ cần sự giúp đỡ, cảm thông, chia sẻ của cộng đồng. </a:t>
            </a:r>
            <a:endParaRPr lang="en-US" sz="3200">
              <a:cs typeface="Calibri" pitchFamily="34" charset="0"/>
            </a:endParaRPr>
          </a:p>
        </p:txBody>
      </p:sp>
      <p:sp>
        <p:nvSpPr>
          <p:cNvPr id="33795" name="TextBox 6"/>
          <p:cNvSpPr txBox="1">
            <a:spLocks noChangeArrowheads="1"/>
          </p:cNvSpPr>
          <p:nvPr/>
        </p:nvSpPr>
        <p:spPr bwMode="auto">
          <a:xfrm>
            <a:off x="2590800" y="0"/>
            <a:ext cx="7075488" cy="1373188"/>
          </a:xfrm>
          <a:prstGeom prst="rect">
            <a:avLst/>
          </a:prstGeom>
          <a:noFill/>
          <a:ln w="9525">
            <a:noFill/>
            <a:miter lim="800000"/>
            <a:headEnd/>
            <a:tailEnd/>
          </a:ln>
        </p:spPr>
        <p:txBody>
          <a:bodyPr>
            <a:spAutoFit/>
          </a:bodyPr>
          <a:lstStyle/>
          <a:p>
            <a:pPr algn="ctr"/>
            <a:endParaRPr lang="en-US" sz="2800"/>
          </a:p>
          <a:p>
            <a:pPr algn="ctr"/>
            <a:r>
              <a:rPr lang="en-US" sz="2800" u="sng">
                <a:solidFill>
                  <a:srgbClr val="1F4E79"/>
                </a:solidFill>
              </a:rPr>
              <a:t>Đạo đức</a:t>
            </a:r>
          </a:p>
          <a:p>
            <a:pPr algn="ctr"/>
            <a:r>
              <a:rPr lang="en-US" sz="2800">
                <a:solidFill>
                  <a:srgbClr val="AC0000"/>
                </a:solidFill>
              </a:rPr>
              <a:t>Tích cực tham gia các hoạt động nhân đạo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52463" y="1738313"/>
            <a:ext cx="11266487" cy="646112"/>
          </a:xfrm>
          <a:prstGeom prst="round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fontAlgn="auto">
              <a:spcBef>
                <a:spcPts val="0"/>
              </a:spcBef>
              <a:spcAft>
                <a:spcPts val="0"/>
              </a:spcAft>
              <a:defRPr/>
            </a:pPr>
            <a:r>
              <a:rPr lang="en-US" sz="3200" b="1">
                <a:solidFill>
                  <a:srgbClr val="AC0000"/>
                </a:solidFill>
                <a:latin typeface="Arial" panose="020B0604020202020204" pitchFamily="34" charset="0"/>
                <a:cs typeface="Arial" panose="020B0604020202020204" pitchFamily="34" charset="0"/>
              </a:rPr>
              <a:t>Câu 3: Em có thể làm gì để giúp đỡ họ?</a:t>
            </a:r>
          </a:p>
        </p:txBody>
      </p:sp>
      <p:sp>
        <p:nvSpPr>
          <p:cNvPr id="6" name="Rectangle 5"/>
          <p:cNvSpPr>
            <a:spLocks noChangeArrowheads="1"/>
          </p:cNvSpPr>
          <p:nvPr/>
        </p:nvSpPr>
        <p:spPr bwMode="auto">
          <a:xfrm>
            <a:off x="652463" y="2644775"/>
            <a:ext cx="11266487" cy="2508250"/>
          </a:xfrm>
          <a:prstGeom prst="rect">
            <a:avLst/>
          </a:prstGeom>
          <a:solidFill>
            <a:schemeClr val="bg1"/>
          </a:solidFill>
          <a:ln w="9525">
            <a:noFill/>
            <a:miter lim="800000"/>
            <a:headEnd/>
            <a:tailEnd/>
          </a:ln>
        </p:spPr>
        <p:txBody>
          <a:bodyPr>
            <a:spAutoFit/>
          </a:bodyPr>
          <a:lstStyle/>
          <a:p>
            <a:pPr algn="just">
              <a:lnSpc>
                <a:spcPct val="107000"/>
              </a:lnSpc>
              <a:spcAft>
                <a:spcPts val="800"/>
              </a:spcAft>
            </a:pPr>
            <a:r>
              <a:rPr lang="en-US" sz="3200">
                <a:cs typeface="Calibri" pitchFamily="34" charset="0"/>
              </a:rPr>
              <a:t>	Em có thể giúp đỡ họ bằng cách:</a:t>
            </a:r>
          </a:p>
          <a:p>
            <a:pPr algn="just">
              <a:lnSpc>
                <a:spcPct val="107000"/>
              </a:lnSpc>
              <a:spcAft>
                <a:spcPts val="800"/>
              </a:spcAft>
            </a:pPr>
            <a:r>
              <a:rPr lang="en-US" sz="3200">
                <a:cs typeface="Calibri" pitchFamily="34" charset="0"/>
              </a:rPr>
              <a:t>        + Cảm thông, chia sẻ với họ.</a:t>
            </a:r>
          </a:p>
          <a:p>
            <a:pPr algn="just">
              <a:lnSpc>
                <a:spcPct val="107000"/>
              </a:lnSpc>
              <a:spcAft>
                <a:spcPts val="800"/>
              </a:spcAft>
            </a:pPr>
            <a:r>
              <a:rPr lang="en-US" sz="3200">
                <a:cs typeface="Calibri" pitchFamily="34" charset="0"/>
              </a:rPr>
              <a:t>	+ Viết thư thăm hỏi.</a:t>
            </a:r>
          </a:p>
          <a:p>
            <a:pPr algn="just">
              <a:lnSpc>
                <a:spcPct val="107000"/>
              </a:lnSpc>
              <a:spcAft>
                <a:spcPts val="800"/>
              </a:spcAft>
            </a:pPr>
            <a:r>
              <a:rPr lang="en-US" sz="3200">
                <a:cs typeface="Calibri" pitchFamily="34" charset="0"/>
              </a:rPr>
              <a:t>        + Quyên góp tiền của, sách vở, quần áo, …  để giúp họ.</a:t>
            </a:r>
          </a:p>
        </p:txBody>
      </p:sp>
      <p:sp>
        <p:nvSpPr>
          <p:cNvPr id="34819" name="TextBox 6"/>
          <p:cNvSpPr txBox="1">
            <a:spLocks noChangeArrowheads="1"/>
          </p:cNvSpPr>
          <p:nvPr/>
        </p:nvSpPr>
        <p:spPr bwMode="auto">
          <a:xfrm>
            <a:off x="2590800" y="0"/>
            <a:ext cx="7075488" cy="1373188"/>
          </a:xfrm>
          <a:prstGeom prst="rect">
            <a:avLst/>
          </a:prstGeom>
          <a:noFill/>
          <a:ln w="9525">
            <a:noFill/>
            <a:miter lim="800000"/>
            <a:headEnd/>
            <a:tailEnd/>
          </a:ln>
        </p:spPr>
        <p:txBody>
          <a:bodyPr>
            <a:spAutoFit/>
          </a:bodyPr>
          <a:lstStyle/>
          <a:p>
            <a:pPr algn="ctr"/>
            <a:endParaRPr lang="en-US" sz="2800"/>
          </a:p>
          <a:p>
            <a:pPr algn="ctr"/>
            <a:r>
              <a:rPr lang="en-US" sz="2800" u="sng">
                <a:solidFill>
                  <a:srgbClr val="1F4E79"/>
                </a:solidFill>
              </a:rPr>
              <a:t>Đạo đức</a:t>
            </a:r>
          </a:p>
          <a:p>
            <a:pPr algn="ctr"/>
            <a:r>
              <a:rPr lang="en-US" sz="2800">
                <a:solidFill>
                  <a:srgbClr val="AC0000"/>
                </a:solidFill>
              </a:rPr>
              <a:t>Tích cực tham gia các hoạt động nhân đạo</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p:cNvPicPr>
          <p:nvPr/>
        </p:nvPicPr>
        <p:blipFill>
          <a:blip r:embed="rId3"/>
          <a:srcRect/>
          <a:stretch>
            <a:fillRect/>
          </a:stretch>
        </p:blipFill>
        <p:spPr bwMode="auto">
          <a:xfrm>
            <a:off x="6049963" y="0"/>
            <a:ext cx="6053137" cy="3532188"/>
          </a:xfrm>
          <a:prstGeom prst="rect">
            <a:avLst/>
          </a:prstGeom>
          <a:noFill/>
          <a:ln w="9525">
            <a:noFill/>
            <a:miter lim="800000"/>
            <a:headEnd/>
            <a:tailEnd/>
          </a:ln>
        </p:spPr>
      </p:pic>
      <p:pic>
        <p:nvPicPr>
          <p:cNvPr id="36866" name="Picture 3"/>
          <p:cNvPicPr>
            <a:picLocks noChangeAspect="1"/>
          </p:cNvPicPr>
          <p:nvPr/>
        </p:nvPicPr>
        <p:blipFill>
          <a:blip r:embed="rId4"/>
          <a:srcRect/>
          <a:stretch>
            <a:fillRect/>
          </a:stretch>
        </p:blipFill>
        <p:spPr bwMode="auto">
          <a:xfrm>
            <a:off x="0" y="0"/>
            <a:ext cx="6054725" cy="3325813"/>
          </a:xfrm>
          <a:prstGeom prst="rect">
            <a:avLst/>
          </a:prstGeom>
          <a:noFill/>
          <a:ln w="9525">
            <a:noFill/>
            <a:miter lim="800000"/>
            <a:headEnd/>
            <a:tailEnd/>
          </a:ln>
        </p:spPr>
      </p:pic>
      <p:pic>
        <p:nvPicPr>
          <p:cNvPr id="36867" name="Picture 6"/>
          <p:cNvPicPr>
            <a:picLocks noChangeAspect="1"/>
          </p:cNvPicPr>
          <p:nvPr/>
        </p:nvPicPr>
        <p:blipFill>
          <a:blip r:embed="rId5"/>
          <a:srcRect/>
          <a:stretch>
            <a:fillRect/>
          </a:stretch>
        </p:blipFill>
        <p:spPr bwMode="auto">
          <a:xfrm>
            <a:off x="6049963" y="3325813"/>
            <a:ext cx="6132512" cy="3532187"/>
          </a:xfrm>
          <a:prstGeom prst="rect">
            <a:avLst/>
          </a:prstGeom>
          <a:noFill/>
          <a:ln w="9525">
            <a:noFill/>
            <a:miter lim="800000"/>
            <a:headEnd/>
            <a:tailEnd/>
          </a:ln>
        </p:spPr>
      </p:pic>
      <p:pic>
        <p:nvPicPr>
          <p:cNvPr id="36868" name="Picture 7"/>
          <p:cNvPicPr>
            <a:picLocks noChangeAspect="1"/>
          </p:cNvPicPr>
          <p:nvPr/>
        </p:nvPicPr>
        <p:blipFill>
          <a:blip r:embed="rId6"/>
          <a:srcRect/>
          <a:stretch>
            <a:fillRect/>
          </a:stretch>
        </p:blipFill>
        <p:spPr bwMode="auto">
          <a:xfrm>
            <a:off x="0" y="3325813"/>
            <a:ext cx="5970588" cy="3592512"/>
          </a:xfrm>
          <a:prstGeom prst="rect">
            <a:avLst/>
          </a:prstGeom>
          <a:noFill/>
          <a:ln w="9525">
            <a:noFill/>
            <a:miter lim="800000"/>
            <a:headEnd/>
            <a:tailEnd/>
          </a:ln>
        </p:spPr>
      </p:pic>
    </p:spTree>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92238" y="2754313"/>
            <a:ext cx="9837737" cy="2281237"/>
          </a:xfrm>
          <a:prstGeom prst="roundRect">
            <a:avLst/>
          </a:prstGeom>
          <a:ln w="28575"/>
        </p:spPr>
        <p:style>
          <a:lnRef idx="2">
            <a:schemeClr val="accent1"/>
          </a:lnRef>
          <a:fillRef idx="1">
            <a:schemeClr val="lt1"/>
          </a:fillRef>
          <a:effectRef idx="0">
            <a:schemeClr val="accent1"/>
          </a:effectRef>
          <a:fontRef idx="minor">
            <a:schemeClr val="dk1"/>
          </a:fontRef>
        </p:style>
        <p:txBody>
          <a:bodyPr>
            <a:spAutoFit/>
          </a:bodyPr>
          <a:lstStyle/>
          <a:p>
            <a:pPr algn="just" fontAlgn="auto">
              <a:spcBef>
                <a:spcPts val="0"/>
              </a:spcBef>
              <a:spcAft>
                <a:spcPts val="0"/>
              </a:spcAft>
              <a:defRPr/>
            </a:pPr>
            <a:r>
              <a:rPr lang="en-US" sz="3200">
                <a:latin typeface="Arial" panose="020B0604020202020204" pitchFamily="34" charset="0"/>
                <a:cs typeface="Arial" panose="020B0604020202020204" pitchFamily="34" charset="0"/>
              </a:rPr>
              <a:t>	Trẻ em và nhân dân ở các vùng bị thiên tai hoặc chiến tranh đã phải chịu nhiều khó khăn, thiệt thòi. Chúng ta cần cảm thông, chia sẻ với họ, quyên góp tiền của để giúp họ. Đó là hoạt động nhân đạo. </a:t>
            </a:r>
          </a:p>
        </p:txBody>
      </p:sp>
      <p:sp>
        <p:nvSpPr>
          <p:cNvPr id="38914" name="TextBox 6"/>
          <p:cNvSpPr txBox="1">
            <a:spLocks noChangeArrowheads="1"/>
          </p:cNvSpPr>
          <p:nvPr/>
        </p:nvSpPr>
        <p:spPr bwMode="auto">
          <a:xfrm>
            <a:off x="4446588" y="1990725"/>
            <a:ext cx="3730625" cy="646113"/>
          </a:xfrm>
          <a:prstGeom prst="rect">
            <a:avLst/>
          </a:prstGeom>
          <a:noFill/>
          <a:ln w="9525">
            <a:noFill/>
            <a:miter lim="800000"/>
            <a:headEnd/>
            <a:tailEnd/>
          </a:ln>
        </p:spPr>
        <p:txBody>
          <a:bodyPr>
            <a:spAutoFit/>
          </a:bodyPr>
          <a:lstStyle/>
          <a:p>
            <a:pPr algn="ctr"/>
            <a:r>
              <a:rPr lang="en-US" sz="3600" b="1">
                <a:solidFill>
                  <a:srgbClr val="FF0000"/>
                </a:solidFill>
              </a:rPr>
              <a:t>Kết luận</a:t>
            </a:r>
          </a:p>
        </p:txBody>
      </p:sp>
      <p:sp>
        <p:nvSpPr>
          <p:cNvPr id="38915" name="TextBox 5"/>
          <p:cNvSpPr txBox="1">
            <a:spLocks noChangeArrowheads="1"/>
          </p:cNvSpPr>
          <p:nvPr/>
        </p:nvSpPr>
        <p:spPr bwMode="auto">
          <a:xfrm>
            <a:off x="2590800" y="0"/>
            <a:ext cx="7075488" cy="1373188"/>
          </a:xfrm>
          <a:prstGeom prst="rect">
            <a:avLst/>
          </a:prstGeom>
          <a:noFill/>
          <a:ln w="9525">
            <a:noFill/>
            <a:miter lim="800000"/>
            <a:headEnd/>
            <a:tailEnd/>
          </a:ln>
        </p:spPr>
        <p:txBody>
          <a:bodyPr>
            <a:spAutoFit/>
          </a:bodyPr>
          <a:lstStyle/>
          <a:p>
            <a:pPr algn="ctr"/>
            <a:endParaRPr lang="en-US" sz="2800"/>
          </a:p>
          <a:p>
            <a:pPr algn="ctr"/>
            <a:r>
              <a:rPr lang="en-US" sz="2800" u="sng">
                <a:solidFill>
                  <a:srgbClr val="1F4E79"/>
                </a:solidFill>
              </a:rPr>
              <a:t>Đạo đức</a:t>
            </a:r>
          </a:p>
          <a:p>
            <a:pPr algn="ctr"/>
            <a:r>
              <a:rPr lang="en-US" sz="2800">
                <a:solidFill>
                  <a:srgbClr val="AC0000"/>
                </a:solidFill>
              </a:rPr>
              <a:t>Tích cực tham gia các hoạt động nhân đạo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4014788" y="1495425"/>
            <a:ext cx="5665787" cy="3486150"/>
          </a:xfrm>
          <a:prstGeom prst="cloudCallout">
            <a:avLst>
              <a:gd name="adj1" fmla="val -73227"/>
              <a:gd name="adj2" fmla="val 60648"/>
            </a:avLst>
          </a:prstGeom>
          <a:ln w="19050"/>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en-US"/>
          </a:p>
        </p:txBody>
      </p:sp>
      <p:sp>
        <p:nvSpPr>
          <p:cNvPr id="4" name="TextBox 3"/>
          <p:cNvSpPr txBox="1">
            <a:spLocks noChangeArrowheads="1"/>
          </p:cNvSpPr>
          <p:nvPr/>
        </p:nvSpPr>
        <p:spPr bwMode="auto">
          <a:xfrm>
            <a:off x="4676775" y="2533650"/>
            <a:ext cx="3983038" cy="1076325"/>
          </a:xfrm>
          <a:prstGeom prst="rect">
            <a:avLst/>
          </a:prstGeom>
          <a:noFill/>
          <a:ln w="9525">
            <a:noFill/>
            <a:miter lim="800000"/>
            <a:headEnd/>
            <a:tailEnd/>
          </a:ln>
        </p:spPr>
        <p:txBody>
          <a:bodyPr>
            <a:spAutoFit/>
          </a:bodyPr>
          <a:lstStyle/>
          <a:p>
            <a:pPr algn="ctr"/>
            <a:r>
              <a:rPr lang="en-US" sz="3200" b="1" i="1">
                <a:solidFill>
                  <a:srgbClr val="FF0000"/>
                </a:solidFill>
              </a:rPr>
              <a:t>Em hiểu thế nào là lòng nhân đạo?</a:t>
            </a:r>
          </a:p>
        </p:txBody>
      </p:sp>
      <p:pic>
        <p:nvPicPr>
          <p:cNvPr id="40963" name="Picture 6"/>
          <p:cNvPicPr>
            <a:picLocks noChangeAspect="1"/>
          </p:cNvPicPr>
          <p:nvPr/>
        </p:nvPicPr>
        <p:blipFill>
          <a:blip r:embed="rId2"/>
          <a:srcRect/>
          <a:stretch>
            <a:fillRect/>
          </a:stretch>
        </p:blipFill>
        <p:spPr bwMode="auto">
          <a:xfrm>
            <a:off x="323850" y="3881438"/>
            <a:ext cx="2903538" cy="2901950"/>
          </a:xfrm>
          <a:prstGeom prst="rect">
            <a:avLst/>
          </a:prstGeom>
          <a:noFill/>
          <a:ln w="9525">
            <a:noFill/>
            <a:miter lim="800000"/>
            <a:headEnd/>
            <a:tailEnd/>
          </a:ln>
        </p:spPr>
      </p:pic>
      <p:sp>
        <p:nvSpPr>
          <p:cNvPr id="8" name="TextBox 7"/>
          <p:cNvSpPr txBox="1"/>
          <p:nvPr/>
        </p:nvSpPr>
        <p:spPr>
          <a:xfrm>
            <a:off x="4676775" y="2311400"/>
            <a:ext cx="4287838" cy="157003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3200" b="1">
                <a:latin typeface="Arial" panose="020B0604020202020204" pitchFamily="34" charset="0"/>
                <a:cs typeface="Arial" panose="020B0604020202020204" pitchFamily="34" charset="0"/>
              </a:rPr>
              <a:t>Lòng nhân đạo là lòng yêu thương và giúp đỡ con người.</a:t>
            </a:r>
          </a:p>
        </p:txBody>
      </p:sp>
      <p:sp>
        <p:nvSpPr>
          <p:cNvPr id="40965" name="TextBox 8"/>
          <p:cNvSpPr txBox="1">
            <a:spLocks noChangeArrowheads="1"/>
          </p:cNvSpPr>
          <p:nvPr/>
        </p:nvSpPr>
        <p:spPr bwMode="auto">
          <a:xfrm>
            <a:off x="2590800" y="0"/>
            <a:ext cx="7075488" cy="1373188"/>
          </a:xfrm>
          <a:prstGeom prst="rect">
            <a:avLst/>
          </a:prstGeom>
          <a:noFill/>
          <a:ln w="9525">
            <a:noFill/>
            <a:miter lim="800000"/>
            <a:headEnd/>
            <a:tailEnd/>
          </a:ln>
        </p:spPr>
        <p:txBody>
          <a:bodyPr>
            <a:spAutoFit/>
          </a:bodyPr>
          <a:lstStyle/>
          <a:p>
            <a:pPr algn="ctr"/>
            <a:endParaRPr lang="en-US" sz="2800"/>
          </a:p>
          <a:p>
            <a:pPr algn="ctr"/>
            <a:r>
              <a:rPr lang="en-US" sz="2800" u="sng">
                <a:solidFill>
                  <a:srgbClr val="1F4E79"/>
                </a:solidFill>
              </a:rPr>
              <a:t>Đạo đức</a:t>
            </a:r>
          </a:p>
          <a:p>
            <a:pPr algn="ctr"/>
            <a:r>
              <a:rPr lang="en-US" sz="2800">
                <a:solidFill>
                  <a:srgbClr val="AC0000"/>
                </a:solidFill>
              </a:rPr>
              <a:t>Tích cực tham gia các hoạt động nhân đạo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4" presetClass="exit" presetSubtype="10" fill="hold" grpId="0" nodeType="withEffect">
                                  <p:stCondLst>
                                    <p:cond delay="0"/>
                                  </p:stCondLst>
                                  <p:childTnLst>
                                    <p:animEffect transition="out" filter="randombar(horizontal)">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4162425" y="1446213"/>
            <a:ext cx="5664200" cy="3486150"/>
          </a:xfrm>
          <a:prstGeom prst="cloudCallout">
            <a:avLst>
              <a:gd name="adj1" fmla="val -73227"/>
              <a:gd name="adj2" fmla="val 60648"/>
            </a:avLst>
          </a:prstGeom>
          <a:ln w="19050"/>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en-US"/>
          </a:p>
        </p:txBody>
      </p:sp>
      <p:sp>
        <p:nvSpPr>
          <p:cNvPr id="41986" name="TextBox 3"/>
          <p:cNvSpPr txBox="1">
            <a:spLocks noChangeArrowheads="1"/>
          </p:cNvSpPr>
          <p:nvPr/>
        </p:nvSpPr>
        <p:spPr bwMode="auto">
          <a:xfrm>
            <a:off x="4640263" y="2651125"/>
            <a:ext cx="4414837" cy="1076325"/>
          </a:xfrm>
          <a:prstGeom prst="rect">
            <a:avLst/>
          </a:prstGeom>
          <a:noFill/>
          <a:ln w="9525">
            <a:noFill/>
            <a:miter lim="800000"/>
            <a:headEnd/>
            <a:tailEnd/>
          </a:ln>
        </p:spPr>
        <p:txBody>
          <a:bodyPr>
            <a:spAutoFit/>
          </a:bodyPr>
          <a:lstStyle/>
          <a:p>
            <a:pPr algn="ctr"/>
            <a:r>
              <a:rPr lang="en-US" sz="3200" b="1" i="1">
                <a:solidFill>
                  <a:srgbClr val="FF0000"/>
                </a:solidFill>
              </a:rPr>
              <a:t>Em hiểu thế nào là hoạt động nhân đạo?</a:t>
            </a:r>
          </a:p>
        </p:txBody>
      </p:sp>
      <p:pic>
        <p:nvPicPr>
          <p:cNvPr id="41987" name="Picture 6"/>
          <p:cNvPicPr>
            <a:picLocks noChangeAspect="1"/>
          </p:cNvPicPr>
          <p:nvPr/>
        </p:nvPicPr>
        <p:blipFill>
          <a:blip r:embed="rId3"/>
          <a:srcRect/>
          <a:stretch>
            <a:fillRect/>
          </a:stretch>
        </p:blipFill>
        <p:spPr bwMode="auto">
          <a:xfrm>
            <a:off x="323850" y="3881438"/>
            <a:ext cx="2903538" cy="2901950"/>
          </a:xfrm>
          <a:prstGeom prst="rect">
            <a:avLst/>
          </a:prstGeom>
          <a:noFill/>
          <a:ln w="9525">
            <a:noFill/>
            <a:miter lim="800000"/>
            <a:headEnd/>
            <a:tailEnd/>
          </a:ln>
        </p:spPr>
      </p:pic>
      <p:sp>
        <p:nvSpPr>
          <p:cNvPr id="41988" name="TextBox 7"/>
          <p:cNvSpPr txBox="1">
            <a:spLocks noChangeArrowheads="1"/>
          </p:cNvSpPr>
          <p:nvPr/>
        </p:nvSpPr>
        <p:spPr bwMode="auto">
          <a:xfrm>
            <a:off x="2590800" y="0"/>
            <a:ext cx="7075488" cy="1373188"/>
          </a:xfrm>
          <a:prstGeom prst="rect">
            <a:avLst/>
          </a:prstGeom>
          <a:noFill/>
          <a:ln w="9525">
            <a:noFill/>
            <a:miter lim="800000"/>
            <a:headEnd/>
            <a:tailEnd/>
          </a:ln>
        </p:spPr>
        <p:txBody>
          <a:bodyPr>
            <a:spAutoFit/>
          </a:bodyPr>
          <a:lstStyle/>
          <a:p>
            <a:pPr algn="ctr"/>
            <a:endParaRPr lang="en-US" sz="2800"/>
          </a:p>
          <a:p>
            <a:pPr algn="ctr"/>
            <a:r>
              <a:rPr lang="en-US" sz="2800" u="sng">
                <a:solidFill>
                  <a:srgbClr val="1F4E79"/>
                </a:solidFill>
              </a:rPr>
              <a:t>Đạo đức</a:t>
            </a:r>
          </a:p>
          <a:p>
            <a:pPr algn="ctr"/>
            <a:r>
              <a:rPr lang="en-US" sz="2800">
                <a:solidFill>
                  <a:srgbClr val="AC0000"/>
                </a:solidFill>
              </a:rPr>
              <a:t>Tích cực tham gia các hoạt động nhân đạo</a:t>
            </a:r>
          </a:p>
        </p:txBody>
      </p:sp>
    </p:spTree>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36663" y="573088"/>
            <a:ext cx="9315450" cy="1570037"/>
          </a:xfrm>
          <a:prstGeom prst="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accent1"/>
          </a:fontRef>
        </p:style>
        <p:txBody>
          <a:bodyPr>
            <a:spAutoFit/>
          </a:bodyPr>
          <a:lstStyle/>
          <a:p>
            <a:pPr algn="just" fontAlgn="auto">
              <a:spcBef>
                <a:spcPts val="0"/>
              </a:spcBef>
              <a:spcAft>
                <a:spcPts val="0"/>
              </a:spcAft>
              <a:defRPr/>
            </a:pPr>
            <a:r>
              <a:rPr lang="en-US" sz="3200" b="1">
                <a:solidFill>
                  <a:schemeClr val="accent1">
                    <a:lumMod val="50000"/>
                  </a:schemeClr>
                </a:solidFill>
                <a:latin typeface="Arial" panose="020B0604020202020204" pitchFamily="34" charset="0"/>
                <a:cs typeface="Arial" panose="020B0604020202020204" pitchFamily="34" charset="0"/>
              </a:rPr>
              <a:t>	</a:t>
            </a:r>
            <a:r>
              <a:rPr lang="vi-VN" sz="3200" b="1">
                <a:solidFill>
                  <a:schemeClr val="accent1">
                    <a:lumMod val="50000"/>
                  </a:schemeClr>
                </a:solidFill>
                <a:cs typeface="Arial" panose="020B0604020202020204" pitchFamily="34" charset="0"/>
              </a:rPr>
              <a:t>Hoạt động nhân đạo là hoạt động giúp đỡ, tương trợ, cứu trợ những người gặp khó khăn, hoạn nạn.</a:t>
            </a:r>
            <a:endParaRPr lang="en-US" sz="3200" b="1">
              <a:solidFill>
                <a:schemeClr val="accent1">
                  <a:lumMod val="50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rcRect/>
          <a:stretch>
            <a:fillRect/>
          </a:stretch>
        </p:blipFill>
        <p:spPr bwMode="auto">
          <a:xfrm>
            <a:off x="6096000" y="2668588"/>
            <a:ext cx="5611813" cy="3181350"/>
          </a:xfrm>
          <a:prstGeom prst="rect">
            <a:avLst/>
          </a:prstGeom>
          <a:noFill/>
          <a:ln w="9525">
            <a:noFill/>
            <a:miter lim="800000"/>
            <a:headEnd/>
            <a:tailEnd/>
          </a:ln>
        </p:spPr>
      </p:pic>
      <p:pic>
        <p:nvPicPr>
          <p:cNvPr id="8" name="Picture 7"/>
          <p:cNvPicPr>
            <a:picLocks noChangeAspect="1"/>
          </p:cNvPicPr>
          <p:nvPr/>
        </p:nvPicPr>
        <p:blipFill>
          <a:blip r:embed="rId4"/>
          <a:srcRect/>
          <a:stretch>
            <a:fillRect/>
          </a:stretch>
        </p:blipFill>
        <p:spPr bwMode="auto">
          <a:xfrm>
            <a:off x="377825" y="2668588"/>
            <a:ext cx="5486400" cy="3181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3"/>
          <p:cNvPicPr>
            <a:picLocks noChangeAspect="1"/>
          </p:cNvPicPr>
          <p:nvPr/>
        </p:nvPicPr>
        <p:blipFill>
          <a:blip r:embed="rId3"/>
          <a:srcRect/>
          <a:stretch>
            <a:fillRect/>
          </a:stretch>
        </p:blipFill>
        <p:spPr bwMode="auto">
          <a:xfrm>
            <a:off x="4330700" y="3181350"/>
            <a:ext cx="2752725" cy="3676650"/>
          </a:xfrm>
          <a:prstGeom prst="rect">
            <a:avLst/>
          </a:prstGeom>
          <a:noFill/>
          <a:ln w="9525">
            <a:noFill/>
            <a:miter lim="800000"/>
            <a:headEnd/>
            <a:tailEnd/>
          </a:ln>
        </p:spPr>
      </p:pic>
      <p:pic>
        <p:nvPicPr>
          <p:cNvPr id="46082" name="Picture 4"/>
          <p:cNvPicPr>
            <a:picLocks noChangeAspect="1"/>
          </p:cNvPicPr>
          <p:nvPr/>
        </p:nvPicPr>
        <p:blipFill>
          <a:blip r:embed="rId4"/>
          <a:srcRect/>
          <a:stretch>
            <a:fillRect/>
          </a:stretch>
        </p:blipFill>
        <p:spPr bwMode="auto">
          <a:xfrm>
            <a:off x="5959475" y="0"/>
            <a:ext cx="6330950" cy="3676650"/>
          </a:xfrm>
          <a:prstGeom prst="rect">
            <a:avLst/>
          </a:prstGeom>
          <a:noFill/>
          <a:ln w="9525">
            <a:noFill/>
            <a:miter lim="800000"/>
            <a:headEnd/>
            <a:tailEnd/>
          </a:ln>
        </p:spPr>
      </p:pic>
      <p:pic>
        <p:nvPicPr>
          <p:cNvPr id="46083" name="Picture 5"/>
          <p:cNvPicPr>
            <a:picLocks noChangeAspect="1"/>
          </p:cNvPicPr>
          <p:nvPr/>
        </p:nvPicPr>
        <p:blipFill>
          <a:blip r:embed="rId5"/>
          <a:srcRect/>
          <a:stretch>
            <a:fillRect/>
          </a:stretch>
        </p:blipFill>
        <p:spPr bwMode="auto">
          <a:xfrm>
            <a:off x="0" y="0"/>
            <a:ext cx="5959475" cy="36766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t="-8000" b="-8000"/>
          </a:stretch>
        </a:blipFill>
        <a:effectLst/>
      </p:bgPr>
    </p:bg>
    <p:spTree>
      <p:nvGrpSpPr>
        <p:cNvPr id="1" name=""/>
        <p:cNvGrpSpPr/>
        <p:nvPr/>
      </p:nvGrpSpPr>
      <p:grpSpPr>
        <a:xfrm>
          <a:off x="0" y="0"/>
          <a:ext cx="0" cy="0"/>
          <a:chOff x="0" y="0"/>
          <a:chExt cx="0" cy="0"/>
        </a:xfrm>
      </p:grpSpPr>
      <p:sp>
        <p:nvSpPr>
          <p:cNvPr id="5" name="TextBox 4"/>
          <p:cNvSpPr txBox="1"/>
          <p:nvPr/>
        </p:nvSpPr>
        <p:spPr>
          <a:xfrm>
            <a:off x="4910138" y="1758950"/>
            <a:ext cx="2438400" cy="646113"/>
          </a:xfrm>
          <a:prstGeom prst="flowChartAlternateProcess">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3200" b="1">
                <a:solidFill>
                  <a:srgbClr val="FF0000"/>
                </a:solidFill>
                <a:latin typeface="Arial" panose="020B0604020202020204" pitchFamily="34" charset="0"/>
                <a:cs typeface="Arial" panose="020B0604020202020204" pitchFamily="34" charset="0"/>
              </a:rPr>
              <a:t>Ghi nhớ</a:t>
            </a:r>
          </a:p>
        </p:txBody>
      </p:sp>
      <p:sp>
        <p:nvSpPr>
          <p:cNvPr id="6" name="TextBox 5"/>
          <p:cNvSpPr txBox="1"/>
          <p:nvPr/>
        </p:nvSpPr>
        <p:spPr>
          <a:xfrm>
            <a:off x="904875" y="2606675"/>
            <a:ext cx="10447338" cy="3370263"/>
          </a:xfrm>
          <a:prstGeom prst="round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fontAlgn="auto">
              <a:spcBef>
                <a:spcPts val="0"/>
              </a:spcBef>
              <a:spcAft>
                <a:spcPts val="0"/>
              </a:spcAft>
              <a:defRPr/>
            </a:pPr>
            <a:r>
              <a:rPr lang="en-US" sz="3200" b="1">
                <a:latin typeface="Arial" panose="020B0604020202020204" pitchFamily="34" charset="0"/>
                <a:cs typeface="Arial" panose="020B0604020202020204" pitchFamily="34" charset="0"/>
              </a:rPr>
              <a:t>     Giúp đỡ những người gặp khó khăn, hoạn nạn là việc làm nhân đạo mà mỗi người cần thực hiện.</a:t>
            </a:r>
          </a:p>
          <a:p>
            <a:pPr fontAlgn="auto">
              <a:spcBef>
                <a:spcPts val="0"/>
              </a:spcBef>
              <a:spcAft>
                <a:spcPts val="0"/>
              </a:spcAft>
              <a:defRPr/>
            </a:pPr>
            <a:r>
              <a:rPr lang="en-US" sz="3200">
                <a:latin typeface="Arial" panose="020B0604020202020204" pitchFamily="34" charset="0"/>
                <a:cs typeface="Arial" panose="020B0604020202020204" pitchFamily="34" charset="0"/>
              </a:rPr>
              <a:t> 				</a:t>
            </a:r>
          </a:p>
          <a:p>
            <a:pPr fontAlgn="auto">
              <a:spcBef>
                <a:spcPts val="0"/>
              </a:spcBef>
              <a:spcAft>
                <a:spcPts val="0"/>
              </a:spcAft>
              <a:defRPr/>
            </a:pPr>
            <a:r>
              <a:rPr lang="en-US" sz="3200">
                <a:latin typeface="Arial" panose="020B0604020202020204" pitchFamily="34" charset="0"/>
                <a:cs typeface="Arial" panose="020B0604020202020204" pitchFamily="34" charset="0"/>
              </a:rPr>
              <a:t>		</a:t>
            </a:r>
            <a:r>
              <a:rPr lang="en-US" sz="3200" i="1">
                <a:latin typeface="Arial" panose="020B0604020202020204" pitchFamily="34" charset="0"/>
                <a:cs typeface="Arial" panose="020B0604020202020204" pitchFamily="34" charset="0"/>
              </a:rPr>
              <a:t>- Thương người như thể thương thân.</a:t>
            </a:r>
          </a:p>
          <a:p>
            <a:pPr fontAlgn="auto">
              <a:spcBef>
                <a:spcPts val="0"/>
              </a:spcBef>
              <a:spcAft>
                <a:spcPts val="0"/>
              </a:spcAft>
              <a:defRPr/>
            </a:pPr>
            <a:r>
              <a:rPr lang="en-US" sz="3200" i="1">
                <a:latin typeface="Arial" panose="020B0604020202020204" pitchFamily="34" charset="0"/>
                <a:cs typeface="Arial" panose="020B0604020202020204" pitchFamily="34" charset="0"/>
              </a:rPr>
              <a:t>		- Lá lành đùm lá rách. </a:t>
            </a:r>
          </a:p>
          <a:p>
            <a:pPr fontAlgn="auto">
              <a:spcBef>
                <a:spcPts val="0"/>
              </a:spcBef>
              <a:spcAft>
                <a:spcPts val="0"/>
              </a:spcAft>
              <a:defRPr/>
            </a:pPr>
            <a:r>
              <a:rPr lang="en-US" sz="3200">
                <a:latin typeface="Arial" panose="020B0604020202020204" pitchFamily="34" charset="0"/>
                <a:cs typeface="Arial" panose="020B0604020202020204" pitchFamily="34" charset="0"/>
              </a:rPr>
              <a:t>							       Tục ngữ</a:t>
            </a:r>
          </a:p>
        </p:txBody>
      </p:sp>
      <p:sp>
        <p:nvSpPr>
          <p:cNvPr id="48132" name="TextBox 6"/>
          <p:cNvSpPr txBox="1">
            <a:spLocks noChangeArrowheads="1"/>
          </p:cNvSpPr>
          <p:nvPr/>
        </p:nvSpPr>
        <p:spPr bwMode="auto">
          <a:xfrm>
            <a:off x="2590800" y="0"/>
            <a:ext cx="7075488" cy="1373188"/>
          </a:xfrm>
          <a:prstGeom prst="rect">
            <a:avLst/>
          </a:prstGeom>
          <a:noFill/>
          <a:ln w="9525">
            <a:noFill/>
            <a:miter lim="800000"/>
            <a:headEnd/>
            <a:tailEnd/>
          </a:ln>
        </p:spPr>
        <p:txBody>
          <a:bodyPr>
            <a:spAutoFit/>
          </a:bodyPr>
          <a:lstStyle/>
          <a:p>
            <a:pPr algn="ctr"/>
            <a:endParaRPr lang="en-US" sz="2800"/>
          </a:p>
          <a:p>
            <a:pPr algn="ctr"/>
            <a:r>
              <a:rPr lang="en-US" sz="2800" u="sng">
                <a:solidFill>
                  <a:srgbClr val="1F4E79"/>
                </a:solidFill>
              </a:rPr>
              <a:t>Đạo đức</a:t>
            </a:r>
          </a:p>
          <a:p>
            <a:pPr algn="ctr"/>
            <a:r>
              <a:rPr lang="en-US" sz="2800">
                <a:solidFill>
                  <a:srgbClr val="AC0000"/>
                </a:solidFill>
              </a:rPr>
              <a:t>Tích cực tham gia các hoạt động nhân đạo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55838" y="1951038"/>
            <a:ext cx="7745412" cy="3527425"/>
          </a:xfrm>
          <a:prstGeom prst="irregularSeal2">
            <a:avLst/>
          </a:prstGeom>
          <a:solidFill>
            <a:schemeClr val="accent1">
              <a:lumMod val="20000"/>
              <a:lumOff val="80000"/>
            </a:schemeClr>
          </a:solidFill>
          <a:ln w="38100"/>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sz="4800" b="1">
                <a:solidFill>
                  <a:srgbClr val="C00000"/>
                </a:solidFill>
                <a:latin typeface="Arial" panose="020B0604020202020204" pitchFamily="34" charset="0"/>
                <a:cs typeface="Arial" panose="020B0604020202020204" pitchFamily="34" charset="0"/>
              </a:rPr>
              <a:t>Tìm hiểu thông tin</a:t>
            </a:r>
          </a:p>
        </p:txBody>
      </p:sp>
      <p:sp>
        <p:nvSpPr>
          <p:cNvPr id="16386" name="TextBox 5"/>
          <p:cNvSpPr txBox="1">
            <a:spLocks noChangeArrowheads="1"/>
          </p:cNvSpPr>
          <p:nvPr/>
        </p:nvSpPr>
        <p:spPr bwMode="auto">
          <a:xfrm>
            <a:off x="2590800" y="0"/>
            <a:ext cx="7075488" cy="1373188"/>
          </a:xfrm>
          <a:prstGeom prst="rect">
            <a:avLst/>
          </a:prstGeom>
          <a:noFill/>
          <a:ln w="9525">
            <a:noFill/>
            <a:miter lim="800000"/>
            <a:headEnd/>
            <a:tailEnd/>
          </a:ln>
        </p:spPr>
        <p:txBody>
          <a:bodyPr>
            <a:spAutoFit/>
          </a:bodyPr>
          <a:lstStyle/>
          <a:p>
            <a:pPr algn="ctr"/>
            <a:endParaRPr lang="en-US" sz="2800"/>
          </a:p>
          <a:p>
            <a:pPr algn="ctr"/>
            <a:r>
              <a:rPr lang="en-US" sz="2800" u="sng">
                <a:solidFill>
                  <a:srgbClr val="1F4E79"/>
                </a:solidFill>
              </a:rPr>
              <a:t>Đạo đức</a:t>
            </a:r>
          </a:p>
          <a:p>
            <a:pPr algn="ctr"/>
            <a:r>
              <a:rPr lang="en-US" sz="2800">
                <a:solidFill>
                  <a:srgbClr val="AC0000"/>
                </a:solidFill>
              </a:rPr>
              <a:t>Tích cực tham gia các hoạt động nhân đạo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0825" y="1649413"/>
            <a:ext cx="11755438" cy="4432300"/>
          </a:xfrm>
          <a:prstGeom prst="rect">
            <a:avLst/>
          </a:prstGeom>
          <a:solidFill>
            <a:schemeClr val="accent1">
              <a:lumMod val="20000"/>
              <a:lumOff val="80000"/>
            </a:schemeClr>
          </a:solidFill>
        </p:spPr>
        <p:txBody>
          <a:bodyPr>
            <a:spAutoFit/>
          </a:bodyPr>
          <a:lstStyle/>
          <a:p>
            <a:pPr marL="36000" algn="just" fontAlgn="auto">
              <a:spcBef>
                <a:spcPts val="600"/>
              </a:spcBef>
              <a:spcAft>
                <a:spcPts val="600"/>
              </a:spcAft>
              <a:defRPr/>
            </a:pPr>
            <a:r>
              <a:rPr lang="en-US" sz="2800" b="1" i="1">
                <a:solidFill>
                  <a:srgbClr val="FF0000"/>
                </a:solidFill>
                <a:latin typeface="Arial" panose="020B0604020202020204" pitchFamily="34" charset="0"/>
                <a:cs typeface="Arial" panose="020B0604020202020204" pitchFamily="34" charset="0"/>
              </a:rPr>
              <a:t>Bài tập 1: </a:t>
            </a:r>
            <a:r>
              <a:rPr lang="en-US" sz="2800" b="1">
                <a:solidFill>
                  <a:srgbClr val="FF0000"/>
                </a:solidFill>
                <a:latin typeface="Arial" panose="020B0604020202020204" pitchFamily="34" charset="0"/>
                <a:cs typeface="Arial" panose="020B0604020202020204" pitchFamily="34" charset="0"/>
              </a:rPr>
              <a:t>Trong những việc làm dưới đây, việc làm nào thể hiện lòng nhân đạo? Vì sao?</a:t>
            </a:r>
          </a:p>
          <a:p>
            <a:pPr marL="36000" algn="just" fontAlgn="auto">
              <a:spcBef>
                <a:spcPts val="600"/>
              </a:spcBef>
              <a:spcAft>
                <a:spcPts val="600"/>
              </a:spcAft>
              <a:defRPr/>
            </a:pPr>
            <a:r>
              <a:rPr lang="en-US" sz="2800">
                <a:latin typeface="Arial" panose="020B0604020202020204" pitchFamily="34" charset="0"/>
                <a:cs typeface="Arial" panose="020B0604020202020204" pitchFamily="34" charset="0"/>
              </a:rPr>
              <a:t> a) Sơn đã không mua truyện, để dành tiền giúp đỡ các bạn học sinh các tỉnh đang bị thiên tai.</a:t>
            </a:r>
          </a:p>
          <a:p>
            <a:pPr marL="36000" algn="just" fontAlgn="auto">
              <a:spcBef>
                <a:spcPts val="600"/>
              </a:spcBef>
              <a:spcAft>
                <a:spcPts val="600"/>
              </a:spcAft>
              <a:defRPr/>
            </a:pPr>
            <a:r>
              <a:rPr lang="en-US" sz="2800">
                <a:latin typeface="Arial" panose="020B0604020202020204" pitchFamily="34" charset="0"/>
                <a:cs typeface="Arial" panose="020B0604020202020204" pitchFamily="34" charset="0"/>
              </a:rPr>
              <a:t>b) Trong buổi quyên góp giúp các bạn nhỏ miền Trung bị bão lụt, Lương đã xin Tuấn nhường cho một số sách vở để đóng góp, lấy thành tích.</a:t>
            </a:r>
          </a:p>
          <a:p>
            <a:pPr marL="36000" algn="just" fontAlgn="auto">
              <a:spcBef>
                <a:spcPts val="600"/>
              </a:spcBef>
              <a:spcAft>
                <a:spcPts val="600"/>
              </a:spcAft>
              <a:defRPr/>
            </a:pPr>
            <a:r>
              <a:rPr lang="en-US" sz="2800">
                <a:latin typeface="Arial" panose="020B0604020202020204" pitchFamily="34" charset="0"/>
                <a:cs typeface="Arial" panose="020B0604020202020204" pitchFamily="34" charset="0"/>
              </a:rPr>
              <a:t>c) Đọc báo thấy có những gia đình con bị tật nguyền do ảnh hưởng chất độc màu da cam, Cường đã bàn với bố mẹ dùng tiền mừng tuổi của mình để giúp những nạn nhân đó. </a:t>
            </a:r>
          </a:p>
        </p:txBody>
      </p:sp>
      <p:sp>
        <p:nvSpPr>
          <p:cNvPr id="50178" name="TextBox 5"/>
          <p:cNvSpPr txBox="1">
            <a:spLocks noChangeArrowheads="1"/>
          </p:cNvSpPr>
          <p:nvPr/>
        </p:nvSpPr>
        <p:spPr bwMode="auto">
          <a:xfrm>
            <a:off x="2590800" y="0"/>
            <a:ext cx="7075488" cy="1373188"/>
          </a:xfrm>
          <a:prstGeom prst="rect">
            <a:avLst/>
          </a:prstGeom>
          <a:noFill/>
          <a:ln w="9525">
            <a:noFill/>
            <a:miter lim="800000"/>
            <a:headEnd/>
            <a:tailEnd/>
          </a:ln>
        </p:spPr>
        <p:txBody>
          <a:bodyPr>
            <a:spAutoFit/>
          </a:bodyPr>
          <a:lstStyle/>
          <a:p>
            <a:pPr algn="ctr"/>
            <a:endParaRPr lang="en-US" sz="2800"/>
          </a:p>
          <a:p>
            <a:pPr algn="ctr"/>
            <a:r>
              <a:rPr lang="en-US" sz="2800" u="sng">
                <a:solidFill>
                  <a:srgbClr val="1F4E79"/>
                </a:solidFill>
              </a:rPr>
              <a:t>Đạo đức</a:t>
            </a:r>
          </a:p>
          <a:p>
            <a:pPr algn="ctr"/>
            <a:r>
              <a:rPr lang="en-US" sz="2800">
                <a:solidFill>
                  <a:srgbClr val="AC0000"/>
                </a:solidFill>
              </a:rPr>
              <a:t>Tích cực tham gia các hoạt động nhân đạo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8000" y="3313113"/>
            <a:ext cx="11266488" cy="1055687"/>
          </a:xfrm>
          <a:prstGeom prst="roundRect">
            <a:avLst/>
          </a:prstGeom>
          <a:solidFill>
            <a:schemeClr val="accent1">
              <a:lumMod val="20000"/>
              <a:lumOff val="80000"/>
            </a:schemeClr>
          </a:solidFill>
        </p:spPr>
        <p:txBody>
          <a:bodyPr>
            <a:spAutoFit/>
          </a:bodyPr>
          <a:lstStyle/>
          <a:p>
            <a:pPr marL="36000" algn="just" fontAlgn="auto">
              <a:spcBef>
                <a:spcPts val="600"/>
              </a:spcBef>
              <a:spcAft>
                <a:spcPts val="600"/>
              </a:spcAft>
              <a:defRPr/>
            </a:pPr>
            <a:r>
              <a:rPr lang="en-US" sz="2800">
                <a:solidFill>
                  <a:prstClr val="black"/>
                </a:solidFill>
                <a:latin typeface="Arial" panose="020B0604020202020204" pitchFamily="34" charset="0"/>
                <a:cs typeface="Arial" panose="020B0604020202020204" pitchFamily="34" charset="0"/>
              </a:rPr>
              <a:t>a) Sơn đã không mua truyện, để dành tiền giúp đỡ các bạn học sinh các tỉnh đang bị thiên tai.</a:t>
            </a:r>
          </a:p>
        </p:txBody>
      </p:sp>
      <p:sp>
        <p:nvSpPr>
          <p:cNvPr id="7" name="TextBox 6"/>
          <p:cNvSpPr txBox="1">
            <a:spLocks noChangeArrowheads="1"/>
          </p:cNvSpPr>
          <p:nvPr/>
        </p:nvSpPr>
        <p:spPr bwMode="auto">
          <a:xfrm>
            <a:off x="790575" y="4557713"/>
            <a:ext cx="10983913" cy="954087"/>
          </a:xfrm>
          <a:prstGeom prst="rect">
            <a:avLst/>
          </a:prstGeom>
          <a:noFill/>
          <a:ln w="9525">
            <a:noFill/>
            <a:miter lim="800000"/>
            <a:headEnd/>
            <a:tailEnd/>
          </a:ln>
        </p:spPr>
        <p:txBody>
          <a:bodyPr>
            <a:spAutoFit/>
          </a:bodyPr>
          <a:lstStyle/>
          <a:p>
            <a:pPr algn="just"/>
            <a:r>
              <a:rPr lang="en-US" sz="2800">
                <a:solidFill>
                  <a:srgbClr val="000000"/>
                </a:solidFill>
                <a:sym typeface="Wingdings" pitchFamily="2" charset="2"/>
              </a:rPr>
              <a:t> </a:t>
            </a:r>
            <a:r>
              <a:rPr lang="vi-VN" sz="2800">
                <a:solidFill>
                  <a:srgbClr val="000000"/>
                </a:solidFill>
              </a:rPr>
              <a:t>Việc làm của Sơn là thể hiện lòng nhân đạo. Vì Sơn biết thông cảm và chia sẻ với các bạn có hoàn cảnh khó khăn hơn mình.</a:t>
            </a:r>
            <a:endParaRPr lang="en-US" sz="2800">
              <a:solidFill>
                <a:srgbClr val="000000"/>
              </a:solidFill>
            </a:endParaRPr>
          </a:p>
        </p:txBody>
      </p:sp>
      <p:sp>
        <p:nvSpPr>
          <p:cNvPr id="51203" name="Rectangle 2"/>
          <p:cNvSpPr>
            <a:spLocks noChangeArrowheads="1"/>
          </p:cNvSpPr>
          <p:nvPr/>
        </p:nvSpPr>
        <p:spPr bwMode="auto">
          <a:xfrm>
            <a:off x="419100" y="2263775"/>
            <a:ext cx="11295063" cy="954088"/>
          </a:xfrm>
          <a:prstGeom prst="rect">
            <a:avLst/>
          </a:prstGeom>
          <a:noFill/>
          <a:ln w="9525">
            <a:noFill/>
            <a:miter lim="800000"/>
            <a:headEnd/>
            <a:tailEnd/>
          </a:ln>
        </p:spPr>
        <p:txBody>
          <a:bodyPr>
            <a:spAutoFit/>
          </a:bodyPr>
          <a:lstStyle/>
          <a:p>
            <a:pPr marL="34925" algn="just">
              <a:spcBef>
                <a:spcPts val="600"/>
              </a:spcBef>
              <a:spcAft>
                <a:spcPts val="600"/>
              </a:spcAft>
            </a:pPr>
            <a:r>
              <a:rPr lang="en-US" sz="2800" b="1" i="1">
                <a:solidFill>
                  <a:srgbClr val="FF0000"/>
                </a:solidFill>
              </a:rPr>
              <a:t>Bài tập 1: </a:t>
            </a:r>
            <a:r>
              <a:rPr lang="en-US" sz="2800" b="1">
                <a:solidFill>
                  <a:srgbClr val="FF0000"/>
                </a:solidFill>
              </a:rPr>
              <a:t>Trong những việc làm dưới đây, việc làm nào thể hiện lòng nhân đạo? Vì sao?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6088" y="3076575"/>
            <a:ext cx="11268075" cy="1531938"/>
          </a:xfrm>
          <a:prstGeom prst="roundRect">
            <a:avLst/>
          </a:prstGeom>
          <a:solidFill>
            <a:schemeClr val="accent1">
              <a:lumMod val="20000"/>
              <a:lumOff val="80000"/>
            </a:schemeClr>
          </a:solidFill>
        </p:spPr>
        <p:txBody>
          <a:bodyPr>
            <a:spAutoFit/>
          </a:bodyPr>
          <a:lstStyle/>
          <a:p>
            <a:pPr marL="36000" algn="just" fontAlgn="auto">
              <a:spcBef>
                <a:spcPts val="600"/>
              </a:spcBef>
              <a:spcAft>
                <a:spcPts val="600"/>
              </a:spcAft>
              <a:defRPr/>
            </a:pPr>
            <a:r>
              <a:rPr lang="en-US" sz="2800">
                <a:solidFill>
                  <a:prstClr val="black"/>
                </a:solidFill>
                <a:latin typeface="Arial" panose="020B0604020202020204" pitchFamily="34" charset="0"/>
                <a:cs typeface="Arial" panose="020B0604020202020204" pitchFamily="34" charset="0"/>
              </a:rPr>
              <a:t>b) Trong buổi quyên góp giúp các bạn nhỏ miền Trung bị bão lụt, Lương đã xin Tuấn nhường cho một số sách vở để đóng góp, lấy thành tích.</a:t>
            </a:r>
          </a:p>
        </p:txBody>
      </p:sp>
      <p:sp>
        <p:nvSpPr>
          <p:cNvPr id="7" name="TextBox 6"/>
          <p:cNvSpPr txBox="1">
            <a:spLocks noChangeArrowheads="1"/>
          </p:cNvSpPr>
          <p:nvPr/>
        </p:nvSpPr>
        <p:spPr bwMode="auto">
          <a:xfrm>
            <a:off x="703263" y="4676775"/>
            <a:ext cx="10983912" cy="954088"/>
          </a:xfrm>
          <a:prstGeom prst="rect">
            <a:avLst/>
          </a:prstGeom>
          <a:noFill/>
          <a:ln w="9525">
            <a:noFill/>
            <a:miter lim="800000"/>
            <a:headEnd/>
            <a:tailEnd/>
          </a:ln>
        </p:spPr>
        <p:txBody>
          <a:bodyPr>
            <a:spAutoFit/>
          </a:bodyPr>
          <a:lstStyle/>
          <a:p>
            <a:r>
              <a:rPr lang="en-US" sz="2800">
                <a:solidFill>
                  <a:srgbClr val="000000"/>
                </a:solidFill>
                <a:sym typeface="Wingdings" pitchFamily="2" charset="2"/>
              </a:rPr>
              <a:t> </a:t>
            </a:r>
            <a:r>
              <a:rPr lang="en-US" sz="2800">
                <a:solidFill>
                  <a:srgbClr val="000000"/>
                </a:solidFill>
              </a:rPr>
              <a:t>Việc làm của Lương là không đúng. Vì quyên góp là tự nguyện, chứ không phải để chạy theo thành tích.</a:t>
            </a:r>
          </a:p>
        </p:txBody>
      </p:sp>
      <p:sp>
        <p:nvSpPr>
          <p:cNvPr id="52227" name="Rectangle 7"/>
          <p:cNvSpPr>
            <a:spLocks noChangeArrowheads="1"/>
          </p:cNvSpPr>
          <p:nvPr/>
        </p:nvSpPr>
        <p:spPr bwMode="auto">
          <a:xfrm>
            <a:off x="446088" y="1820863"/>
            <a:ext cx="11295062" cy="954087"/>
          </a:xfrm>
          <a:prstGeom prst="rect">
            <a:avLst/>
          </a:prstGeom>
          <a:noFill/>
          <a:ln w="9525">
            <a:noFill/>
            <a:miter lim="800000"/>
            <a:headEnd/>
            <a:tailEnd/>
          </a:ln>
        </p:spPr>
        <p:txBody>
          <a:bodyPr>
            <a:spAutoFit/>
          </a:bodyPr>
          <a:lstStyle/>
          <a:p>
            <a:pPr marL="34925" algn="just">
              <a:spcBef>
                <a:spcPts val="600"/>
              </a:spcBef>
              <a:spcAft>
                <a:spcPts val="600"/>
              </a:spcAft>
            </a:pPr>
            <a:r>
              <a:rPr lang="en-US" sz="2800" b="1" i="1">
                <a:solidFill>
                  <a:srgbClr val="FF0000"/>
                </a:solidFill>
              </a:rPr>
              <a:t>Bài tập 1: </a:t>
            </a:r>
            <a:r>
              <a:rPr lang="en-US" sz="2800" b="1">
                <a:solidFill>
                  <a:srgbClr val="FF0000"/>
                </a:solidFill>
              </a:rPr>
              <a:t>Trong những việc làm dưới đây, việc làm nào thể hiện lòng nhân đạo? Vì sao?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9913" y="2620963"/>
            <a:ext cx="11266487" cy="1531937"/>
          </a:xfrm>
          <a:prstGeom prst="roundRect">
            <a:avLst/>
          </a:prstGeom>
          <a:solidFill>
            <a:schemeClr val="accent1">
              <a:lumMod val="20000"/>
              <a:lumOff val="80000"/>
            </a:schemeClr>
          </a:solidFill>
        </p:spPr>
        <p:txBody>
          <a:bodyPr>
            <a:spAutoFit/>
          </a:bodyPr>
          <a:lstStyle/>
          <a:p>
            <a:pPr marL="36000" algn="just" fontAlgn="auto">
              <a:spcBef>
                <a:spcPts val="600"/>
              </a:spcBef>
              <a:spcAft>
                <a:spcPts val="600"/>
              </a:spcAft>
              <a:defRPr/>
            </a:pPr>
            <a:r>
              <a:rPr lang="en-US" sz="2800">
                <a:solidFill>
                  <a:prstClr val="black"/>
                </a:solidFill>
                <a:latin typeface="Arial" panose="020B0604020202020204" pitchFamily="34" charset="0"/>
                <a:cs typeface="Arial" panose="020B0604020202020204" pitchFamily="34" charset="0"/>
              </a:rPr>
              <a:t>c) Đọc báo thấy có những gia đình con bị tật nguyền do ảnh hưởng chất độc màu da cam, Cường đã bàn với bố mẹ dùng tiền mừng tuổi của mình để giúp những nạn nhân đó. </a:t>
            </a:r>
          </a:p>
        </p:txBody>
      </p:sp>
      <p:sp>
        <p:nvSpPr>
          <p:cNvPr id="7" name="TextBox 6"/>
          <p:cNvSpPr txBox="1">
            <a:spLocks noChangeArrowheads="1"/>
          </p:cNvSpPr>
          <p:nvPr/>
        </p:nvSpPr>
        <p:spPr bwMode="auto">
          <a:xfrm>
            <a:off x="711200" y="4362450"/>
            <a:ext cx="10983913" cy="1385888"/>
          </a:xfrm>
          <a:prstGeom prst="rect">
            <a:avLst/>
          </a:prstGeom>
          <a:noFill/>
          <a:ln w="9525">
            <a:noFill/>
            <a:miter lim="800000"/>
            <a:headEnd/>
            <a:tailEnd/>
          </a:ln>
        </p:spPr>
        <p:txBody>
          <a:bodyPr>
            <a:spAutoFit/>
          </a:bodyPr>
          <a:lstStyle/>
          <a:p>
            <a:r>
              <a:rPr lang="en-US" sz="2800">
                <a:solidFill>
                  <a:srgbClr val="000000"/>
                </a:solidFill>
                <a:sym typeface="Wingdings" pitchFamily="2" charset="2"/>
              </a:rPr>
              <a:t> </a:t>
            </a:r>
            <a:r>
              <a:rPr lang="en-US" sz="2800">
                <a:solidFill>
                  <a:srgbClr val="000000"/>
                </a:solidFill>
              </a:rPr>
              <a:t>Việc làm của Cường thể hiện lòng nhân đạo. Vì Cường biết yêu thương, chia sẻ với những người gặp hoàn cảnh khó khăn, hoạn nạn phù hợp với khả năng của mình.</a:t>
            </a:r>
          </a:p>
        </p:txBody>
      </p:sp>
      <p:sp>
        <p:nvSpPr>
          <p:cNvPr id="53251" name="Rectangle 7"/>
          <p:cNvSpPr>
            <a:spLocks noChangeArrowheads="1"/>
          </p:cNvSpPr>
          <p:nvPr/>
        </p:nvSpPr>
        <p:spPr bwMode="auto">
          <a:xfrm>
            <a:off x="400050" y="1455738"/>
            <a:ext cx="11295063" cy="954087"/>
          </a:xfrm>
          <a:prstGeom prst="rect">
            <a:avLst/>
          </a:prstGeom>
          <a:noFill/>
          <a:ln w="9525">
            <a:noFill/>
            <a:miter lim="800000"/>
            <a:headEnd/>
            <a:tailEnd/>
          </a:ln>
        </p:spPr>
        <p:txBody>
          <a:bodyPr>
            <a:spAutoFit/>
          </a:bodyPr>
          <a:lstStyle/>
          <a:p>
            <a:pPr marL="34925" algn="just">
              <a:spcBef>
                <a:spcPts val="600"/>
              </a:spcBef>
              <a:spcAft>
                <a:spcPts val="600"/>
              </a:spcAft>
            </a:pPr>
            <a:r>
              <a:rPr lang="en-US" sz="2800" b="1" i="1">
                <a:solidFill>
                  <a:srgbClr val="FF0000"/>
                </a:solidFill>
              </a:rPr>
              <a:t>Bài tập 1: </a:t>
            </a:r>
            <a:r>
              <a:rPr lang="en-US" sz="2800" b="1">
                <a:solidFill>
                  <a:srgbClr val="FF0000"/>
                </a:solidFill>
              </a:rPr>
              <a:t>Trong những việc làm dưới đây, việc làm nào thể hiện lòng nhân đạo? Vì sao?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0825" y="1649413"/>
            <a:ext cx="11755438" cy="4432300"/>
          </a:xfrm>
          <a:prstGeom prst="rect">
            <a:avLst/>
          </a:prstGeom>
          <a:solidFill>
            <a:schemeClr val="accent1">
              <a:lumMod val="20000"/>
              <a:lumOff val="80000"/>
            </a:schemeClr>
          </a:solidFill>
        </p:spPr>
        <p:txBody>
          <a:bodyPr>
            <a:spAutoFit/>
          </a:bodyPr>
          <a:lstStyle/>
          <a:p>
            <a:pPr marL="36000" algn="just" fontAlgn="auto">
              <a:spcBef>
                <a:spcPts val="600"/>
              </a:spcBef>
              <a:spcAft>
                <a:spcPts val="600"/>
              </a:spcAft>
              <a:defRPr/>
            </a:pPr>
            <a:r>
              <a:rPr lang="en-US" sz="2800" b="1" i="1">
                <a:solidFill>
                  <a:srgbClr val="FF0000"/>
                </a:solidFill>
                <a:latin typeface="Arial" panose="020B0604020202020204" pitchFamily="34" charset="0"/>
                <a:cs typeface="Arial" panose="020B0604020202020204" pitchFamily="34" charset="0"/>
              </a:rPr>
              <a:t>Bài tập 1: </a:t>
            </a:r>
            <a:r>
              <a:rPr lang="en-US" sz="2800" b="1">
                <a:solidFill>
                  <a:srgbClr val="FF0000"/>
                </a:solidFill>
                <a:latin typeface="Arial" panose="020B0604020202020204" pitchFamily="34" charset="0"/>
                <a:cs typeface="Arial" panose="020B0604020202020204" pitchFamily="34" charset="0"/>
              </a:rPr>
              <a:t>Trong những việc làm dưới đây, việc làm nào thể hiện lòng nhân đạo? Vì sao?</a:t>
            </a:r>
          </a:p>
          <a:p>
            <a:pPr marL="36000" algn="just" fontAlgn="auto">
              <a:spcBef>
                <a:spcPts val="600"/>
              </a:spcBef>
              <a:spcAft>
                <a:spcPts val="600"/>
              </a:spcAft>
              <a:defRPr/>
            </a:pPr>
            <a:r>
              <a:rPr lang="en-US" sz="2800">
                <a:latin typeface="Arial" panose="020B0604020202020204" pitchFamily="34" charset="0"/>
                <a:cs typeface="Arial" panose="020B0604020202020204" pitchFamily="34" charset="0"/>
              </a:rPr>
              <a:t> a) Sơn đã không mua truyện, để dành tiền giúp đỡ các bạn học sinh các tỉnh đang bị thiên tai.</a:t>
            </a:r>
          </a:p>
          <a:p>
            <a:pPr marL="36000" algn="just" fontAlgn="auto">
              <a:spcBef>
                <a:spcPts val="600"/>
              </a:spcBef>
              <a:spcAft>
                <a:spcPts val="600"/>
              </a:spcAft>
              <a:defRPr/>
            </a:pPr>
            <a:r>
              <a:rPr lang="en-US" sz="2800">
                <a:latin typeface="Arial" panose="020B0604020202020204" pitchFamily="34" charset="0"/>
                <a:cs typeface="Arial" panose="020B0604020202020204" pitchFamily="34" charset="0"/>
              </a:rPr>
              <a:t>b) Trong buổi quyên góp giúp các bạn nhỏ miền Trung bị bão lụt, Lương đã xin Tuấn nhường cho một số sách vở để đóng góp, lấy thành tích.</a:t>
            </a:r>
          </a:p>
          <a:p>
            <a:pPr marL="36000" algn="just" fontAlgn="auto">
              <a:spcBef>
                <a:spcPts val="600"/>
              </a:spcBef>
              <a:spcAft>
                <a:spcPts val="600"/>
              </a:spcAft>
              <a:defRPr/>
            </a:pPr>
            <a:r>
              <a:rPr lang="en-US" sz="2800">
                <a:latin typeface="Arial" panose="020B0604020202020204" pitchFamily="34" charset="0"/>
                <a:cs typeface="Arial" panose="020B0604020202020204" pitchFamily="34" charset="0"/>
              </a:rPr>
              <a:t>c) Đọc báo thấy có những gia đình con bị tật nguyền do ảnh hưởng chất độc màu da cam, Cường đã bàn với bố mẹ dùng tiền mừng tuổi của mình để giúp những nạn nhân đó. </a:t>
            </a:r>
          </a:p>
        </p:txBody>
      </p:sp>
      <p:sp>
        <p:nvSpPr>
          <p:cNvPr id="54274" name="TextBox 5"/>
          <p:cNvSpPr txBox="1">
            <a:spLocks noChangeArrowheads="1"/>
          </p:cNvSpPr>
          <p:nvPr/>
        </p:nvSpPr>
        <p:spPr bwMode="auto">
          <a:xfrm>
            <a:off x="2590800" y="0"/>
            <a:ext cx="7075488" cy="1373188"/>
          </a:xfrm>
          <a:prstGeom prst="rect">
            <a:avLst/>
          </a:prstGeom>
          <a:noFill/>
          <a:ln w="9525">
            <a:noFill/>
            <a:miter lim="800000"/>
            <a:headEnd/>
            <a:tailEnd/>
          </a:ln>
        </p:spPr>
        <p:txBody>
          <a:bodyPr>
            <a:spAutoFit/>
          </a:bodyPr>
          <a:lstStyle/>
          <a:p>
            <a:pPr algn="ctr"/>
            <a:endParaRPr lang="en-US" sz="2800"/>
          </a:p>
          <a:p>
            <a:pPr algn="ctr"/>
            <a:r>
              <a:rPr lang="en-US" sz="2800" u="sng">
                <a:solidFill>
                  <a:srgbClr val="1F4E79"/>
                </a:solidFill>
              </a:rPr>
              <a:t>Đạo đức</a:t>
            </a:r>
          </a:p>
          <a:p>
            <a:pPr algn="ctr"/>
            <a:r>
              <a:rPr lang="en-US" sz="2800">
                <a:solidFill>
                  <a:srgbClr val="AC0000"/>
                </a:solidFill>
              </a:rPr>
              <a:t>Tích cực tham gia các hoạt động nhân đạo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388" y="1547813"/>
            <a:ext cx="11898312" cy="5073650"/>
          </a:xfrm>
          <a:prstGeom prst="roundRect">
            <a:avLst/>
          </a:prstGeom>
          <a:solidFill>
            <a:srgbClr val="F1F8EC"/>
          </a:solidFill>
          <a:ln>
            <a:noFill/>
          </a:ln>
        </p:spPr>
        <p:style>
          <a:lnRef idx="1">
            <a:schemeClr val="accent5"/>
          </a:lnRef>
          <a:fillRef idx="2">
            <a:schemeClr val="accent5"/>
          </a:fillRef>
          <a:effectRef idx="1">
            <a:schemeClr val="accent5"/>
          </a:effectRef>
          <a:fontRef idx="minor">
            <a:schemeClr val="dk1"/>
          </a:fontRef>
        </p:style>
        <p:txBody>
          <a:bodyPr>
            <a:spAutoFit/>
          </a:bodyPr>
          <a:lstStyle/>
          <a:p>
            <a:pPr marL="36000" algn="just" fontAlgn="auto">
              <a:spcBef>
                <a:spcPts val="600"/>
              </a:spcBef>
              <a:spcAft>
                <a:spcPts val="600"/>
              </a:spcAft>
              <a:defRPr/>
            </a:pPr>
            <a:r>
              <a:rPr lang="en-US" sz="2800" b="1" i="1">
                <a:solidFill>
                  <a:srgbClr val="FF0000"/>
                </a:solidFill>
                <a:latin typeface="Arial" panose="020B0604020202020204" pitchFamily="34" charset="0"/>
                <a:cs typeface="Arial" panose="020B0604020202020204" pitchFamily="34" charset="0"/>
              </a:rPr>
              <a:t>Bài tập 3: </a:t>
            </a:r>
            <a:r>
              <a:rPr lang="en-US" sz="2800" b="1">
                <a:solidFill>
                  <a:srgbClr val="FF0000"/>
                </a:solidFill>
                <a:latin typeface="Arial" panose="020B0604020202020204" pitchFamily="34" charset="0"/>
                <a:cs typeface="Arial" panose="020B0604020202020204" pitchFamily="34" charset="0"/>
              </a:rPr>
              <a:t>Trong những ý kiến dưới đây, ý kiến nào em cho là đúng?</a:t>
            </a:r>
          </a:p>
          <a:p>
            <a:pPr marL="36000" algn="just" fontAlgn="auto">
              <a:spcBef>
                <a:spcPts val="600"/>
              </a:spcBef>
              <a:spcAft>
                <a:spcPts val="600"/>
              </a:spcAft>
              <a:defRPr/>
            </a:pPr>
            <a:r>
              <a:rPr lang="en-US" sz="2800">
                <a:latin typeface="Arial" panose="020B0604020202020204" pitchFamily="34" charset="0"/>
                <a:cs typeface="Arial" panose="020B0604020202020204" pitchFamily="34" charset="0"/>
              </a:rPr>
              <a:t>a) Tham gia vào các hoạt động nhân đạo là việc làm cao cả.</a:t>
            </a:r>
          </a:p>
          <a:p>
            <a:pPr marL="36000" algn="just" fontAlgn="auto">
              <a:spcBef>
                <a:spcPts val="600"/>
              </a:spcBef>
              <a:spcAft>
                <a:spcPts val="600"/>
              </a:spcAft>
              <a:defRPr/>
            </a:pPr>
            <a:r>
              <a:rPr lang="en-US" sz="2800">
                <a:latin typeface="Arial" panose="020B0604020202020204" pitchFamily="34" charset="0"/>
                <a:cs typeface="Arial" panose="020B0604020202020204" pitchFamily="34" charset="0"/>
              </a:rPr>
              <a:t>b) Chỉ cần tham gia vào những hoạt động nhân đạo do nhà trường tổ chức.</a:t>
            </a:r>
          </a:p>
          <a:p>
            <a:pPr marL="36000" algn="just" fontAlgn="auto">
              <a:spcBef>
                <a:spcPts val="600"/>
              </a:spcBef>
              <a:spcAft>
                <a:spcPts val="600"/>
              </a:spcAft>
              <a:defRPr/>
            </a:pPr>
            <a:r>
              <a:rPr lang="en-US" sz="2800">
                <a:latin typeface="Arial" panose="020B0604020202020204" pitchFamily="34" charset="0"/>
                <a:cs typeface="Arial" panose="020B0604020202020204" pitchFamily="34" charset="0"/>
              </a:rPr>
              <a:t>c) Điều quan trọng nhất khi tham gia vào các hoạt động nhân đạo là để mọi người khỏi chê mình ích kỉ.</a:t>
            </a:r>
          </a:p>
          <a:p>
            <a:pPr marL="36000" algn="just" fontAlgn="auto">
              <a:spcBef>
                <a:spcPts val="600"/>
              </a:spcBef>
              <a:spcAft>
                <a:spcPts val="600"/>
              </a:spcAft>
              <a:defRPr/>
            </a:pPr>
            <a:r>
              <a:rPr lang="en-US" sz="2800">
                <a:latin typeface="Arial" panose="020B0604020202020204" pitchFamily="34" charset="0"/>
                <a:cs typeface="Arial" panose="020B0604020202020204" pitchFamily="34" charset="0"/>
              </a:rPr>
              <a:t>d) Cần giúp đỡ nhân đạo không chỉ với người ở địa phương mình mà còn cả với người ở địa phương khác, nước khác.</a:t>
            </a:r>
          </a:p>
        </p:txBody>
      </p:sp>
      <p:sp>
        <p:nvSpPr>
          <p:cNvPr id="56322" name="TextBox 5"/>
          <p:cNvSpPr txBox="1">
            <a:spLocks noChangeArrowheads="1"/>
          </p:cNvSpPr>
          <p:nvPr/>
        </p:nvSpPr>
        <p:spPr bwMode="auto">
          <a:xfrm>
            <a:off x="2590800" y="0"/>
            <a:ext cx="7075488" cy="1373188"/>
          </a:xfrm>
          <a:prstGeom prst="rect">
            <a:avLst/>
          </a:prstGeom>
          <a:noFill/>
          <a:ln w="9525">
            <a:noFill/>
            <a:miter lim="800000"/>
            <a:headEnd/>
            <a:tailEnd/>
          </a:ln>
        </p:spPr>
        <p:txBody>
          <a:bodyPr>
            <a:spAutoFit/>
          </a:bodyPr>
          <a:lstStyle/>
          <a:p>
            <a:pPr algn="ctr"/>
            <a:endParaRPr lang="en-US" sz="2800"/>
          </a:p>
          <a:p>
            <a:pPr algn="ctr"/>
            <a:r>
              <a:rPr lang="en-US" sz="2800" u="sng">
                <a:solidFill>
                  <a:srgbClr val="1F4E79"/>
                </a:solidFill>
              </a:rPr>
              <a:t>Đạo đức</a:t>
            </a:r>
          </a:p>
          <a:p>
            <a:pPr algn="ctr"/>
            <a:r>
              <a:rPr lang="en-US" sz="2800">
                <a:solidFill>
                  <a:srgbClr val="AC0000"/>
                </a:solidFill>
              </a:rPr>
              <a:t>Tích cực tham gia các hoạt động nhân đạo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3688" y="5056188"/>
            <a:ext cx="9775825" cy="1533525"/>
          </a:xfrm>
          <a:prstGeom prst="roundRect">
            <a:avLst/>
          </a:prstGeom>
          <a:solidFill>
            <a:schemeClr val="bg1">
              <a:lumMod val="95000"/>
            </a:schemeClr>
          </a:solidFill>
        </p:spPr>
        <p:txBody>
          <a:bodyPr>
            <a:spAutoFit/>
          </a:bodyPr>
          <a:lstStyle/>
          <a:p>
            <a:pPr marL="36000" algn="just" fontAlgn="auto">
              <a:spcBef>
                <a:spcPts val="600"/>
              </a:spcBef>
              <a:spcAft>
                <a:spcPts val="600"/>
              </a:spcAft>
              <a:defRPr/>
            </a:pPr>
            <a:r>
              <a:rPr lang="en-US" sz="2800">
                <a:latin typeface="Arial" panose="020B0604020202020204" pitchFamily="34" charset="0"/>
                <a:cs typeface="Arial" panose="020B0604020202020204" pitchFamily="34" charset="0"/>
              </a:rPr>
              <a:t>d) Cần giúp đỡ nhân đạo không chỉ với người ở địa phương mình mà còn cả với người ở địa phương khác, nước khác.</a:t>
            </a:r>
          </a:p>
        </p:txBody>
      </p:sp>
      <p:sp>
        <p:nvSpPr>
          <p:cNvPr id="2" name="TextBox 1"/>
          <p:cNvSpPr txBox="1"/>
          <p:nvPr/>
        </p:nvSpPr>
        <p:spPr>
          <a:xfrm>
            <a:off x="179388" y="476250"/>
            <a:ext cx="12012612" cy="523875"/>
          </a:xfrm>
          <a:prstGeom prst="rect">
            <a:avLst/>
          </a:prstGeom>
          <a:solidFill>
            <a:schemeClr val="accent1">
              <a:lumMod val="20000"/>
              <a:lumOff val="80000"/>
            </a:schemeClr>
          </a:solidFill>
        </p:spPr>
        <p:txBody>
          <a:bodyPr>
            <a:spAutoFit/>
          </a:bodyPr>
          <a:lstStyle/>
          <a:p>
            <a:pPr marL="36000" algn="just" fontAlgn="auto">
              <a:spcBef>
                <a:spcPts val="600"/>
              </a:spcBef>
              <a:spcAft>
                <a:spcPts val="600"/>
              </a:spcAft>
              <a:defRPr/>
            </a:pPr>
            <a:r>
              <a:rPr lang="en-US" sz="2800" b="1" i="1">
                <a:solidFill>
                  <a:srgbClr val="FF0000"/>
                </a:solidFill>
                <a:latin typeface="Arial" panose="020B0604020202020204" pitchFamily="34" charset="0"/>
                <a:cs typeface="Arial" panose="020B0604020202020204" pitchFamily="34" charset="0"/>
              </a:rPr>
              <a:t>Bài tập 3: </a:t>
            </a:r>
            <a:r>
              <a:rPr lang="en-US" sz="2800" b="1">
                <a:solidFill>
                  <a:srgbClr val="FF0000"/>
                </a:solidFill>
                <a:latin typeface="Arial" panose="020B0604020202020204" pitchFamily="34" charset="0"/>
                <a:cs typeface="Arial" panose="020B0604020202020204" pitchFamily="34" charset="0"/>
              </a:rPr>
              <a:t>Trong những ý kiến dưới đây, ý kiến nào em cho là đúng?</a:t>
            </a:r>
          </a:p>
        </p:txBody>
      </p:sp>
      <p:sp>
        <p:nvSpPr>
          <p:cNvPr id="3" name="Rectangle 2"/>
          <p:cNvSpPr/>
          <p:nvPr/>
        </p:nvSpPr>
        <p:spPr>
          <a:xfrm>
            <a:off x="293688" y="1484313"/>
            <a:ext cx="9775825" cy="523875"/>
          </a:xfrm>
          <a:prstGeom prst="rect">
            <a:avLst/>
          </a:prstGeom>
          <a:solidFill>
            <a:schemeClr val="bg1">
              <a:lumMod val="95000"/>
            </a:schemeClr>
          </a:solidFill>
        </p:spPr>
        <p:txBody>
          <a:bodyPr>
            <a:spAutoFit/>
          </a:bodyPr>
          <a:lstStyle/>
          <a:p>
            <a:pPr marL="36000" algn="just" fontAlgn="auto">
              <a:spcBef>
                <a:spcPts val="600"/>
              </a:spcBef>
              <a:spcAft>
                <a:spcPts val="600"/>
              </a:spcAft>
              <a:defRPr/>
            </a:pPr>
            <a:r>
              <a:rPr lang="en-US" sz="2800">
                <a:solidFill>
                  <a:prstClr val="black"/>
                </a:solidFill>
                <a:latin typeface="Arial" panose="020B0604020202020204" pitchFamily="34" charset="0"/>
                <a:cs typeface="Arial" panose="020B0604020202020204" pitchFamily="34" charset="0"/>
              </a:rPr>
              <a:t>a) Tham gia vào các hoạt động nhân đạo là việc làm cao cả.</a:t>
            </a:r>
          </a:p>
        </p:txBody>
      </p:sp>
      <p:sp>
        <p:nvSpPr>
          <p:cNvPr id="7" name="Rectangle 6"/>
          <p:cNvSpPr/>
          <p:nvPr/>
        </p:nvSpPr>
        <p:spPr>
          <a:xfrm>
            <a:off x="293688" y="2387600"/>
            <a:ext cx="9775825" cy="954088"/>
          </a:xfrm>
          <a:prstGeom prst="rect">
            <a:avLst/>
          </a:prstGeom>
          <a:solidFill>
            <a:schemeClr val="bg1">
              <a:lumMod val="95000"/>
            </a:schemeClr>
          </a:solidFill>
        </p:spPr>
        <p:txBody>
          <a:bodyPr>
            <a:spAutoFit/>
          </a:bodyPr>
          <a:lstStyle/>
          <a:p>
            <a:pPr marL="36000" algn="just" fontAlgn="auto">
              <a:spcBef>
                <a:spcPts val="600"/>
              </a:spcBef>
              <a:spcAft>
                <a:spcPts val="600"/>
              </a:spcAft>
              <a:defRPr/>
            </a:pPr>
            <a:r>
              <a:rPr lang="en-US" sz="2800">
                <a:solidFill>
                  <a:prstClr val="black"/>
                </a:solidFill>
                <a:latin typeface="Arial" panose="020B0604020202020204" pitchFamily="34" charset="0"/>
                <a:cs typeface="Arial" panose="020B0604020202020204" pitchFamily="34" charset="0"/>
              </a:rPr>
              <a:t>b) Chỉ cần tham gia vào những hoạt động nhân đạo do nhà trường tổ chức.</a:t>
            </a:r>
          </a:p>
        </p:txBody>
      </p:sp>
      <p:sp>
        <p:nvSpPr>
          <p:cNvPr id="8" name="Rectangle 7"/>
          <p:cNvSpPr/>
          <p:nvPr/>
        </p:nvSpPr>
        <p:spPr>
          <a:xfrm>
            <a:off x="293688" y="3722688"/>
            <a:ext cx="9775825" cy="954087"/>
          </a:xfrm>
          <a:prstGeom prst="rect">
            <a:avLst/>
          </a:prstGeom>
          <a:solidFill>
            <a:schemeClr val="bg1">
              <a:lumMod val="95000"/>
            </a:schemeClr>
          </a:solidFill>
        </p:spPr>
        <p:txBody>
          <a:bodyPr>
            <a:spAutoFit/>
          </a:bodyPr>
          <a:lstStyle/>
          <a:p>
            <a:pPr marL="36000" algn="just" fontAlgn="auto">
              <a:spcBef>
                <a:spcPts val="600"/>
              </a:spcBef>
              <a:spcAft>
                <a:spcPts val="600"/>
              </a:spcAft>
              <a:defRPr/>
            </a:pPr>
            <a:r>
              <a:rPr lang="en-US" sz="2800">
                <a:solidFill>
                  <a:prstClr val="black"/>
                </a:solidFill>
                <a:latin typeface="Arial" panose="020B0604020202020204" pitchFamily="34" charset="0"/>
                <a:cs typeface="Arial" panose="020B0604020202020204" pitchFamily="34" charset="0"/>
              </a:rPr>
              <a:t>c) Điều quan trọng nhất khi tham gia vào các hoạt động nhân đạo là để mọi người khỏi chê mình ích kỉ.</a:t>
            </a:r>
          </a:p>
        </p:txBody>
      </p:sp>
      <p:sp>
        <p:nvSpPr>
          <p:cNvPr id="9" name="Oval 8"/>
          <p:cNvSpPr/>
          <p:nvPr/>
        </p:nvSpPr>
        <p:spPr>
          <a:xfrm>
            <a:off x="10331450" y="1404938"/>
            <a:ext cx="1125538" cy="681037"/>
          </a:xfrm>
          <a:prstGeom prst="ellipse">
            <a:avLst/>
          </a:prstGeom>
          <a:solidFill>
            <a:schemeClr val="bg1">
              <a:lumMod val="95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10331450" y="2524125"/>
            <a:ext cx="1125538" cy="681038"/>
          </a:xfrm>
          <a:prstGeom prst="ellipse">
            <a:avLst/>
          </a:prstGeom>
          <a:solidFill>
            <a:schemeClr val="bg1">
              <a:lumMod val="95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10331450" y="3859213"/>
            <a:ext cx="1125538" cy="681037"/>
          </a:xfrm>
          <a:prstGeom prst="ellipse">
            <a:avLst/>
          </a:prstGeom>
          <a:solidFill>
            <a:schemeClr val="bg1">
              <a:lumMod val="95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10331450" y="5483225"/>
            <a:ext cx="1125538" cy="679450"/>
          </a:xfrm>
          <a:prstGeom prst="ellipse">
            <a:avLst/>
          </a:prstGeom>
          <a:solidFill>
            <a:schemeClr val="bg1">
              <a:lumMod val="95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Box 12"/>
          <p:cNvSpPr txBox="1">
            <a:spLocks noChangeArrowheads="1"/>
          </p:cNvSpPr>
          <p:nvPr/>
        </p:nvSpPr>
        <p:spPr bwMode="auto">
          <a:xfrm>
            <a:off x="10626725" y="2449513"/>
            <a:ext cx="714375" cy="830262"/>
          </a:xfrm>
          <a:prstGeom prst="rect">
            <a:avLst/>
          </a:prstGeom>
          <a:noFill/>
          <a:ln w="9525">
            <a:noFill/>
            <a:miter lim="800000"/>
            <a:headEnd/>
            <a:tailEnd/>
          </a:ln>
        </p:spPr>
        <p:txBody>
          <a:bodyPr>
            <a:spAutoFit/>
          </a:bodyPr>
          <a:lstStyle/>
          <a:p>
            <a:r>
              <a:rPr lang="en-US" sz="4800">
                <a:solidFill>
                  <a:srgbClr val="FF0000"/>
                </a:solidFill>
                <a:sym typeface="Wingdings" pitchFamily="2" charset="2"/>
              </a:rPr>
              <a:t></a:t>
            </a:r>
            <a:endParaRPr lang="en-US" sz="4800">
              <a:solidFill>
                <a:srgbClr val="FF0000"/>
              </a:solidFill>
            </a:endParaRPr>
          </a:p>
        </p:txBody>
      </p:sp>
      <p:sp>
        <p:nvSpPr>
          <p:cNvPr id="14" name="TextBox 13"/>
          <p:cNvSpPr txBox="1">
            <a:spLocks noChangeArrowheads="1"/>
          </p:cNvSpPr>
          <p:nvPr/>
        </p:nvSpPr>
        <p:spPr bwMode="auto">
          <a:xfrm>
            <a:off x="10626725" y="3763963"/>
            <a:ext cx="714375" cy="831850"/>
          </a:xfrm>
          <a:prstGeom prst="rect">
            <a:avLst/>
          </a:prstGeom>
          <a:noFill/>
          <a:ln w="9525">
            <a:noFill/>
            <a:miter lim="800000"/>
            <a:headEnd/>
            <a:tailEnd/>
          </a:ln>
        </p:spPr>
        <p:txBody>
          <a:bodyPr>
            <a:spAutoFit/>
          </a:bodyPr>
          <a:lstStyle/>
          <a:p>
            <a:r>
              <a:rPr lang="en-US" sz="4800">
                <a:solidFill>
                  <a:srgbClr val="FF0000"/>
                </a:solidFill>
                <a:sym typeface="Wingdings" pitchFamily="2" charset="2"/>
              </a:rPr>
              <a:t></a:t>
            </a:r>
            <a:endParaRPr lang="en-US" sz="4800">
              <a:solidFill>
                <a:srgbClr val="FF0000"/>
              </a:solidFill>
            </a:endParaRPr>
          </a:p>
        </p:txBody>
      </p:sp>
      <p:sp>
        <p:nvSpPr>
          <p:cNvPr id="15" name="TextBox 14"/>
          <p:cNvSpPr txBox="1"/>
          <p:nvPr/>
        </p:nvSpPr>
        <p:spPr>
          <a:xfrm>
            <a:off x="10560050" y="1328738"/>
            <a:ext cx="668338" cy="831850"/>
          </a:xfrm>
          <a:prstGeom prst="rect">
            <a:avLst/>
          </a:prstGeom>
          <a:noFill/>
        </p:spPr>
        <p:txBody>
          <a:bodyPr wrap="none">
            <a:spAutoFit/>
          </a:bodyPr>
          <a:lstStyle/>
          <a:p>
            <a:pPr fontAlgn="auto">
              <a:spcBef>
                <a:spcPts val="0"/>
              </a:spcBef>
              <a:spcAft>
                <a:spcPts val="0"/>
              </a:spcAft>
              <a:defRPr/>
            </a:pPr>
            <a:r>
              <a:rPr lang="en-US" sz="4800">
                <a:solidFill>
                  <a:schemeClr val="accent6">
                    <a:lumMod val="75000"/>
                  </a:schemeClr>
                </a:solidFill>
                <a:latin typeface="Arial" panose="020B0604020202020204" pitchFamily="34" charset="0"/>
                <a:cs typeface="Arial" panose="020B0604020202020204" pitchFamily="34" charset="0"/>
                <a:sym typeface="Wingdings" panose="05000000000000000000" pitchFamily="2" charset="2"/>
              </a:rPr>
              <a:t></a:t>
            </a:r>
            <a:endParaRPr lang="en-US" sz="4800">
              <a:solidFill>
                <a:schemeClr val="accent6">
                  <a:lumMod val="75000"/>
                </a:schemeClr>
              </a:solidFill>
              <a:latin typeface="Arial" panose="020B0604020202020204" pitchFamily="34" charset="0"/>
              <a:cs typeface="Arial" panose="020B0604020202020204" pitchFamily="34" charset="0"/>
            </a:endParaRPr>
          </a:p>
        </p:txBody>
      </p:sp>
      <p:sp>
        <p:nvSpPr>
          <p:cNvPr id="16" name="TextBox 15"/>
          <p:cNvSpPr txBox="1"/>
          <p:nvPr/>
        </p:nvSpPr>
        <p:spPr>
          <a:xfrm>
            <a:off x="10626725" y="5407025"/>
            <a:ext cx="668338" cy="831850"/>
          </a:xfrm>
          <a:prstGeom prst="rect">
            <a:avLst/>
          </a:prstGeom>
          <a:noFill/>
        </p:spPr>
        <p:txBody>
          <a:bodyPr wrap="none">
            <a:spAutoFit/>
          </a:bodyPr>
          <a:lstStyle/>
          <a:p>
            <a:pPr fontAlgn="auto">
              <a:spcBef>
                <a:spcPts val="0"/>
              </a:spcBef>
              <a:spcAft>
                <a:spcPts val="0"/>
              </a:spcAft>
              <a:defRPr/>
            </a:pPr>
            <a:r>
              <a:rPr lang="en-US" sz="4800">
                <a:solidFill>
                  <a:schemeClr val="accent6">
                    <a:lumMod val="75000"/>
                  </a:schemeClr>
                </a:solidFill>
                <a:latin typeface="Arial" panose="020B0604020202020204" pitchFamily="34" charset="0"/>
                <a:cs typeface="Arial" panose="020B0604020202020204" pitchFamily="34" charset="0"/>
                <a:sym typeface="Wingdings" panose="05000000000000000000" pitchFamily="2" charset="2"/>
              </a:rPr>
              <a:t></a:t>
            </a:r>
            <a:endParaRPr lang="en-US" sz="4800">
              <a:solidFill>
                <a:schemeClr val="accent6">
                  <a:lumMod val="7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Box 3"/>
          <p:cNvSpPr txBox="1">
            <a:spLocks noChangeArrowheads="1"/>
          </p:cNvSpPr>
          <p:nvPr/>
        </p:nvSpPr>
        <p:spPr bwMode="auto">
          <a:xfrm>
            <a:off x="2590800" y="0"/>
            <a:ext cx="7075488" cy="1373188"/>
          </a:xfrm>
          <a:prstGeom prst="rect">
            <a:avLst/>
          </a:prstGeom>
          <a:noFill/>
          <a:ln w="9525">
            <a:noFill/>
            <a:miter lim="800000"/>
            <a:headEnd/>
            <a:tailEnd/>
          </a:ln>
        </p:spPr>
        <p:txBody>
          <a:bodyPr>
            <a:spAutoFit/>
          </a:bodyPr>
          <a:lstStyle/>
          <a:p>
            <a:pPr algn="ctr"/>
            <a:endParaRPr lang="en-US" sz="2800"/>
          </a:p>
          <a:p>
            <a:pPr algn="ctr"/>
            <a:r>
              <a:rPr lang="en-US" sz="2800" u="sng">
                <a:solidFill>
                  <a:srgbClr val="1F4E79"/>
                </a:solidFill>
              </a:rPr>
              <a:t>Đạo đức</a:t>
            </a:r>
          </a:p>
          <a:p>
            <a:pPr algn="ctr"/>
            <a:r>
              <a:rPr lang="en-US" sz="2800">
                <a:solidFill>
                  <a:srgbClr val="AC0000"/>
                </a:solidFill>
              </a:rPr>
              <a:t>Tích cực tham gia các hoạt động nhân đạo</a:t>
            </a:r>
          </a:p>
        </p:txBody>
      </p:sp>
      <p:sp>
        <p:nvSpPr>
          <p:cNvPr id="6" name="TextBox 5"/>
          <p:cNvSpPr txBox="1"/>
          <p:nvPr/>
        </p:nvSpPr>
        <p:spPr>
          <a:xfrm>
            <a:off x="4510088" y="1700213"/>
            <a:ext cx="3236912" cy="646112"/>
          </a:xfrm>
          <a:prstGeom prst="roundRect">
            <a:avLst/>
          </a:prstGeom>
          <a:solidFill>
            <a:schemeClr val="accent1">
              <a:lumMod val="20000"/>
              <a:lumOff val="80000"/>
            </a:schemeClr>
          </a:solidFill>
          <a:ln w="38100">
            <a:prstDash val="dashDot"/>
          </a:ln>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sz="3200" b="1">
                <a:solidFill>
                  <a:srgbClr val="AC0000"/>
                </a:solidFill>
                <a:latin typeface="Arial" panose="020B0604020202020204" pitchFamily="34" charset="0"/>
                <a:cs typeface="Arial" panose="020B0604020202020204" pitchFamily="34" charset="0"/>
              </a:rPr>
              <a:t>Củng cố</a:t>
            </a:r>
          </a:p>
        </p:txBody>
      </p:sp>
      <p:pic>
        <p:nvPicPr>
          <p:cNvPr id="2" name="Picture 1">
            <a:hlinkClick r:id="rId3" action="ppaction://hlinksldjump"/>
          </p:cNvPr>
          <p:cNvPicPr>
            <a:picLocks noChangeAspect="1"/>
          </p:cNvPicPr>
          <p:nvPr/>
        </p:nvPicPr>
        <p:blipFill>
          <a:blip r:embed="rId4"/>
          <a:srcRect/>
          <a:stretch>
            <a:fillRect/>
          </a:stretch>
        </p:blipFill>
        <p:spPr bwMode="auto">
          <a:xfrm>
            <a:off x="1643063" y="2662238"/>
            <a:ext cx="3217862" cy="3524250"/>
          </a:xfrm>
          <a:prstGeom prst="rect">
            <a:avLst/>
          </a:prstGeom>
          <a:noFill/>
          <a:ln w="9525">
            <a:noFill/>
            <a:miter lim="800000"/>
            <a:headEnd/>
            <a:tailEnd/>
          </a:ln>
        </p:spPr>
      </p:pic>
      <p:pic>
        <p:nvPicPr>
          <p:cNvPr id="3" name="Picture 2">
            <a:hlinkClick r:id="rId5" action="ppaction://hlinksldjump"/>
          </p:cNvPr>
          <p:cNvPicPr>
            <a:picLocks noChangeAspect="1"/>
          </p:cNvPicPr>
          <p:nvPr/>
        </p:nvPicPr>
        <p:blipFill>
          <a:blip r:embed="rId6"/>
          <a:srcRect/>
          <a:stretch>
            <a:fillRect/>
          </a:stretch>
        </p:blipFill>
        <p:spPr bwMode="auto">
          <a:xfrm>
            <a:off x="4479925" y="2662238"/>
            <a:ext cx="3121025" cy="3417887"/>
          </a:xfrm>
          <a:prstGeom prst="rect">
            <a:avLst/>
          </a:prstGeom>
          <a:noFill/>
          <a:ln w="9525">
            <a:noFill/>
            <a:miter lim="800000"/>
            <a:headEnd/>
            <a:tailEnd/>
          </a:ln>
        </p:spPr>
      </p:pic>
      <p:pic>
        <p:nvPicPr>
          <p:cNvPr id="8" name="Picture 7">
            <a:hlinkClick r:id="rId7" action="ppaction://hlinksldjump"/>
          </p:cNvPr>
          <p:cNvPicPr>
            <a:picLocks noChangeAspect="1"/>
          </p:cNvPicPr>
          <p:nvPr/>
        </p:nvPicPr>
        <p:blipFill>
          <a:blip r:embed="rId8"/>
          <a:srcRect/>
          <a:stretch>
            <a:fillRect/>
          </a:stretch>
        </p:blipFill>
        <p:spPr bwMode="auto">
          <a:xfrm>
            <a:off x="7600950" y="2452688"/>
            <a:ext cx="3419475" cy="34178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4" presetClass="exit" presetSubtype="10" fill="hold" nodeType="clickEffect">
                                  <p:stCondLst>
                                    <p:cond delay="0"/>
                                  </p:stCondLst>
                                  <p:childTnLst>
                                    <p:animEffect transition="out" filter="randombar(horizontal)">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4" presetClass="exit" presetSubtype="10" fill="hold" nodeType="clickEffect">
                                  <p:stCondLst>
                                    <p:cond delay="0"/>
                                  </p:stCondLst>
                                  <p:childTnLst>
                                    <p:animEffect transition="out" filter="randombar(horizontal)">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209550" y="984250"/>
            <a:ext cx="11760200" cy="500538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fontAlgn="auto">
              <a:lnSpc>
                <a:spcPct val="150000"/>
              </a:lnSpc>
              <a:spcBef>
                <a:spcPts val="0"/>
              </a:spcBef>
              <a:spcAft>
                <a:spcPts val="0"/>
              </a:spcAft>
              <a:defRPr/>
            </a:pPr>
            <a:r>
              <a:rPr lang="en-US" sz="3200" b="1">
                <a:solidFill>
                  <a:srgbClr val="C00000"/>
                </a:solidFill>
                <a:latin typeface="Arial" panose="020B0604020202020204" pitchFamily="34" charset="0"/>
                <a:cs typeface="Arial" panose="020B0604020202020204" pitchFamily="34" charset="0"/>
              </a:rPr>
              <a:t>Câu 1: Hoạt động nhân đạo là hoạt động như thế nào?</a:t>
            </a:r>
          </a:p>
          <a:p>
            <a:pPr fontAlgn="auto">
              <a:lnSpc>
                <a:spcPct val="150000"/>
              </a:lnSpc>
              <a:spcBef>
                <a:spcPts val="0"/>
              </a:spcBef>
              <a:spcAft>
                <a:spcPts val="0"/>
              </a:spcAft>
              <a:defRPr/>
            </a:pPr>
            <a:r>
              <a:rPr lang="en-US" sz="3200">
                <a:latin typeface="Arial" panose="020B0604020202020204" pitchFamily="34" charset="0"/>
                <a:cs typeface="Arial" panose="020B0604020202020204" pitchFamily="34" charset="0"/>
              </a:rPr>
              <a:t>A. Là hoạt động giúp đỡ cho những người giàu. </a:t>
            </a:r>
          </a:p>
          <a:p>
            <a:pPr fontAlgn="auto">
              <a:lnSpc>
                <a:spcPct val="150000"/>
              </a:lnSpc>
              <a:spcBef>
                <a:spcPts val="0"/>
              </a:spcBef>
              <a:spcAft>
                <a:spcPts val="0"/>
              </a:spcAft>
              <a:defRPr/>
            </a:pPr>
            <a:r>
              <a:rPr lang="en-US" sz="3200">
                <a:latin typeface="Arial" panose="020B0604020202020204" pitchFamily="34" charset="0"/>
                <a:cs typeface="Arial" panose="020B0604020202020204" pitchFamily="34" charset="0"/>
              </a:rPr>
              <a:t>B. Là hoạt động mua bán, kiếm tiền từ những người nghèo.</a:t>
            </a:r>
          </a:p>
          <a:p>
            <a:pPr fontAlgn="auto">
              <a:lnSpc>
                <a:spcPct val="150000"/>
              </a:lnSpc>
              <a:spcBef>
                <a:spcPts val="0"/>
              </a:spcBef>
              <a:spcAft>
                <a:spcPts val="0"/>
              </a:spcAft>
              <a:defRPr/>
            </a:pPr>
            <a:r>
              <a:rPr lang="en-US" sz="3200">
                <a:latin typeface="Arial" panose="020B0604020202020204" pitchFamily="34" charset="0"/>
                <a:cs typeface="Arial" panose="020B0604020202020204" pitchFamily="34" charset="0"/>
              </a:rPr>
              <a:t>C. </a:t>
            </a:r>
            <a:r>
              <a:rPr lang="en-US" sz="3200">
                <a:cs typeface="Arial" panose="020B0604020202020204" pitchFamily="34" charset="0"/>
              </a:rPr>
              <a:t>L</a:t>
            </a:r>
            <a:r>
              <a:rPr lang="vi-VN" sz="3200">
                <a:cs typeface="Arial" panose="020B0604020202020204" pitchFamily="34" charset="0"/>
              </a:rPr>
              <a:t>à hoạt động giúp đỡ, tương trợ, cứu trợ những người gặp khó khăn, hoạn nạn.</a:t>
            </a:r>
            <a:r>
              <a:rPr lang="en-US" sz="3200">
                <a:latin typeface="Arial" panose="020B0604020202020204" pitchFamily="34" charset="0"/>
                <a:cs typeface="Arial" panose="020B0604020202020204" pitchFamily="34" charset="0"/>
              </a:rPr>
              <a:t> </a:t>
            </a:r>
          </a:p>
          <a:p>
            <a:pPr fontAlgn="auto">
              <a:lnSpc>
                <a:spcPct val="150000"/>
              </a:lnSpc>
              <a:spcBef>
                <a:spcPts val="0"/>
              </a:spcBef>
              <a:spcAft>
                <a:spcPts val="0"/>
              </a:spcAft>
              <a:defRPr/>
            </a:pPr>
            <a:r>
              <a:rPr lang="en-US" sz="3200">
                <a:latin typeface="Arial" panose="020B0604020202020204" pitchFamily="34" charset="0"/>
                <a:cs typeface="Arial" panose="020B0604020202020204" pitchFamily="34" charset="0"/>
              </a:rPr>
              <a:t>D. Là hoạt động bóc lột sức lao động của người già.</a:t>
            </a:r>
          </a:p>
        </p:txBody>
      </p:sp>
      <p:sp>
        <p:nvSpPr>
          <p:cNvPr id="5" name="Oval 4"/>
          <p:cNvSpPr/>
          <p:nvPr/>
        </p:nvSpPr>
        <p:spPr>
          <a:xfrm>
            <a:off x="123825" y="3486150"/>
            <a:ext cx="865188" cy="7651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Heart 1">
            <a:hlinkClick r:id="rId2" action="ppaction://hlinksldjump"/>
          </p:cNvPr>
          <p:cNvSpPr/>
          <p:nvPr/>
        </p:nvSpPr>
        <p:spPr>
          <a:xfrm>
            <a:off x="11282363" y="6103938"/>
            <a:ext cx="909637" cy="754062"/>
          </a:xfrm>
          <a:prstGeom prst="heart">
            <a:avLst/>
          </a:prstGeom>
          <a:solidFill>
            <a:schemeClr val="bg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271463" y="798513"/>
            <a:ext cx="11256962" cy="582295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fontAlgn="auto">
              <a:lnSpc>
                <a:spcPct val="150000"/>
              </a:lnSpc>
              <a:spcBef>
                <a:spcPts val="0"/>
              </a:spcBef>
              <a:spcAft>
                <a:spcPts val="0"/>
              </a:spcAft>
              <a:defRPr/>
            </a:pPr>
            <a:r>
              <a:rPr lang="en-US" sz="3200" b="1">
                <a:solidFill>
                  <a:srgbClr val="C00000"/>
                </a:solidFill>
                <a:latin typeface="Arial" panose="020B0604020202020204" pitchFamily="34" charset="0"/>
                <a:cs typeface="Arial" panose="020B0604020202020204" pitchFamily="34" charset="0"/>
              </a:rPr>
              <a:t>Câu 2: Vì sao chúng ta cần tích cực tham gia các hoạt động nhân đạo?</a:t>
            </a:r>
          </a:p>
          <a:p>
            <a:pPr fontAlgn="auto">
              <a:lnSpc>
                <a:spcPct val="150000"/>
              </a:lnSpc>
              <a:spcBef>
                <a:spcPts val="0"/>
              </a:spcBef>
              <a:spcAft>
                <a:spcPts val="0"/>
              </a:spcAft>
              <a:defRPr/>
            </a:pPr>
            <a:r>
              <a:rPr lang="en-US" sz="3200">
                <a:latin typeface="Arial" panose="020B0604020202020204" pitchFamily="34" charset="0"/>
                <a:cs typeface="Arial" panose="020B0604020202020204" pitchFamily="34" charset="0"/>
              </a:rPr>
              <a:t>A. Vì để người khác không chê mình ích kỉ.</a:t>
            </a:r>
          </a:p>
          <a:p>
            <a:pPr fontAlgn="auto">
              <a:lnSpc>
                <a:spcPct val="150000"/>
              </a:lnSpc>
              <a:spcBef>
                <a:spcPts val="0"/>
              </a:spcBef>
              <a:spcAft>
                <a:spcPts val="0"/>
              </a:spcAft>
              <a:defRPr/>
            </a:pPr>
            <a:r>
              <a:rPr lang="en-US" sz="3200">
                <a:latin typeface="Arial" panose="020B0604020202020204" pitchFamily="34" charset="0"/>
                <a:cs typeface="Arial" panose="020B0604020202020204" pitchFamily="34" charset="0"/>
              </a:rPr>
              <a:t>B. Vì khi tham gia các hoạt động nhân đạo thì chúng ta có thể giúp đỡ đc nhiều người.</a:t>
            </a:r>
          </a:p>
          <a:p>
            <a:pPr fontAlgn="auto">
              <a:lnSpc>
                <a:spcPct val="150000"/>
              </a:lnSpc>
              <a:spcBef>
                <a:spcPts val="0"/>
              </a:spcBef>
              <a:spcAft>
                <a:spcPts val="0"/>
              </a:spcAft>
              <a:defRPr/>
            </a:pPr>
            <a:r>
              <a:rPr lang="en-US" sz="3200">
                <a:latin typeface="Arial" panose="020B0604020202020204" pitchFamily="34" charset="0"/>
                <a:cs typeface="Arial" panose="020B0604020202020204" pitchFamily="34" charset="0"/>
              </a:rPr>
              <a:t>C. Vì để chạy theo thành tích. </a:t>
            </a:r>
          </a:p>
          <a:p>
            <a:pPr fontAlgn="auto">
              <a:lnSpc>
                <a:spcPct val="150000"/>
              </a:lnSpc>
              <a:spcBef>
                <a:spcPts val="0"/>
              </a:spcBef>
              <a:spcAft>
                <a:spcPts val="0"/>
              </a:spcAft>
              <a:defRPr/>
            </a:pPr>
            <a:r>
              <a:rPr lang="en-US" sz="3200">
                <a:latin typeface="Arial" panose="020B0604020202020204" pitchFamily="34" charset="0"/>
                <a:cs typeface="Arial" panose="020B0604020202020204" pitchFamily="34" charset="0"/>
              </a:rPr>
              <a:t>D. Vì bị ép buộc tham gia. </a:t>
            </a:r>
          </a:p>
        </p:txBody>
      </p:sp>
      <p:sp>
        <p:nvSpPr>
          <p:cNvPr id="5" name="Oval 4"/>
          <p:cNvSpPr/>
          <p:nvPr/>
        </p:nvSpPr>
        <p:spPr>
          <a:xfrm>
            <a:off x="173038" y="3327400"/>
            <a:ext cx="865187" cy="7651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Heart 1">
            <a:hlinkClick r:id="rId2" action="ppaction://hlinksldjump"/>
          </p:cNvPr>
          <p:cNvSpPr/>
          <p:nvPr/>
        </p:nvSpPr>
        <p:spPr>
          <a:xfrm>
            <a:off x="11442700" y="6165850"/>
            <a:ext cx="749300" cy="692150"/>
          </a:xfrm>
          <a:prstGeom prst="heart">
            <a:avLst/>
          </a:prstGeom>
          <a:solidFill>
            <a:schemeClr val="bg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6"/>
          <p:cNvSpPr txBox="1">
            <a:spLocks noChangeArrowheads="1"/>
          </p:cNvSpPr>
          <p:nvPr/>
        </p:nvSpPr>
        <p:spPr bwMode="auto">
          <a:xfrm>
            <a:off x="406400" y="1258888"/>
            <a:ext cx="11176000" cy="5218112"/>
          </a:xfrm>
          <a:prstGeom prst="rect">
            <a:avLst/>
          </a:prstGeom>
          <a:noFill/>
          <a:ln w="9525">
            <a:noFill/>
            <a:miter lim="800000"/>
            <a:headEnd/>
            <a:tailEnd/>
          </a:ln>
        </p:spPr>
        <p:txBody>
          <a:bodyPr>
            <a:spAutoFit/>
          </a:bodyPr>
          <a:lstStyle/>
          <a:p>
            <a:pPr eaLnBrk="0" hangingPunct="0">
              <a:spcBef>
                <a:spcPct val="50000"/>
              </a:spcBef>
              <a:buFontTx/>
              <a:buChar char="-"/>
            </a:pPr>
            <a:r>
              <a:rPr lang="en-US" sz="2800" b="1">
                <a:solidFill>
                  <a:srgbClr val="6D1014"/>
                </a:solidFill>
                <a:latin typeface="Times New Roman" pitchFamily="18" charset="0"/>
              </a:rPr>
              <a:t>Hằng năm, một số tỉnh nước ta thường bị thiên tai, lũ lụt gây nên nhiều thiệt hại : hàng trăm người bị chết, mất tích ; hàng nghìn người bị mất nhà cửa ; nhiều ngôi trường bị hư hỏng,..</a:t>
            </a:r>
          </a:p>
          <a:p>
            <a:pPr eaLnBrk="0" hangingPunct="0">
              <a:spcBef>
                <a:spcPct val="50000"/>
              </a:spcBef>
              <a:buFontTx/>
              <a:buChar char="-"/>
            </a:pPr>
            <a:r>
              <a:rPr lang="en-US" sz="2800" b="1">
                <a:solidFill>
                  <a:srgbClr val="6D1014"/>
                </a:solidFill>
                <a:latin typeface="Times New Roman" pitchFamily="18" charset="0"/>
              </a:rPr>
              <a:t> Thảm họa động đất, sóng thần xảy ra tại châu Á ngày 26/12/2004 đã làm hàng trăm nghìn người của nhiều quốc gia bị chết và mất tích, rất nhiều nhà cửa và công trình khác bị phá hủy,…</a:t>
            </a:r>
          </a:p>
          <a:p>
            <a:pPr eaLnBrk="0" hangingPunct="0">
              <a:spcBef>
                <a:spcPct val="50000"/>
              </a:spcBef>
              <a:buFontTx/>
              <a:buChar char="-"/>
            </a:pPr>
            <a:r>
              <a:rPr lang="en-US" sz="2800" b="1">
                <a:solidFill>
                  <a:srgbClr val="6D1014"/>
                </a:solidFill>
                <a:latin typeface="Times New Roman" pitchFamily="18" charset="0"/>
              </a:rPr>
              <a:t> Trong cuộc chiến tranh do đế quốc Mĩ gây ra ở Việt Nam, chất độc màu da cam đã làm hàng trăm nghìn người bị tật nguyền.</a:t>
            </a:r>
          </a:p>
        </p:txBody>
      </p:sp>
      <p:sp>
        <p:nvSpPr>
          <p:cNvPr id="68611" name="Text Box 3"/>
          <p:cNvSpPr txBox="1">
            <a:spLocks noChangeArrowheads="1"/>
          </p:cNvSpPr>
          <p:nvPr/>
        </p:nvSpPr>
        <p:spPr bwMode="auto">
          <a:xfrm>
            <a:off x="508000" y="457200"/>
            <a:ext cx="3352800" cy="519113"/>
          </a:xfrm>
          <a:prstGeom prst="rect">
            <a:avLst/>
          </a:prstGeom>
          <a:noFill/>
          <a:ln w="9525">
            <a:noFill/>
            <a:miter lim="800000"/>
            <a:headEnd/>
            <a:tailEnd/>
          </a:ln>
        </p:spPr>
        <p:txBody>
          <a:bodyPr>
            <a:spAutoFit/>
          </a:bodyPr>
          <a:lstStyle/>
          <a:p>
            <a:pPr eaLnBrk="0" hangingPunct="0">
              <a:spcBef>
                <a:spcPct val="50000"/>
              </a:spcBef>
            </a:pPr>
            <a:r>
              <a:rPr lang="en-US" sz="2800" b="1">
                <a:solidFill>
                  <a:srgbClr val="FF3300"/>
                </a:solidFill>
              </a:rPr>
              <a:t>Thông tin</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anim calcmode="lin" valueType="num">
                                      <p:cBhvr additive="base">
                                        <p:cTn id="7" dur="500" fill="hold"/>
                                        <p:tgtEl>
                                          <p:spTgt spid="68611"/>
                                        </p:tgtEl>
                                        <p:attrNameLst>
                                          <p:attrName>ppt_x</p:attrName>
                                        </p:attrNameLst>
                                      </p:cBhvr>
                                      <p:tavLst>
                                        <p:tav tm="0">
                                          <p:val>
                                            <p:strVal val="#ppt_x"/>
                                          </p:val>
                                        </p:tav>
                                        <p:tav tm="100000">
                                          <p:val>
                                            <p:strVal val="#ppt_x"/>
                                          </p:val>
                                        </p:tav>
                                      </p:tavLst>
                                    </p:anim>
                                    <p:anim calcmode="lin" valueType="num">
                                      <p:cBhvr additive="base">
                                        <p:cTn id="8" dur="500" fill="hold"/>
                                        <p:tgtEl>
                                          <p:spTgt spid="686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4338"/>
                                        </p:tgtEl>
                                        <p:attrNameLst>
                                          <p:attrName>style.visibility</p:attrName>
                                        </p:attrNameLst>
                                      </p:cBhvr>
                                      <p:to>
                                        <p:strVal val="visible"/>
                                      </p:to>
                                    </p:set>
                                    <p:animEffect transition="in" filter="checkerboard(across)">
                                      <p:cBhvr>
                                        <p:cTn id="13"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68611"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209550" y="984250"/>
            <a:ext cx="11760200" cy="572135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fontAlgn="auto">
              <a:lnSpc>
                <a:spcPct val="150000"/>
              </a:lnSpc>
              <a:spcBef>
                <a:spcPts val="0"/>
              </a:spcBef>
              <a:spcAft>
                <a:spcPts val="0"/>
              </a:spcAft>
              <a:defRPr/>
            </a:pPr>
            <a:r>
              <a:rPr lang="vi-VN" sz="3200" b="1">
                <a:solidFill>
                  <a:srgbClr val="C00000"/>
                </a:solidFill>
                <a:cs typeface="Arial" panose="020B0604020202020204" pitchFamily="34" charset="0"/>
              </a:rPr>
              <a:t>Câu </a:t>
            </a:r>
            <a:r>
              <a:rPr lang="en-US" sz="3200" b="1">
                <a:solidFill>
                  <a:srgbClr val="C00000"/>
                </a:solidFill>
                <a:cs typeface="Arial" panose="020B0604020202020204" pitchFamily="34" charset="0"/>
              </a:rPr>
              <a:t>3</a:t>
            </a:r>
            <a:r>
              <a:rPr lang="vi-VN" sz="3200" b="1">
                <a:solidFill>
                  <a:srgbClr val="C00000"/>
                </a:solidFill>
                <a:cs typeface="Arial" panose="020B0604020202020204" pitchFamily="34" charset="0"/>
              </a:rPr>
              <a:t>: Em có thể làm gì để giúp đỡ những người gặp khó khăn trong thiên tai, chiến tranh?</a:t>
            </a:r>
          </a:p>
          <a:p>
            <a:pPr fontAlgn="auto">
              <a:lnSpc>
                <a:spcPct val="150000"/>
              </a:lnSpc>
              <a:spcBef>
                <a:spcPts val="0"/>
              </a:spcBef>
              <a:spcAft>
                <a:spcPts val="0"/>
              </a:spcAft>
              <a:defRPr/>
            </a:pPr>
            <a:r>
              <a:rPr lang="vi-VN" sz="3200">
                <a:solidFill>
                  <a:schemeClr val="tx1"/>
                </a:solidFill>
                <a:cs typeface="Arial" panose="020B0604020202020204" pitchFamily="34" charset="0"/>
              </a:rPr>
              <a:t>A. Quyên góp sách cũ để tặng các bạn khó khăn. </a:t>
            </a:r>
          </a:p>
          <a:p>
            <a:pPr fontAlgn="auto">
              <a:lnSpc>
                <a:spcPct val="150000"/>
              </a:lnSpc>
              <a:spcBef>
                <a:spcPts val="0"/>
              </a:spcBef>
              <a:spcAft>
                <a:spcPts val="0"/>
              </a:spcAft>
              <a:defRPr/>
            </a:pPr>
            <a:r>
              <a:rPr lang="vi-VN" sz="3200">
                <a:solidFill>
                  <a:schemeClr val="tx1"/>
                </a:solidFill>
                <a:cs typeface="Arial" panose="020B0604020202020204" pitchFamily="34" charset="0"/>
              </a:rPr>
              <a:t>B. Mặc kệ họ, không cần giúp.</a:t>
            </a:r>
          </a:p>
          <a:p>
            <a:pPr fontAlgn="auto">
              <a:lnSpc>
                <a:spcPct val="150000"/>
              </a:lnSpc>
              <a:spcBef>
                <a:spcPts val="0"/>
              </a:spcBef>
              <a:spcAft>
                <a:spcPts val="0"/>
              </a:spcAft>
              <a:defRPr/>
            </a:pPr>
            <a:r>
              <a:rPr lang="vi-VN" sz="3200">
                <a:solidFill>
                  <a:schemeClr val="tx1"/>
                </a:solidFill>
                <a:cs typeface="Arial" panose="020B0604020202020204" pitchFamily="34" charset="0"/>
              </a:rPr>
              <a:t>C. Vui thì làm từ thiện, không thì thôi. </a:t>
            </a:r>
          </a:p>
          <a:p>
            <a:pPr fontAlgn="auto">
              <a:lnSpc>
                <a:spcPct val="150000"/>
              </a:lnSpc>
              <a:spcBef>
                <a:spcPts val="0"/>
              </a:spcBef>
              <a:spcAft>
                <a:spcPts val="0"/>
              </a:spcAft>
              <a:defRPr/>
            </a:pPr>
            <a:r>
              <a:rPr lang="vi-VN" sz="3200">
                <a:solidFill>
                  <a:schemeClr val="tx1"/>
                </a:solidFill>
                <a:cs typeface="Arial" panose="020B0604020202020204" pitchFamily="34" charset="0"/>
              </a:rPr>
              <a:t>D. Làm ngơ khi thấy có người kêu gọi làm từ thiện. </a:t>
            </a:r>
          </a:p>
          <a:p>
            <a:pPr fontAlgn="auto">
              <a:lnSpc>
                <a:spcPct val="150000"/>
              </a:lnSpc>
              <a:spcBef>
                <a:spcPts val="0"/>
              </a:spcBef>
              <a:spcAft>
                <a:spcPts val="0"/>
              </a:spcAft>
              <a:defRPr/>
            </a:pPr>
            <a:endParaRPr lang="vi-VN" sz="3200" b="1">
              <a:solidFill>
                <a:srgbClr val="C00000"/>
              </a:solidFill>
              <a:cs typeface="Arial" panose="020B0604020202020204" pitchFamily="34" charset="0"/>
            </a:endParaRPr>
          </a:p>
        </p:txBody>
      </p:sp>
      <p:sp>
        <p:nvSpPr>
          <p:cNvPr id="5" name="Oval 4"/>
          <p:cNvSpPr/>
          <p:nvPr/>
        </p:nvSpPr>
        <p:spPr>
          <a:xfrm>
            <a:off x="209550" y="2794000"/>
            <a:ext cx="865188" cy="7651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Heart 5">
            <a:hlinkClick r:id="rId2" action="ppaction://hlinksldjump"/>
          </p:cNvPr>
          <p:cNvSpPr/>
          <p:nvPr/>
        </p:nvSpPr>
        <p:spPr>
          <a:xfrm>
            <a:off x="11442700" y="6165850"/>
            <a:ext cx="749300" cy="692150"/>
          </a:xfrm>
          <a:prstGeom prst="heart">
            <a:avLst/>
          </a:prstGeom>
          <a:solidFill>
            <a:schemeClr val="bg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Box 3"/>
          <p:cNvSpPr txBox="1">
            <a:spLocks noChangeArrowheads="1"/>
          </p:cNvSpPr>
          <p:nvPr/>
        </p:nvSpPr>
        <p:spPr bwMode="auto">
          <a:xfrm>
            <a:off x="2590800" y="0"/>
            <a:ext cx="7075488" cy="1373188"/>
          </a:xfrm>
          <a:prstGeom prst="rect">
            <a:avLst/>
          </a:prstGeom>
          <a:noFill/>
          <a:ln w="9525">
            <a:noFill/>
            <a:miter lim="800000"/>
            <a:headEnd/>
            <a:tailEnd/>
          </a:ln>
        </p:spPr>
        <p:txBody>
          <a:bodyPr>
            <a:spAutoFit/>
          </a:bodyPr>
          <a:lstStyle/>
          <a:p>
            <a:pPr algn="ctr"/>
            <a:endParaRPr lang="en-US" sz="2800"/>
          </a:p>
          <a:p>
            <a:pPr algn="ctr"/>
            <a:r>
              <a:rPr lang="en-US" sz="2800" u="sng">
                <a:solidFill>
                  <a:srgbClr val="1F4E79"/>
                </a:solidFill>
              </a:rPr>
              <a:t>Đạo đức</a:t>
            </a:r>
          </a:p>
          <a:p>
            <a:pPr algn="ctr"/>
            <a:r>
              <a:rPr lang="en-US" sz="2800">
                <a:solidFill>
                  <a:srgbClr val="AC0000"/>
                </a:solidFill>
              </a:rPr>
              <a:t>Tích cực tham gia các hoạt động nhân đạo</a:t>
            </a:r>
          </a:p>
        </p:txBody>
      </p:sp>
      <p:sp>
        <p:nvSpPr>
          <p:cNvPr id="6" name="TextBox 5"/>
          <p:cNvSpPr txBox="1"/>
          <p:nvPr/>
        </p:nvSpPr>
        <p:spPr>
          <a:xfrm>
            <a:off x="4532313" y="1797050"/>
            <a:ext cx="3235325" cy="647700"/>
          </a:xfrm>
          <a:prstGeom prst="roundRect">
            <a:avLst/>
          </a:prstGeom>
          <a:solidFill>
            <a:schemeClr val="accent1">
              <a:lumMod val="20000"/>
              <a:lumOff val="80000"/>
            </a:schemeClr>
          </a:solidFill>
          <a:ln w="38100">
            <a:prstDash val="dashDot"/>
          </a:ln>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sz="3200" b="1">
                <a:solidFill>
                  <a:srgbClr val="AC0000"/>
                </a:solidFill>
                <a:latin typeface="Arial" panose="020B0604020202020204" pitchFamily="34" charset="0"/>
                <a:cs typeface="Arial" panose="020B0604020202020204" pitchFamily="34" charset="0"/>
              </a:rPr>
              <a:t>Củng cố</a:t>
            </a:r>
          </a:p>
        </p:txBody>
      </p:sp>
      <p:sp>
        <p:nvSpPr>
          <p:cNvPr id="7" name="TextBox 6"/>
          <p:cNvSpPr txBox="1"/>
          <p:nvPr/>
        </p:nvSpPr>
        <p:spPr>
          <a:xfrm>
            <a:off x="904875" y="2606675"/>
            <a:ext cx="10447338" cy="3370263"/>
          </a:xfrm>
          <a:prstGeom prst="round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fontAlgn="auto">
              <a:spcBef>
                <a:spcPts val="0"/>
              </a:spcBef>
              <a:spcAft>
                <a:spcPts val="0"/>
              </a:spcAft>
              <a:defRPr/>
            </a:pPr>
            <a:r>
              <a:rPr lang="en-US" sz="3200" b="1">
                <a:latin typeface="Arial" panose="020B0604020202020204" pitchFamily="34" charset="0"/>
                <a:cs typeface="Arial" panose="020B0604020202020204" pitchFamily="34" charset="0"/>
              </a:rPr>
              <a:t>     Giúp đỡ những người gặp khó khăn, hoạn nạn là việc làm nhân đạo mà mỗi người cần thực hiện.</a:t>
            </a:r>
          </a:p>
          <a:p>
            <a:pPr fontAlgn="auto">
              <a:spcBef>
                <a:spcPts val="0"/>
              </a:spcBef>
              <a:spcAft>
                <a:spcPts val="0"/>
              </a:spcAft>
              <a:defRPr/>
            </a:pPr>
            <a:r>
              <a:rPr lang="en-US" sz="3200">
                <a:latin typeface="Arial" panose="020B0604020202020204" pitchFamily="34" charset="0"/>
                <a:cs typeface="Arial" panose="020B0604020202020204" pitchFamily="34" charset="0"/>
              </a:rPr>
              <a:t> 				</a:t>
            </a:r>
          </a:p>
          <a:p>
            <a:pPr fontAlgn="auto">
              <a:spcBef>
                <a:spcPts val="0"/>
              </a:spcBef>
              <a:spcAft>
                <a:spcPts val="0"/>
              </a:spcAft>
              <a:defRPr/>
            </a:pPr>
            <a:r>
              <a:rPr lang="en-US" sz="3200">
                <a:latin typeface="Arial" panose="020B0604020202020204" pitchFamily="34" charset="0"/>
                <a:cs typeface="Arial" panose="020B0604020202020204" pitchFamily="34" charset="0"/>
              </a:rPr>
              <a:t>		</a:t>
            </a:r>
            <a:r>
              <a:rPr lang="en-US" sz="3200" i="1">
                <a:latin typeface="Arial" panose="020B0604020202020204" pitchFamily="34" charset="0"/>
                <a:cs typeface="Arial" panose="020B0604020202020204" pitchFamily="34" charset="0"/>
              </a:rPr>
              <a:t>- Thương người như thể thương thân.</a:t>
            </a:r>
          </a:p>
          <a:p>
            <a:pPr fontAlgn="auto">
              <a:spcBef>
                <a:spcPts val="0"/>
              </a:spcBef>
              <a:spcAft>
                <a:spcPts val="0"/>
              </a:spcAft>
              <a:defRPr/>
            </a:pPr>
            <a:r>
              <a:rPr lang="en-US" sz="3200" i="1">
                <a:latin typeface="Arial" panose="020B0604020202020204" pitchFamily="34" charset="0"/>
                <a:cs typeface="Arial" panose="020B0604020202020204" pitchFamily="34" charset="0"/>
              </a:rPr>
              <a:t>		- Lá lành đùm lá rách. </a:t>
            </a:r>
          </a:p>
          <a:p>
            <a:pPr fontAlgn="auto">
              <a:spcBef>
                <a:spcPts val="0"/>
              </a:spcBef>
              <a:spcAft>
                <a:spcPts val="0"/>
              </a:spcAft>
              <a:defRPr/>
            </a:pPr>
            <a:r>
              <a:rPr lang="en-US" sz="3200">
                <a:latin typeface="Arial" panose="020B0604020202020204" pitchFamily="34" charset="0"/>
                <a:cs typeface="Arial" panose="020B0604020202020204" pitchFamily="34" charset="0"/>
              </a:rPr>
              <a:t>							       Tục ngữ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3000" b="-50000"/>
          </a:stretch>
        </a:blipFill>
        <a:effectLst/>
      </p:bgPr>
    </p:bg>
    <p:spTree>
      <p:nvGrpSpPr>
        <p:cNvPr id="1" name=""/>
        <p:cNvGrpSpPr/>
        <p:nvPr/>
      </p:nvGrpSpPr>
      <p:grpSpPr>
        <a:xfrm>
          <a:off x="0" y="0"/>
          <a:ext cx="0" cy="0"/>
          <a:chOff x="0" y="0"/>
          <a:chExt cx="0" cy="0"/>
        </a:xfrm>
      </p:grpSpPr>
      <p:sp>
        <p:nvSpPr>
          <p:cNvPr id="66562" name="TextBox 3"/>
          <p:cNvSpPr txBox="1">
            <a:spLocks noChangeArrowheads="1"/>
          </p:cNvSpPr>
          <p:nvPr/>
        </p:nvSpPr>
        <p:spPr bwMode="auto">
          <a:xfrm>
            <a:off x="2663825" y="0"/>
            <a:ext cx="7013575" cy="1373188"/>
          </a:xfrm>
          <a:prstGeom prst="rect">
            <a:avLst/>
          </a:prstGeom>
          <a:noFill/>
          <a:ln w="9525">
            <a:noFill/>
            <a:miter lim="800000"/>
            <a:headEnd/>
            <a:tailEnd/>
          </a:ln>
        </p:spPr>
        <p:txBody>
          <a:bodyPr>
            <a:spAutoFit/>
          </a:bodyPr>
          <a:lstStyle/>
          <a:p>
            <a:pPr algn="ctr"/>
            <a:endParaRPr lang="en-US" sz="2800"/>
          </a:p>
          <a:p>
            <a:pPr algn="ctr"/>
            <a:r>
              <a:rPr lang="en-US" sz="2800" u="sng">
                <a:solidFill>
                  <a:srgbClr val="1F4E79"/>
                </a:solidFill>
              </a:rPr>
              <a:t>Đạo đức</a:t>
            </a:r>
          </a:p>
          <a:p>
            <a:pPr algn="ctr"/>
            <a:r>
              <a:rPr lang="en-US" sz="2800">
                <a:solidFill>
                  <a:srgbClr val="AC0000"/>
                </a:solidFill>
              </a:rPr>
              <a:t>Tích cực tham gia các hoạt động nhân đạo</a:t>
            </a:r>
          </a:p>
        </p:txBody>
      </p:sp>
      <p:sp>
        <p:nvSpPr>
          <p:cNvPr id="6" name="TextBox 5"/>
          <p:cNvSpPr txBox="1"/>
          <p:nvPr/>
        </p:nvSpPr>
        <p:spPr>
          <a:xfrm>
            <a:off x="4551363" y="1900238"/>
            <a:ext cx="3236912" cy="669925"/>
          </a:xfrm>
          <a:prstGeom prst="roundRect">
            <a:avLst/>
          </a:prstGeom>
          <a:solidFill>
            <a:schemeClr val="accent1">
              <a:lumMod val="20000"/>
              <a:lumOff val="80000"/>
            </a:schemeClr>
          </a:solidFill>
          <a:ln w="38100">
            <a:prstDash val="dashDot"/>
          </a:ln>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n-US" sz="3200" b="1">
                <a:solidFill>
                  <a:srgbClr val="AC0000"/>
                </a:solidFill>
                <a:latin typeface="Arial" charset="0"/>
                <a:cs typeface="Arial" charset="0"/>
              </a:rPr>
              <a:t> vân dụng</a:t>
            </a:r>
          </a:p>
        </p:txBody>
      </p:sp>
      <p:sp>
        <p:nvSpPr>
          <p:cNvPr id="2" name="TextBox 1"/>
          <p:cNvSpPr txBox="1"/>
          <p:nvPr/>
        </p:nvSpPr>
        <p:spPr>
          <a:xfrm>
            <a:off x="1270000" y="3149600"/>
            <a:ext cx="9664700" cy="1712913"/>
          </a:xfrm>
          <a:prstGeom prst="roundRect">
            <a:avLst/>
          </a:prstGeom>
          <a:solidFill>
            <a:srgbClr val="E4BA92"/>
          </a:solidFill>
          <a:ln>
            <a:noFill/>
          </a:ln>
        </p:spPr>
        <p:style>
          <a:lnRef idx="2">
            <a:schemeClr val="accent1"/>
          </a:lnRef>
          <a:fillRef idx="1">
            <a:schemeClr val="lt1"/>
          </a:fillRef>
          <a:effectRef idx="0">
            <a:schemeClr val="accent1"/>
          </a:effectRef>
          <a:fontRef idx="minor">
            <a:schemeClr val="dk1"/>
          </a:fontRef>
        </p:style>
        <p:txBody>
          <a:bodyPr>
            <a:spAutoFit/>
          </a:bodyPr>
          <a:lstStyle/>
          <a:p>
            <a:pPr marL="285750" indent="-285750" algn="just">
              <a:buFontTx/>
              <a:buChar char="-"/>
              <a:defRPr/>
            </a:pPr>
            <a:r>
              <a:rPr lang="en-US" sz="3200">
                <a:solidFill>
                  <a:srgbClr val="000000"/>
                </a:solidFill>
                <a:latin typeface="Arial" charset="0"/>
                <a:cs typeface="Arial" charset="0"/>
              </a:rPr>
              <a:t> Tích cực tham gia các hoạt động nhân đạo. </a:t>
            </a:r>
          </a:p>
          <a:p>
            <a:pPr marL="285750" indent="-285750" algn="just">
              <a:buFontTx/>
              <a:buChar char="-"/>
              <a:defRPr/>
            </a:pPr>
            <a:r>
              <a:rPr lang="en-US" sz="3200">
                <a:solidFill>
                  <a:srgbClr val="000000"/>
                </a:solidFill>
                <a:latin typeface="Arial" charset="0"/>
                <a:cs typeface="Arial" charset="0"/>
              </a:rPr>
              <a:t>Sưu tầm thêm một số câu ca dao, tục ngữ nói về lòng nhân đạo của nhân dân ta.</a:t>
            </a:r>
          </a:p>
        </p:txBody>
      </p:sp>
    </p:spTree>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t="-9000" b="-9000"/>
          </a:stretch>
        </a:blipFill>
        <a:effectLst/>
      </p:bgPr>
    </p:bg>
    <p:spTree>
      <p:nvGrpSpPr>
        <p:cNvPr id="1" name=""/>
        <p:cNvGrpSpPr/>
        <p:nvPr/>
      </p:nvGrpSpPr>
      <p:grpSpPr>
        <a:xfrm>
          <a:off x="0" y="0"/>
          <a:ext cx="0" cy="0"/>
          <a:chOff x="0" y="0"/>
          <a:chExt cx="0" cy="0"/>
        </a:xfrm>
      </p:grpSpPr>
      <p:sp>
        <p:nvSpPr>
          <p:cNvPr id="67586" name="TextBox 3"/>
          <p:cNvSpPr>
            <a:spLocks noChangeArrowheads="1"/>
          </p:cNvSpPr>
          <p:nvPr/>
        </p:nvSpPr>
        <p:spPr bwMode="auto">
          <a:xfrm>
            <a:off x="1284288" y="2238375"/>
            <a:ext cx="9648825" cy="1736725"/>
          </a:xfrm>
          <a:prstGeom prst="roundRect">
            <a:avLst>
              <a:gd name="adj" fmla="val 16667"/>
            </a:avLst>
          </a:prstGeom>
          <a:solidFill>
            <a:srgbClr val="E7DEF3"/>
          </a:solidFill>
          <a:ln w="9525">
            <a:noFill/>
            <a:round/>
            <a:headEnd/>
            <a:tailEnd/>
          </a:ln>
        </p:spPr>
        <p:txBody>
          <a:bodyPr>
            <a:spAutoFit/>
          </a:bodyPr>
          <a:lstStyle/>
          <a:p>
            <a:pPr algn="ctr"/>
            <a:r>
              <a:rPr lang="en-US" sz="4800" b="1">
                <a:solidFill>
                  <a:srgbClr val="AC0000"/>
                </a:solidFill>
              </a:rPr>
              <a:t>Cảm ơn các em đã cùng cô hoàn thành tốt tiết học!</a:t>
            </a:r>
          </a:p>
        </p:txBody>
      </p:sp>
      <p:pic>
        <p:nvPicPr>
          <p:cNvPr id="67587" name="Picture 4"/>
          <p:cNvPicPr>
            <a:picLocks noChangeAspect="1"/>
          </p:cNvPicPr>
          <p:nvPr/>
        </p:nvPicPr>
        <p:blipFill>
          <a:blip r:embed="rId4"/>
          <a:srcRect/>
          <a:stretch>
            <a:fillRect/>
          </a:stretch>
        </p:blipFill>
        <p:spPr bwMode="auto">
          <a:xfrm>
            <a:off x="2343150" y="4787900"/>
            <a:ext cx="2554288" cy="2070100"/>
          </a:xfrm>
          <a:prstGeom prst="rect">
            <a:avLst/>
          </a:prstGeom>
          <a:noFill/>
          <a:ln w="9525">
            <a:noFill/>
            <a:miter lim="800000"/>
            <a:headEnd/>
            <a:tailEnd/>
          </a:ln>
        </p:spPr>
      </p:pic>
      <p:pic>
        <p:nvPicPr>
          <p:cNvPr id="67588" name="Picture 5"/>
          <p:cNvPicPr>
            <a:picLocks noChangeAspect="1"/>
          </p:cNvPicPr>
          <p:nvPr/>
        </p:nvPicPr>
        <p:blipFill>
          <a:blip r:embed="rId4"/>
          <a:srcRect/>
          <a:stretch>
            <a:fillRect/>
          </a:stretch>
        </p:blipFill>
        <p:spPr bwMode="auto">
          <a:xfrm>
            <a:off x="4518025" y="4787900"/>
            <a:ext cx="2552700" cy="2070100"/>
          </a:xfrm>
          <a:prstGeom prst="rect">
            <a:avLst/>
          </a:prstGeom>
          <a:noFill/>
          <a:ln w="9525">
            <a:noFill/>
            <a:miter lim="800000"/>
            <a:headEnd/>
            <a:tailEnd/>
          </a:ln>
        </p:spPr>
      </p:pic>
      <p:pic>
        <p:nvPicPr>
          <p:cNvPr id="67589" name="Picture 6"/>
          <p:cNvPicPr>
            <a:picLocks noChangeAspect="1"/>
          </p:cNvPicPr>
          <p:nvPr/>
        </p:nvPicPr>
        <p:blipFill>
          <a:blip r:embed="rId4"/>
          <a:srcRect/>
          <a:stretch>
            <a:fillRect/>
          </a:stretch>
        </p:blipFill>
        <p:spPr bwMode="auto">
          <a:xfrm>
            <a:off x="6926263" y="4787900"/>
            <a:ext cx="2554287" cy="20701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5"/>
          <p:cNvSpPr txBox="1">
            <a:spLocks noChangeArrowheads="1"/>
          </p:cNvSpPr>
          <p:nvPr/>
        </p:nvSpPr>
        <p:spPr bwMode="auto">
          <a:xfrm>
            <a:off x="358775" y="2314575"/>
            <a:ext cx="11539538" cy="3786188"/>
          </a:xfrm>
          <a:prstGeom prst="rect">
            <a:avLst/>
          </a:prstGeom>
          <a:noFill/>
          <a:ln w="9525">
            <a:noFill/>
            <a:miter lim="800000"/>
            <a:headEnd/>
            <a:tailEnd/>
          </a:ln>
        </p:spPr>
        <p:txBody>
          <a:bodyPr>
            <a:spAutoFit/>
          </a:bodyPr>
          <a:lstStyle/>
          <a:p>
            <a:pPr algn="just">
              <a:lnSpc>
                <a:spcPct val="150000"/>
              </a:lnSpc>
            </a:pPr>
            <a:r>
              <a:rPr lang="en-US" sz="3200" b="1"/>
              <a:t>Câu 1:</a:t>
            </a:r>
            <a:r>
              <a:rPr lang="en-US" sz="3200"/>
              <a:t> Dựa vào thông tin trong sách, em hãy kể những thiệt hại do thiên tai, chiến tranh gây ra. </a:t>
            </a:r>
          </a:p>
          <a:p>
            <a:pPr algn="just">
              <a:lnSpc>
                <a:spcPct val="150000"/>
              </a:lnSpc>
            </a:pPr>
            <a:r>
              <a:rPr lang="en-US" sz="3200" b="1"/>
              <a:t>Câu 2:</a:t>
            </a:r>
            <a:r>
              <a:rPr lang="en-US" sz="3200"/>
              <a:t> Em có suy nghĩ gì về những khó khăn, thiệt hại mà các nạn nhân đã phải hứng chịu do thiên tai, chiến tranh gây ra?</a:t>
            </a:r>
          </a:p>
          <a:p>
            <a:pPr algn="just">
              <a:lnSpc>
                <a:spcPct val="150000"/>
              </a:lnSpc>
            </a:pPr>
            <a:r>
              <a:rPr lang="en-US" sz="3200" b="1"/>
              <a:t>Câu 3: </a:t>
            </a:r>
            <a:r>
              <a:rPr lang="en-US" sz="3200"/>
              <a:t>Em có thể làm gì để giúp đỡ họ?</a:t>
            </a:r>
          </a:p>
        </p:txBody>
      </p:sp>
      <p:sp>
        <p:nvSpPr>
          <p:cNvPr id="19458" name="TextBox 6"/>
          <p:cNvSpPr txBox="1">
            <a:spLocks noChangeArrowheads="1"/>
          </p:cNvSpPr>
          <p:nvPr/>
        </p:nvSpPr>
        <p:spPr bwMode="auto">
          <a:xfrm>
            <a:off x="2590800" y="0"/>
            <a:ext cx="7075488" cy="1373188"/>
          </a:xfrm>
          <a:prstGeom prst="rect">
            <a:avLst/>
          </a:prstGeom>
          <a:noFill/>
          <a:ln w="9525">
            <a:noFill/>
            <a:miter lim="800000"/>
            <a:headEnd/>
            <a:tailEnd/>
          </a:ln>
        </p:spPr>
        <p:txBody>
          <a:bodyPr>
            <a:spAutoFit/>
          </a:bodyPr>
          <a:lstStyle/>
          <a:p>
            <a:pPr algn="ctr"/>
            <a:endParaRPr lang="en-US" sz="2800"/>
          </a:p>
          <a:p>
            <a:pPr algn="ctr"/>
            <a:r>
              <a:rPr lang="en-US" sz="2800" u="sng">
                <a:solidFill>
                  <a:srgbClr val="1F4E79"/>
                </a:solidFill>
              </a:rPr>
              <a:t>Đạo đức</a:t>
            </a:r>
          </a:p>
          <a:p>
            <a:pPr algn="ctr"/>
            <a:r>
              <a:rPr lang="en-US" sz="2800">
                <a:solidFill>
                  <a:srgbClr val="AC0000"/>
                </a:solidFill>
              </a:rPr>
              <a:t>Tích cực tham gia các hoạt động nhân đạo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52463" y="1738313"/>
            <a:ext cx="11266487" cy="1190625"/>
          </a:xfrm>
          <a:prstGeom prst="round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fontAlgn="auto">
              <a:spcBef>
                <a:spcPts val="0"/>
              </a:spcBef>
              <a:spcAft>
                <a:spcPts val="0"/>
              </a:spcAft>
              <a:defRPr/>
            </a:pPr>
            <a:r>
              <a:rPr lang="en-US" sz="3200" b="1">
                <a:solidFill>
                  <a:srgbClr val="AC0000"/>
                </a:solidFill>
                <a:latin typeface="Arial" panose="020B0604020202020204" pitchFamily="34" charset="0"/>
                <a:cs typeface="Arial" panose="020B0604020202020204" pitchFamily="34" charset="0"/>
              </a:rPr>
              <a:t>Câu 1:</a:t>
            </a:r>
            <a:r>
              <a:rPr lang="en-US" sz="3200">
                <a:solidFill>
                  <a:srgbClr val="AC0000"/>
                </a:solidFill>
                <a:latin typeface="Arial" panose="020B0604020202020204" pitchFamily="34" charset="0"/>
                <a:cs typeface="Arial" panose="020B0604020202020204" pitchFamily="34" charset="0"/>
              </a:rPr>
              <a:t> Dựa vào thông tin trong sách, em hãy kể những thiệt hại do thiên tai, chiến tranh gây ra. </a:t>
            </a:r>
          </a:p>
        </p:txBody>
      </p:sp>
      <p:sp>
        <p:nvSpPr>
          <p:cNvPr id="6" name="Rectangle 5"/>
          <p:cNvSpPr>
            <a:spLocks noChangeArrowheads="1"/>
          </p:cNvSpPr>
          <p:nvPr/>
        </p:nvSpPr>
        <p:spPr bwMode="auto">
          <a:xfrm>
            <a:off x="231775" y="3114675"/>
            <a:ext cx="11795125" cy="3465513"/>
          </a:xfrm>
          <a:prstGeom prst="rect">
            <a:avLst/>
          </a:prstGeom>
          <a:solidFill>
            <a:schemeClr val="bg1"/>
          </a:solidFill>
          <a:ln w="9525">
            <a:noFill/>
            <a:miter lim="800000"/>
            <a:headEnd/>
            <a:tailEnd/>
          </a:ln>
        </p:spPr>
        <p:txBody>
          <a:bodyPr>
            <a:spAutoFit/>
          </a:bodyPr>
          <a:lstStyle/>
          <a:p>
            <a:pPr algn="just">
              <a:lnSpc>
                <a:spcPct val="107000"/>
              </a:lnSpc>
              <a:spcAft>
                <a:spcPts val="800"/>
              </a:spcAft>
            </a:pPr>
            <a:r>
              <a:rPr lang="en-US" sz="3000">
                <a:cs typeface="Calibri" pitchFamily="34" charset="0"/>
              </a:rPr>
              <a:t>Những thiệt hại do thiên tai, chiến tranh gây ra là: </a:t>
            </a:r>
          </a:p>
          <a:p>
            <a:pPr algn="just">
              <a:lnSpc>
                <a:spcPct val="107000"/>
              </a:lnSpc>
              <a:spcAft>
                <a:spcPts val="800"/>
              </a:spcAft>
            </a:pPr>
            <a:r>
              <a:rPr lang="en-US" sz="3000">
                <a:cs typeface="Calibri" pitchFamily="34" charset="0"/>
              </a:rPr>
              <a:t>+ Hàng trăm người chết, mất tích; </a:t>
            </a:r>
          </a:p>
          <a:p>
            <a:pPr algn="just">
              <a:lnSpc>
                <a:spcPct val="107000"/>
              </a:lnSpc>
              <a:spcAft>
                <a:spcPts val="800"/>
              </a:spcAft>
            </a:pPr>
            <a:r>
              <a:rPr lang="en-US" sz="3000">
                <a:cs typeface="Calibri" pitchFamily="34" charset="0"/>
              </a:rPr>
              <a:t>+ Hàng nghìn người bị mất nhà cửa;</a:t>
            </a:r>
          </a:p>
          <a:p>
            <a:pPr algn="just">
              <a:lnSpc>
                <a:spcPct val="107000"/>
              </a:lnSpc>
              <a:spcAft>
                <a:spcPts val="800"/>
              </a:spcAft>
            </a:pPr>
            <a:r>
              <a:rPr lang="en-US" sz="3000">
                <a:cs typeface="Calibri" pitchFamily="34" charset="0"/>
              </a:rPr>
              <a:t>+ Nhiều ngôi trường, các công trình công cộng bị hư hỏng, phá hủy. </a:t>
            </a:r>
          </a:p>
          <a:p>
            <a:pPr algn="just">
              <a:lnSpc>
                <a:spcPct val="107000"/>
              </a:lnSpc>
              <a:spcAft>
                <a:spcPts val="800"/>
              </a:spcAft>
            </a:pPr>
            <a:r>
              <a:rPr lang="en-US" sz="3000">
                <a:cs typeface="Calibri" pitchFamily="34" charset="0"/>
              </a:rPr>
              <a:t>+ Hàng trăm ngàn người bị tật nguyền do nhiễm chất độc màu da cam.</a:t>
            </a:r>
          </a:p>
        </p:txBody>
      </p:sp>
      <p:sp>
        <p:nvSpPr>
          <p:cNvPr id="21507" name="TextBox 6"/>
          <p:cNvSpPr txBox="1">
            <a:spLocks noChangeArrowheads="1"/>
          </p:cNvSpPr>
          <p:nvPr/>
        </p:nvSpPr>
        <p:spPr bwMode="auto">
          <a:xfrm>
            <a:off x="2590800" y="0"/>
            <a:ext cx="7075488" cy="1373188"/>
          </a:xfrm>
          <a:prstGeom prst="rect">
            <a:avLst/>
          </a:prstGeom>
          <a:noFill/>
          <a:ln w="9525">
            <a:noFill/>
            <a:miter lim="800000"/>
            <a:headEnd/>
            <a:tailEnd/>
          </a:ln>
        </p:spPr>
        <p:txBody>
          <a:bodyPr>
            <a:spAutoFit/>
          </a:bodyPr>
          <a:lstStyle/>
          <a:p>
            <a:pPr algn="ctr"/>
            <a:endParaRPr lang="en-US" sz="2800"/>
          </a:p>
          <a:p>
            <a:pPr algn="ctr"/>
            <a:r>
              <a:rPr lang="en-US" sz="2800" u="sng">
                <a:solidFill>
                  <a:srgbClr val="1F4E79"/>
                </a:solidFill>
              </a:rPr>
              <a:t>Đạo đức</a:t>
            </a:r>
          </a:p>
          <a:p>
            <a:pPr algn="ctr"/>
            <a:r>
              <a:rPr lang="en-US" sz="2800">
                <a:solidFill>
                  <a:srgbClr val="AC0000"/>
                </a:solidFill>
              </a:rPr>
              <a:t>Tích cực tham gia các hoạt động nhân đạo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3"/>
          <p:cNvPicPr>
            <a:picLocks noChangeAspect="1"/>
          </p:cNvPicPr>
          <p:nvPr/>
        </p:nvPicPr>
        <p:blipFill>
          <a:blip r:embed="rId3"/>
          <a:srcRect/>
          <a:stretch>
            <a:fillRect/>
          </a:stretch>
        </p:blipFill>
        <p:spPr bwMode="auto">
          <a:xfrm>
            <a:off x="0" y="0"/>
            <a:ext cx="6084888" cy="4676775"/>
          </a:xfrm>
          <a:prstGeom prst="rect">
            <a:avLst/>
          </a:prstGeom>
          <a:noFill/>
          <a:ln w="9525">
            <a:noFill/>
            <a:miter lim="800000"/>
            <a:headEnd/>
            <a:tailEnd/>
          </a:ln>
        </p:spPr>
      </p:pic>
      <p:pic>
        <p:nvPicPr>
          <p:cNvPr id="23554" name="Picture 4"/>
          <p:cNvPicPr>
            <a:picLocks noChangeAspect="1"/>
          </p:cNvPicPr>
          <p:nvPr/>
        </p:nvPicPr>
        <p:blipFill>
          <a:blip r:embed="rId4"/>
          <a:srcRect/>
          <a:stretch>
            <a:fillRect/>
          </a:stretch>
        </p:blipFill>
        <p:spPr bwMode="auto">
          <a:xfrm>
            <a:off x="6096000" y="2286000"/>
            <a:ext cx="6096000" cy="4572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p:cNvPicPr>
            <a:picLocks noChangeAspect="1"/>
          </p:cNvPicPr>
          <p:nvPr/>
        </p:nvPicPr>
        <p:blipFill>
          <a:blip r:embed="rId3"/>
          <a:srcRect/>
          <a:stretch>
            <a:fillRect/>
          </a:stretch>
        </p:blipFill>
        <p:spPr bwMode="auto">
          <a:xfrm>
            <a:off x="0" y="0"/>
            <a:ext cx="5938838" cy="3541713"/>
          </a:xfrm>
          <a:prstGeom prst="rect">
            <a:avLst/>
          </a:prstGeom>
          <a:noFill/>
          <a:ln w="9525">
            <a:noFill/>
            <a:miter lim="800000"/>
            <a:headEnd/>
            <a:tailEnd/>
          </a:ln>
        </p:spPr>
      </p:pic>
      <p:pic>
        <p:nvPicPr>
          <p:cNvPr id="25602" name="Picture 4"/>
          <p:cNvPicPr>
            <a:picLocks noChangeAspect="1"/>
          </p:cNvPicPr>
          <p:nvPr/>
        </p:nvPicPr>
        <p:blipFill>
          <a:blip r:embed="rId4"/>
          <a:srcRect/>
          <a:stretch>
            <a:fillRect/>
          </a:stretch>
        </p:blipFill>
        <p:spPr bwMode="auto">
          <a:xfrm>
            <a:off x="0" y="3541713"/>
            <a:ext cx="5938838" cy="3316287"/>
          </a:xfrm>
          <a:prstGeom prst="rect">
            <a:avLst/>
          </a:prstGeom>
          <a:noFill/>
          <a:ln w="9525">
            <a:noFill/>
            <a:miter lim="800000"/>
            <a:headEnd/>
            <a:tailEnd/>
          </a:ln>
        </p:spPr>
      </p:pic>
      <p:pic>
        <p:nvPicPr>
          <p:cNvPr id="25603" name="Picture 5"/>
          <p:cNvPicPr>
            <a:picLocks noChangeAspect="1"/>
          </p:cNvPicPr>
          <p:nvPr/>
        </p:nvPicPr>
        <p:blipFill>
          <a:blip r:embed="rId5"/>
          <a:srcRect/>
          <a:stretch>
            <a:fillRect/>
          </a:stretch>
        </p:blipFill>
        <p:spPr bwMode="auto">
          <a:xfrm>
            <a:off x="5938838" y="3541713"/>
            <a:ext cx="6253162" cy="3316287"/>
          </a:xfrm>
          <a:prstGeom prst="rect">
            <a:avLst/>
          </a:prstGeom>
          <a:noFill/>
          <a:ln w="9525">
            <a:noFill/>
            <a:miter lim="800000"/>
            <a:headEnd/>
            <a:tailEnd/>
          </a:ln>
        </p:spPr>
      </p:pic>
      <p:pic>
        <p:nvPicPr>
          <p:cNvPr id="25604" name="Picture 6"/>
          <p:cNvPicPr>
            <a:picLocks noChangeAspect="1"/>
          </p:cNvPicPr>
          <p:nvPr/>
        </p:nvPicPr>
        <p:blipFill>
          <a:blip r:embed="rId6"/>
          <a:srcRect/>
          <a:stretch>
            <a:fillRect/>
          </a:stretch>
        </p:blipFill>
        <p:spPr bwMode="auto">
          <a:xfrm>
            <a:off x="5938838" y="0"/>
            <a:ext cx="6253162" cy="3541713"/>
          </a:xfrm>
          <a:prstGeom prst="rect">
            <a:avLst/>
          </a:prstGeom>
          <a:noFill/>
          <a:ln w="9525">
            <a:noFill/>
            <a:miter lim="800000"/>
            <a:headEnd/>
            <a:tailEnd/>
          </a:ln>
        </p:spPr>
      </p:pic>
    </p:spTree>
  </p:cSld>
  <p:clrMapOvr>
    <a:masterClrMapping/>
  </p:clrMapOvr>
  <p:transition spd="slow">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6"/>
          <p:cNvPicPr>
            <a:picLocks noChangeAspect="1"/>
          </p:cNvPicPr>
          <p:nvPr/>
        </p:nvPicPr>
        <p:blipFill>
          <a:blip r:embed="rId3"/>
          <a:srcRect/>
          <a:stretch>
            <a:fillRect/>
          </a:stretch>
        </p:blipFill>
        <p:spPr bwMode="auto">
          <a:xfrm>
            <a:off x="5967413" y="0"/>
            <a:ext cx="6265862" cy="3487738"/>
          </a:xfrm>
          <a:prstGeom prst="rect">
            <a:avLst/>
          </a:prstGeom>
          <a:noFill/>
          <a:ln w="9525">
            <a:noFill/>
            <a:miter lim="800000"/>
            <a:headEnd/>
            <a:tailEnd/>
          </a:ln>
        </p:spPr>
      </p:pic>
      <p:pic>
        <p:nvPicPr>
          <p:cNvPr id="27650" name="Picture 3"/>
          <p:cNvPicPr>
            <a:picLocks noChangeAspect="1"/>
          </p:cNvPicPr>
          <p:nvPr/>
        </p:nvPicPr>
        <p:blipFill>
          <a:blip r:embed="rId4"/>
          <a:srcRect/>
          <a:stretch>
            <a:fillRect/>
          </a:stretch>
        </p:blipFill>
        <p:spPr bwMode="auto">
          <a:xfrm>
            <a:off x="0" y="0"/>
            <a:ext cx="5967413" cy="3522663"/>
          </a:xfrm>
          <a:prstGeom prst="rect">
            <a:avLst/>
          </a:prstGeom>
          <a:noFill/>
          <a:ln w="9525">
            <a:noFill/>
            <a:miter lim="800000"/>
            <a:headEnd/>
            <a:tailEnd/>
          </a:ln>
        </p:spPr>
      </p:pic>
      <p:pic>
        <p:nvPicPr>
          <p:cNvPr id="27651" name="Picture 4"/>
          <p:cNvPicPr>
            <a:picLocks noChangeAspect="1"/>
          </p:cNvPicPr>
          <p:nvPr/>
        </p:nvPicPr>
        <p:blipFill>
          <a:blip r:embed="rId5"/>
          <a:srcRect/>
          <a:stretch>
            <a:fillRect/>
          </a:stretch>
        </p:blipFill>
        <p:spPr bwMode="auto">
          <a:xfrm>
            <a:off x="1179513" y="3335338"/>
            <a:ext cx="6051550" cy="3522662"/>
          </a:xfrm>
          <a:prstGeom prst="rect">
            <a:avLst/>
          </a:prstGeom>
          <a:noFill/>
          <a:ln w="9525">
            <a:noFill/>
            <a:miter lim="800000"/>
            <a:headEnd/>
            <a:tailEnd/>
          </a:ln>
        </p:spPr>
      </p:pic>
      <p:sp>
        <p:nvSpPr>
          <p:cNvPr id="27652" name="TextBox 7"/>
          <p:cNvSpPr txBox="1">
            <a:spLocks noChangeArrowheads="1"/>
          </p:cNvSpPr>
          <p:nvPr/>
        </p:nvSpPr>
        <p:spPr bwMode="auto">
          <a:xfrm>
            <a:off x="7318375" y="3811588"/>
            <a:ext cx="4770438" cy="954087"/>
          </a:xfrm>
          <a:prstGeom prst="rect">
            <a:avLst/>
          </a:prstGeom>
          <a:noFill/>
          <a:ln w="9525">
            <a:noFill/>
            <a:miter lim="800000"/>
            <a:headEnd/>
            <a:tailEnd/>
          </a:ln>
        </p:spPr>
        <p:txBody>
          <a:bodyPr>
            <a:spAutoFit/>
          </a:bodyPr>
          <a:lstStyle/>
          <a:p>
            <a:r>
              <a:rPr lang="en-US" sz="2800" i="1"/>
              <a:t>Sóng thần xảy ra tại Châu Á ngày 26/12/2004</a:t>
            </a:r>
          </a:p>
        </p:txBody>
      </p:sp>
    </p:spTree>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p:cNvPicPr>
            <a:picLocks noChangeAspect="1"/>
          </p:cNvPicPr>
          <p:nvPr/>
        </p:nvPicPr>
        <p:blipFill>
          <a:blip r:embed="rId3"/>
          <a:srcRect/>
          <a:stretch>
            <a:fillRect/>
          </a:stretch>
        </p:blipFill>
        <p:spPr bwMode="auto">
          <a:xfrm>
            <a:off x="0" y="0"/>
            <a:ext cx="6286500" cy="3895725"/>
          </a:xfrm>
          <a:prstGeom prst="rect">
            <a:avLst/>
          </a:prstGeom>
          <a:noFill/>
          <a:ln w="9525">
            <a:noFill/>
            <a:miter lim="800000"/>
            <a:headEnd/>
            <a:tailEnd/>
          </a:ln>
        </p:spPr>
      </p:pic>
      <p:pic>
        <p:nvPicPr>
          <p:cNvPr id="29698" name="Picture 5"/>
          <p:cNvPicPr>
            <a:picLocks noChangeAspect="1"/>
          </p:cNvPicPr>
          <p:nvPr/>
        </p:nvPicPr>
        <p:blipFill>
          <a:blip r:embed="rId4"/>
          <a:srcRect/>
          <a:stretch>
            <a:fillRect/>
          </a:stretch>
        </p:blipFill>
        <p:spPr bwMode="auto">
          <a:xfrm>
            <a:off x="6286500" y="19050"/>
            <a:ext cx="5905500" cy="3876675"/>
          </a:xfrm>
          <a:prstGeom prst="rect">
            <a:avLst/>
          </a:prstGeom>
          <a:noFill/>
          <a:ln w="9525">
            <a:noFill/>
            <a:miter lim="800000"/>
            <a:headEnd/>
            <a:tailEnd/>
          </a:ln>
        </p:spPr>
      </p:pic>
      <p:pic>
        <p:nvPicPr>
          <p:cNvPr id="29699" name="Picture 6"/>
          <p:cNvPicPr>
            <a:picLocks noChangeAspect="1"/>
          </p:cNvPicPr>
          <p:nvPr/>
        </p:nvPicPr>
        <p:blipFill>
          <a:blip r:embed="rId5"/>
          <a:srcRect/>
          <a:stretch>
            <a:fillRect/>
          </a:stretch>
        </p:blipFill>
        <p:spPr bwMode="auto">
          <a:xfrm>
            <a:off x="3051175" y="3332163"/>
            <a:ext cx="6630988" cy="3525837"/>
          </a:xfrm>
          <a:prstGeom prst="rect">
            <a:avLst/>
          </a:prstGeom>
          <a:noFill/>
          <a:ln w="9525">
            <a:noFill/>
            <a:miter lim="800000"/>
            <a:headEnd/>
            <a:tailEnd/>
          </a:ln>
        </p:spPr>
      </p:pic>
    </p:spTree>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823</TotalTime>
  <Words>1786</Words>
  <Application>Microsoft Office PowerPoint</Application>
  <PresentationFormat>Widescreen</PresentationFormat>
  <Paragraphs>169</Paragraphs>
  <Slides>33</Slides>
  <Notes>21</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B85</cp:lastModifiedBy>
  <cp:revision>83</cp:revision>
  <dcterms:created xsi:type="dcterms:W3CDTF">2021-03-11T14:12:55Z</dcterms:created>
  <dcterms:modified xsi:type="dcterms:W3CDTF">2022-03-13T13:13:10Z</dcterms:modified>
</cp:coreProperties>
</file>