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5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6C7692-EAFF-4338-BDC5-B41CF9993FC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822" y="1926924"/>
            <a:ext cx="10764252" cy="166035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5400" b="1" dirty="0">
                <a:solidFill>
                  <a:schemeClr val="bg1"/>
                </a:solidFill>
                <a:latin typeface="+mj-lt"/>
              </a:rPr>
              <a:t>Giữ phép lịch sự khi </a:t>
            </a:r>
            <a:br>
              <a:rPr lang="vi-VN" sz="5400" b="1" dirty="0">
                <a:solidFill>
                  <a:schemeClr val="bg1"/>
                </a:solidFill>
                <a:latin typeface="+mj-lt"/>
              </a:rPr>
            </a:br>
            <a:r>
              <a:rPr lang="vi-VN" sz="5400" b="1" dirty="0">
                <a:solidFill>
                  <a:schemeClr val="bg1"/>
                </a:solidFill>
                <a:latin typeface="+mj-lt"/>
              </a:rPr>
              <a:t>bày tỏ yêu cầu đề nghị 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642" y="790074"/>
            <a:ext cx="332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6590" y="3770767"/>
            <a:ext cx="332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(SGK/trang110)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98509" y="891805"/>
            <a:ext cx="7702314" cy="26314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000" dirty="0">
                <a:latin typeface="UTM-aov"/>
                <a:cs typeface="Times New Roman" pitchFamily="18" charset="0"/>
              </a:rPr>
              <a:t>a) </a:t>
            </a:r>
            <a:r>
              <a:rPr lang="vi-VN" sz="3000" dirty="0">
                <a:latin typeface="UTM-aov"/>
                <a:cs typeface="Times New Roman" pitchFamily="18" charset="0"/>
              </a:rPr>
              <a:t>- Lan ơi, cho tớ về với !</a:t>
            </a:r>
            <a:endParaRPr lang="en-US" sz="3000" dirty="0">
              <a:latin typeface="UTM-aov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000" dirty="0">
                <a:latin typeface="UTM-aov"/>
                <a:cs typeface="Times New Roman" pitchFamily="18" charset="0"/>
              </a:rPr>
              <a:t>    </a:t>
            </a:r>
            <a:r>
              <a:rPr lang="vi-VN" sz="3000" dirty="0">
                <a:latin typeface="UTM-aov"/>
                <a:cs typeface="Times New Roman" pitchFamily="18" charset="0"/>
              </a:rPr>
              <a:t>- Cho đi nhờ một cái ! </a:t>
            </a:r>
            <a:endParaRPr lang="en-US" sz="3000" dirty="0">
              <a:latin typeface="UTM-aov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3000" dirty="0">
                <a:latin typeface="UTM-aov"/>
                <a:cs typeface="Times New Roman" pitchFamily="18" charset="0"/>
              </a:rPr>
              <a:t>b</a:t>
            </a:r>
            <a:r>
              <a:rPr lang="en-US" sz="3000" dirty="0">
                <a:latin typeface="UTM-aov"/>
                <a:cs typeface="Times New Roman" pitchFamily="18" charset="0"/>
              </a:rPr>
              <a:t>) </a:t>
            </a:r>
            <a:r>
              <a:rPr lang="vi-VN" sz="3000" dirty="0">
                <a:latin typeface="UTM-aov"/>
              </a:rPr>
              <a:t>- Chiều nay, chị đón em nhé !</a:t>
            </a:r>
          </a:p>
          <a:p>
            <a:pPr>
              <a:spcBef>
                <a:spcPct val="50000"/>
              </a:spcBef>
            </a:pPr>
            <a:r>
              <a:rPr lang="en-US" sz="3000" dirty="0">
                <a:latin typeface="UTM-aov"/>
              </a:rPr>
              <a:t>    </a:t>
            </a:r>
            <a:r>
              <a:rPr lang="vi-VN" sz="3000" dirty="0">
                <a:latin typeface="UTM-aov"/>
              </a:rPr>
              <a:t>- Chiều nay, chị phải đón em đấy !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43612" y="3661815"/>
            <a:ext cx="8797347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000" dirty="0">
                <a:latin typeface="UTM-aov"/>
                <a:cs typeface="Times New Roman" pitchFamily="18" charset="0"/>
              </a:rPr>
              <a:t>c</a:t>
            </a:r>
            <a:r>
              <a:rPr lang="en-US" sz="3000" dirty="0">
                <a:latin typeface="UTM-aov"/>
                <a:cs typeface="Times New Roman" pitchFamily="18" charset="0"/>
              </a:rPr>
              <a:t>) </a:t>
            </a:r>
            <a:r>
              <a:rPr lang="vi-VN" sz="3000" dirty="0">
                <a:latin typeface="UTM-aov"/>
                <a:cs typeface="Times New Roman" pitchFamily="18" charset="0"/>
              </a:rPr>
              <a:t>- Đừng có mà nói như thế !</a:t>
            </a:r>
          </a:p>
          <a:p>
            <a:pPr>
              <a:spcBef>
                <a:spcPct val="50000"/>
              </a:spcBef>
            </a:pPr>
            <a:r>
              <a:rPr lang="vi-VN" sz="3000" dirty="0">
                <a:latin typeface="UTM-aov"/>
                <a:cs typeface="Times New Roman" pitchFamily="18" charset="0"/>
              </a:rPr>
              <a:t>    - Theo tớ, cậu không nên nói như thế !</a:t>
            </a:r>
            <a:r>
              <a:rPr lang="vi-VN" sz="3000" dirty="0">
                <a:latin typeface="UTM-aov"/>
              </a:rPr>
              <a:t> </a:t>
            </a:r>
            <a:endParaRPr lang="en-US" sz="3000" dirty="0">
              <a:latin typeface="UTM-aov"/>
            </a:endParaRPr>
          </a:p>
          <a:p>
            <a:pPr>
              <a:spcBef>
                <a:spcPct val="50000"/>
              </a:spcBef>
            </a:pPr>
            <a:r>
              <a:rPr lang="vi-VN" sz="3000" dirty="0">
                <a:latin typeface="UTM-aov"/>
              </a:rPr>
              <a:t>d</a:t>
            </a:r>
            <a:r>
              <a:rPr lang="en-US" sz="3000" dirty="0">
                <a:latin typeface="UTM-aov"/>
              </a:rPr>
              <a:t>) </a:t>
            </a:r>
            <a:r>
              <a:rPr lang="vi-VN" sz="3000" dirty="0">
                <a:latin typeface="UTM-aov"/>
              </a:rPr>
              <a:t>- Mở hộ cháu cái cửa !</a:t>
            </a:r>
          </a:p>
          <a:p>
            <a:pPr>
              <a:spcBef>
                <a:spcPct val="50000"/>
              </a:spcBef>
            </a:pPr>
            <a:r>
              <a:rPr lang="vi-VN" sz="3000" dirty="0">
                <a:latin typeface="UTM-aov"/>
              </a:rPr>
              <a:t>    - Bác </a:t>
            </a:r>
            <a:r>
              <a:rPr lang="en-US" sz="3000" dirty="0" err="1">
                <a:latin typeface="UTM-aov"/>
              </a:rPr>
              <a:t>ơi</a:t>
            </a:r>
            <a:r>
              <a:rPr lang="en-US" sz="3000" dirty="0">
                <a:latin typeface="UTM-aov"/>
              </a:rPr>
              <a:t>, </a:t>
            </a:r>
            <a:r>
              <a:rPr lang="vi-VN" sz="3000" dirty="0">
                <a:latin typeface="UTM-aov"/>
              </a:rPr>
              <a:t>mở giúp cháu cái cửa này với</a:t>
            </a:r>
            <a:r>
              <a:rPr lang="en-US" sz="3000" dirty="0">
                <a:latin typeface="UTM-aov"/>
              </a:rPr>
              <a:t> ạ</a:t>
            </a:r>
            <a:r>
              <a:rPr lang="vi-VN" sz="3000" dirty="0">
                <a:latin typeface="UTM-aov"/>
              </a:rPr>
              <a:t> !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69213" y="60809"/>
            <a:ext cx="105717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4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3.</a:t>
            </a:r>
            <a:r>
              <a:rPr lang="en-US" sz="24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So sánh từng cặp câu khiến dưới đây về tính lịch sự. Hãy cho biết vì sao những câu ấy giữ hoặc không giữ được phép lịch sự.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60196" y="3385421"/>
            <a:ext cx="380197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752952" y="6293305"/>
            <a:ext cx="662286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0524" y="4809207"/>
            <a:ext cx="6048777" cy="7492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07150" y="1362564"/>
            <a:ext cx="2538349" cy="568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94272" y="0"/>
            <a:ext cx="10142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4. Đặt câu khiến phù hợp với các tình huống sau: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713164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latin typeface="+mj-lt"/>
              </a:rPr>
              <a:t>a, Em muốn xin tiền bố mẹ để mua một quyển sổ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ghi </a:t>
            </a:r>
            <a:r>
              <a:rPr lang="vi-VN" sz="3200">
                <a:latin typeface="+mj-lt"/>
              </a:rPr>
              <a:t>chép.</a:t>
            </a:r>
            <a:endParaRPr lang="en-US" sz="3200">
              <a:latin typeface="+mj-lt"/>
            </a:endParaRPr>
          </a:p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+mj-lt"/>
              </a:rPr>
              <a:t>- Mẹ ơi, mẹ có thể cho con tiền để mua một quyển sổ ghi chép được không ạ?</a:t>
            </a:r>
          </a:p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+mj-lt"/>
              </a:rPr>
              <a:t>- Mẹ ơi, mẹ cho con tiền mua một quyển sổ nhé!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0" y="3429000"/>
            <a:ext cx="120586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latin typeface="+mj-lt"/>
              </a:rPr>
              <a:t>b, Em đi học về nhà, nhưng nhà em chưa có ai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về, em muốn ngồi nhờ bên nhà hàng xóm để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chờ bố mẹ </a:t>
            </a:r>
            <a:r>
              <a:rPr lang="vi-VN" sz="3200">
                <a:latin typeface="+mj-lt"/>
              </a:rPr>
              <a:t>về.</a:t>
            </a:r>
            <a:endParaRPr lang="en-US" sz="3200">
              <a:latin typeface="+mj-lt"/>
            </a:endParaRPr>
          </a:p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+mj-lt"/>
              </a:rPr>
              <a:t>- Bác ơi, bác cho cháu ngồi nhờ ở đây đợi bố mẹ được không ạ?</a:t>
            </a:r>
          </a:p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+mj-lt"/>
              </a:rPr>
              <a:t>- Bác ơi, bác cho cháu ngồi nhờ nhà bác để đợi bố mẹ cháu về ạ!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FB46F-B79F-4D19-BD5C-AD8889E4453C}"/>
              </a:ext>
            </a:extLst>
          </p:cNvPr>
          <p:cNvSpPr txBox="1"/>
          <p:nvPr/>
        </p:nvSpPr>
        <p:spPr>
          <a:xfrm>
            <a:off x="-306556" y="6273225"/>
            <a:ext cx="11344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Bác ơi, bố mẹ cháu chưa về, bác cho cháu ngồi nhờ một lúc ạ.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5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199147" y="677779"/>
            <a:ext cx="10142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dirty="0">
                <a:solidFill>
                  <a:srgbClr val="002060"/>
                </a:solidFill>
                <a:latin typeface="+mj-lt"/>
              </a:rPr>
              <a:t>4. Đặt câu khiến phù hợp với các tình huống sau: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079417" y="1621105"/>
            <a:ext cx="11112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latin typeface="+mj-lt"/>
              </a:rPr>
              <a:t>a, Em muốn xin tiền bố mẹ để mua một quyển sổ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ghi chép.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079417" y="3680771"/>
            <a:ext cx="108079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latin typeface="+mj-lt"/>
              </a:rPr>
              <a:t>b, Em đi học về nhà, nhưng nhà em chưa có ai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về, em muốn ngồi nhờ bên nhà hàng xóm để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chờ bố mẹ về.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417" y="2342147"/>
            <a:ext cx="10117972" cy="11710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Mẹ ơi, mẹ cho con xin tiền để mua sổ ghi chép nhé. </a:t>
            </a:r>
            <a:endParaRPr lang="en-US" sz="36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9417" y="4925539"/>
            <a:ext cx="10117972" cy="1171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Bác ơi, bố mẹ cháu chưa về, bác cho cháu ngồi nhờ một lúc ạ.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4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14" y="231679"/>
            <a:ext cx="10364451" cy="798089"/>
          </a:xfrm>
        </p:spPr>
        <p:txBody>
          <a:bodyPr>
            <a:norm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Nhận xét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82" y="1548249"/>
            <a:ext cx="7845913" cy="530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714" y="963474"/>
            <a:ext cx="478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1. Đoc mẩu chuyện sau: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41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6" t="23409" r="1358" b="39369"/>
          <a:stretch/>
        </p:blipFill>
        <p:spPr>
          <a:xfrm>
            <a:off x="0" y="-15776"/>
            <a:ext cx="12138991" cy="68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726" y="466168"/>
            <a:ext cx="1105301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2. Tìm những câu nêu yêu cầu đề nghị trong mẩu chuyện trên: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" t="23409" r="1358" b="39369"/>
          <a:stretch/>
        </p:blipFill>
        <p:spPr>
          <a:xfrm>
            <a:off x="1191280" y="1203424"/>
            <a:ext cx="9985901" cy="565457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61937" y="2406316"/>
            <a:ext cx="6753726" cy="481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61937" y="3673376"/>
            <a:ext cx="4836694" cy="243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799" y="4876800"/>
            <a:ext cx="4443664" cy="320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69369" y="5638800"/>
            <a:ext cx="2614861" cy="240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45FB84-CAC6-4496-873B-A474ADD263E3}"/>
              </a:ext>
            </a:extLst>
          </p:cNvPr>
          <p:cNvCxnSpPr/>
          <p:nvPr/>
        </p:nvCxnSpPr>
        <p:spPr>
          <a:xfrm>
            <a:off x="2752724" y="5257800"/>
            <a:ext cx="4443664" cy="320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726" y="466168"/>
            <a:ext cx="1105301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UTM-aov"/>
              </a:rPr>
              <a:t>2. Nhận xét về cách nêu yêu cầu đề nghị của hai bạn Hùng và Hoa.</a:t>
            </a:r>
            <a:endParaRPr lang="en-US" sz="3600" b="1" dirty="0">
              <a:solidFill>
                <a:srgbClr val="002060"/>
              </a:solidFill>
              <a:latin typeface="UTM-aov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50" y="2582779"/>
            <a:ext cx="6317248" cy="427522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1052" y="3801979"/>
            <a:ext cx="4106779" cy="2454442"/>
          </a:xfrm>
          <a:prstGeom prst="wedgeEllipseCallout">
            <a:avLst>
              <a:gd name="adj1" fmla="val 70183"/>
              <a:gd name="adj2" fmla="val 27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UTM-aov"/>
              </a:rPr>
              <a:t>Nói trống không, yêu cầu bất lịch sự với bác Hai </a:t>
            </a:r>
            <a:endParaRPr lang="en-US" sz="3200" dirty="0">
              <a:latin typeface="UTM-aov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745201" y="1543386"/>
            <a:ext cx="4106779" cy="2454442"/>
          </a:xfrm>
          <a:prstGeom prst="wedgeEllipseCallout">
            <a:avLst>
              <a:gd name="adj1" fmla="val 67058"/>
              <a:gd name="adj2" fmla="val 4101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UTM-aov"/>
              </a:rPr>
              <a:t>Yêu cầu lịch sự, lễ phép. </a:t>
            </a:r>
            <a:endParaRPr lang="en-US" sz="3200" dirty="0"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244134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726" y="466168"/>
            <a:ext cx="1105301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UTM-aov"/>
              </a:rPr>
              <a:t>3. 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nghị? </a:t>
            </a:r>
            <a:endParaRPr lang="en-US" sz="3600" b="1" dirty="0">
              <a:solidFill>
                <a:srgbClr val="002060"/>
              </a:solidFill>
              <a:latin typeface="UTM-aov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3283" y="1973179"/>
            <a:ext cx="8341895" cy="3705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-aov"/>
                <a:cs typeface="Times New Roman" pitchFamily="18" charset="0"/>
              </a:rPr>
              <a:t>Lịch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sự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khi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yêu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cầu</a:t>
            </a:r>
            <a:r>
              <a:rPr lang="en-US" sz="4400" dirty="0">
                <a:latin typeface="UTM-aov"/>
                <a:cs typeface="Times New Roman" pitchFamily="18" charset="0"/>
              </a:rPr>
              <a:t>, </a:t>
            </a:r>
            <a:r>
              <a:rPr lang="en-US" sz="4400" dirty="0" err="1">
                <a:latin typeface="UTM-aov"/>
                <a:cs typeface="Times New Roman" pitchFamily="18" charset="0"/>
              </a:rPr>
              <a:t>đề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nghị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là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lời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yêu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cầu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phù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hợp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với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quan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hệ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giữa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người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nói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và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người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nghe</a:t>
            </a:r>
            <a:r>
              <a:rPr lang="en-US" sz="4400" dirty="0">
                <a:latin typeface="UTM-aov"/>
                <a:cs typeface="Times New Roman" pitchFamily="18" charset="0"/>
              </a:rPr>
              <a:t>, </a:t>
            </a:r>
            <a:r>
              <a:rPr lang="en-US" sz="4400" dirty="0" err="1">
                <a:latin typeface="UTM-aov"/>
                <a:cs typeface="Times New Roman" pitchFamily="18" charset="0"/>
              </a:rPr>
              <a:t>có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cách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xưng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hô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phù</a:t>
            </a:r>
            <a:r>
              <a:rPr lang="en-US" sz="4400" dirty="0">
                <a:latin typeface="UTM-aov"/>
                <a:cs typeface="Times New Roman" pitchFamily="18" charset="0"/>
              </a:rPr>
              <a:t> </a:t>
            </a:r>
            <a:r>
              <a:rPr lang="en-US" sz="4400" dirty="0" err="1">
                <a:latin typeface="UTM-aov"/>
                <a:cs typeface="Times New Roman" pitchFamily="18" charset="0"/>
              </a:rPr>
              <a:t>hợp</a:t>
            </a:r>
            <a:r>
              <a:rPr lang="en-US" sz="4400" dirty="0">
                <a:latin typeface="UTM-aov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46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30443" y="1860884"/>
            <a:ext cx="10443410" cy="44917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0000">
              <a:lnSpc>
                <a:spcPct val="130000"/>
              </a:lnSpc>
            </a:pPr>
            <a:r>
              <a:rPr lang="en-US" sz="3200" b="1" dirty="0">
                <a:solidFill>
                  <a:srgbClr val="C00000"/>
                </a:solidFill>
                <a:latin typeface="UTM-aov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.</a:t>
            </a:r>
          </a:p>
          <a:p>
            <a:pPr marL="360000">
              <a:lnSpc>
                <a:spcPct val="130000"/>
              </a:lnSpc>
            </a:pPr>
            <a:r>
              <a:rPr lang="en-US" sz="3200" b="1" dirty="0">
                <a:solidFill>
                  <a:srgbClr val="C00000"/>
                </a:solidFill>
                <a:latin typeface="UTM-aov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có</a:t>
            </a:r>
            <a:r>
              <a:rPr lang="vi-VN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xưng</a:t>
            </a:r>
            <a:r>
              <a:rPr lang="vi-VN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</a:t>
            </a:r>
            <a:r>
              <a:rPr lang="vi-VN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giùm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...</a:t>
            </a:r>
          </a:p>
          <a:p>
            <a:pPr marL="360000">
              <a:lnSpc>
                <a:spcPct val="130000"/>
              </a:lnSpc>
            </a:pPr>
            <a:r>
              <a:rPr lang="en-US" sz="3200" b="1" dirty="0">
                <a:solidFill>
                  <a:srgbClr val="C00000"/>
                </a:solidFill>
                <a:latin typeface="UTM-aov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câu</a:t>
            </a:r>
            <a:r>
              <a:rPr lang="en-US" sz="3200" b="1">
                <a:solidFill>
                  <a:srgbClr val="002060"/>
                </a:solidFill>
                <a:latin typeface="UTM-aov"/>
                <a:cs typeface="Times New Roman" pitchFamily="18" charset="0"/>
              </a:rPr>
              <a:t> hỏi để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-aov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769" y="753979"/>
            <a:ext cx="3336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UTM-aov"/>
              </a:rPr>
              <a:t>GHI NHỚ</a:t>
            </a:r>
            <a:endParaRPr lang="en-US" sz="5400" b="1" dirty="0">
              <a:solidFill>
                <a:srgbClr val="C00000"/>
              </a:solidFill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4034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9494" y="288758"/>
            <a:ext cx="4114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C00000"/>
                </a:solidFill>
                <a:latin typeface="UTM-aov"/>
              </a:rPr>
              <a:t>LUYỆN TẬP</a:t>
            </a:r>
            <a:endParaRPr lang="en-US" sz="4400" b="1" dirty="0">
              <a:solidFill>
                <a:srgbClr val="C00000"/>
              </a:solidFill>
              <a:latin typeface="UTM-aov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009" y="1425714"/>
            <a:ext cx="11438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1. </a:t>
            </a:r>
            <a:r>
              <a:rPr lang="vi-VN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Khi muốn mượn bạn cái bút, em có thể chọn những cách nói nào?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7400" y="2704583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latin typeface="UTM-aov"/>
                <a:cs typeface="Times New Roman" pitchFamily="18" charset="0"/>
              </a:rPr>
              <a:t>a) </a:t>
            </a:r>
            <a:r>
              <a:rPr lang="vi-VN" sz="3600" dirty="0">
                <a:latin typeface="UTM-aov"/>
                <a:cs typeface="Times New Roman" pitchFamily="18" charset="0"/>
              </a:rPr>
              <a:t>Cho mượn cái bút 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57399" y="3566491"/>
            <a:ext cx="7936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latin typeface="UTM-aov"/>
                <a:cs typeface="Times New Roman" pitchFamily="18" charset="0"/>
              </a:rPr>
              <a:t>b) </a:t>
            </a:r>
            <a:r>
              <a:rPr lang="vi-VN" sz="3600" dirty="0">
                <a:latin typeface="UTM-aov"/>
              </a:rPr>
              <a:t>Lan ơi, cho tớ mượn cái bút !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59405" y="4474565"/>
            <a:ext cx="88351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latin typeface="UTM-aov"/>
                <a:cs typeface="Times New Roman" pitchFamily="18" charset="0"/>
              </a:rPr>
              <a:t>c) </a:t>
            </a:r>
            <a:r>
              <a:rPr lang="vi-VN" sz="3600" dirty="0">
                <a:latin typeface="UTM-aov"/>
                <a:cs typeface="Times New Roman" pitchFamily="18" charset="0"/>
              </a:rPr>
              <a:t>Lan ơi, cậu có thể cho tớ mượn</a:t>
            </a:r>
            <a:r>
              <a:rPr lang="en-US" sz="3600" dirty="0">
                <a:latin typeface="UTM-aov"/>
                <a:cs typeface="Times New Roman" pitchFamily="18" charset="0"/>
              </a:rPr>
              <a:t> </a:t>
            </a:r>
            <a:r>
              <a:rPr lang="vi-VN" sz="3600" dirty="0">
                <a:latin typeface="UTM-aov"/>
                <a:cs typeface="Times New Roman" pitchFamily="18" charset="0"/>
              </a:rPr>
              <a:t>cái bút được không ?</a:t>
            </a:r>
          </a:p>
        </p:txBody>
      </p:sp>
      <p:sp>
        <p:nvSpPr>
          <p:cNvPr id="10" name="Oval 9"/>
          <p:cNvSpPr/>
          <p:nvPr/>
        </p:nvSpPr>
        <p:spPr>
          <a:xfrm>
            <a:off x="2057399" y="4553106"/>
            <a:ext cx="573506" cy="6001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41297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41947" y="581528"/>
            <a:ext cx="114500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2.</a:t>
            </a:r>
            <a:r>
              <a:rPr lang="en-US" sz="3600" b="1" dirty="0">
                <a:solidFill>
                  <a:srgbClr val="002060"/>
                </a:solidFill>
                <a:latin typeface="UTM-aov"/>
                <a:cs typeface="Times New Roman" pitchFamily="18" charset="0"/>
              </a:rPr>
              <a:t> Khi muốn hỏi giờ một người lớn tuổi, em có thể chọn những cách nói nào?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62889" y="2033336"/>
            <a:ext cx="985688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latin typeface="UTM-aov"/>
                <a:cs typeface="Times New Roman" pitchFamily="18" charset="0"/>
              </a:rPr>
              <a:t> a) Mấy giờ rồi?</a:t>
            </a:r>
          </a:p>
          <a:p>
            <a:pPr algn="l">
              <a:spcBef>
                <a:spcPct val="50000"/>
              </a:spcBef>
            </a:pPr>
            <a:r>
              <a:rPr lang="en-US" sz="3600" dirty="0">
                <a:latin typeface="UTM-aov"/>
                <a:cs typeface="Times New Roman" pitchFamily="18" charset="0"/>
              </a:rPr>
              <a:t> b) Bác ơi, mấy giờ rồi ạ?</a:t>
            </a:r>
          </a:p>
          <a:p>
            <a:pPr algn="l">
              <a:spcBef>
                <a:spcPct val="50000"/>
              </a:spcBef>
            </a:pPr>
            <a:r>
              <a:rPr lang="en-US" sz="3600" dirty="0">
                <a:latin typeface="UTM-aov"/>
                <a:cs typeface="Times New Roman" pitchFamily="18" charset="0"/>
              </a:rPr>
              <a:t> c) Bác ơi, bác làm ơn cho cháu biết mấy giờ rồi?</a:t>
            </a:r>
          </a:p>
          <a:p>
            <a:pPr algn="l">
              <a:spcBef>
                <a:spcPct val="50000"/>
              </a:spcBef>
            </a:pPr>
            <a:r>
              <a:rPr lang="en-US" sz="3600" dirty="0">
                <a:latin typeface="UTM-aov"/>
                <a:cs typeface="Times New Roman" pitchFamily="18" charset="0"/>
              </a:rPr>
              <a:t> d) Bác ơi, bác xem giùm cháu mấy giờ rồi ạ?</a:t>
            </a:r>
          </a:p>
          <a:p>
            <a:pPr algn="l">
              <a:spcBef>
                <a:spcPct val="50000"/>
              </a:spcBef>
            </a:pPr>
            <a:endParaRPr lang="en-US" sz="2400" dirty="0">
              <a:latin typeface="UTM-aov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95400" y="17285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UTM-aov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1455641" y="5118763"/>
            <a:ext cx="522000" cy="5220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-aov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1947" y="5634322"/>
            <a:ext cx="10010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dirty="0">
                <a:solidFill>
                  <a:srgbClr val="7030A0"/>
                </a:solidFill>
                <a:latin typeface="UTM-aov"/>
                <a:cs typeface="Times New Roman" pitchFamily="18" charset="0"/>
              </a:rPr>
              <a:t>=&gt; Cách nói </a:t>
            </a:r>
            <a:r>
              <a:rPr lang="vi-VN" sz="3600" b="1" dirty="0" smtClean="0">
                <a:solidFill>
                  <a:srgbClr val="7030A0"/>
                </a:solidFill>
                <a:latin typeface="UTM-aov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7030A0"/>
                </a:solidFill>
                <a:latin typeface="UTM-aov"/>
                <a:cs typeface="Times New Roman" pitchFamily="18" charset="0"/>
              </a:rPr>
              <a:t>)</a:t>
            </a:r>
            <a:r>
              <a:rPr lang="vi-VN" sz="3600" b="1" dirty="0" smtClean="0">
                <a:solidFill>
                  <a:srgbClr val="7030A0"/>
                </a:solidFill>
                <a:latin typeface="UTM-aov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UTM-aov"/>
                <a:cs typeface="Times New Roman" pitchFamily="18" charset="0"/>
              </a:rPr>
              <a:t>có tính lịch sự cao </a:t>
            </a:r>
            <a:r>
              <a:rPr lang="vi-VN" sz="3600" b="1" dirty="0" smtClean="0">
                <a:solidFill>
                  <a:srgbClr val="7030A0"/>
                </a:solidFill>
                <a:latin typeface="UTM-aov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7030A0"/>
                </a:solidFill>
                <a:latin typeface="UTM-aov"/>
                <a:cs typeface="Times New Roman" pitchFamily="18" charset="0"/>
              </a:rPr>
              <a:t> .</a:t>
            </a:r>
            <a:r>
              <a:rPr lang="vi-VN" sz="3600" b="1" dirty="0" smtClean="0">
                <a:solidFill>
                  <a:srgbClr val="7030A0"/>
                </a:solidFill>
                <a:latin typeface="UTM-aov"/>
                <a:cs typeface="Times New Roman" pitchFamily="18" charset="0"/>
              </a:rPr>
              <a:t>  </a:t>
            </a:r>
            <a:endParaRPr lang="en-US" sz="3600" b="1" dirty="0">
              <a:solidFill>
                <a:srgbClr val="7030A0"/>
              </a:solidFill>
              <a:latin typeface="UTM-aov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203</TotalTime>
  <Words>689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Tw Cen MT</vt:lpstr>
      <vt:lpstr>UTM-aov</vt:lpstr>
      <vt:lpstr>Droplet</vt:lpstr>
      <vt:lpstr>Giữ phép lịch sự khi  bày tỏ yêu cầu đề nghị </vt:lpstr>
      <vt:lpstr>Nhận xét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THU GIANG</cp:lastModifiedBy>
  <cp:revision>22</cp:revision>
  <dcterms:created xsi:type="dcterms:W3CDTF">2022-03-10T06:21:55Z</dcterms:created>
  <dcterms:modified xsi:type="dcterms:W3CDTF">2022-04-04T07:42:30Z</dcterms:modified>
</cp:coreProperties>
</file>