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43" r:id="rId2"/>
    <p:sldId id="307" r:id="rId3"/>
    <p:sldId id="337" r:id="rId4"/>
    <p:sldId id="291" r:id="rId5"/>
    <p:sldId id="292" r:id="rId6"/>
    <p:sldId id="300" r:id="rId7"/>
    <p:sldId id="293" r:id="rId8"/>
    <p:sldId id="306" r:id="rId9"/>
    <p:sldId id="298" r:id="rId10"/>
    <p:sldId id="302" r:id="rId11"/>
    <p:sldId id="303" r:id="rId12"/>
    <p:sldId id="305" r:id="rId13"/>
    <p:sldId id="2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  <a:srgbClr val="FFD5D5"/>
    <a:srgbClr val="FFCCCC"/>
    <a:srgbClr val="23E53A"/>
    <a:srgbClr val="19D730"/>
    <a:srgbClr val="66CCFF"/>
    <a:srgbClr val="FFFFBD"/>
    <a:srgbClr val="FFFF99"/>
    <a:srgbClr val="FF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0" autoAdjust="0"/>
    <p:restoredTop sz="94715" autoAdjust="0"/>
  </p:normalViewPr>
  <p:slideViewPr>
    <p:cSldViewPr>
      <p:cViewPr varScale="1">
        <p:scale>
          <a:sx n="80" d="100"/>
          <a:sy n="80" d="100"/>
        </p:scale>
        <p:origin x="78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7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AP%20DOC%205%20HOA%20B\10_rung_chieu_quoc_dai_vu_thanh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c1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c1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>
            <a:extLst>
              <a:ext uri="{FF2B5EF4-FFF2-40B4-BE49-F238E27FC236}">
                <a16:creationId xmlns:a16="http://schemas.microsoft.com/office/drawing/2014/main" id="{4C804C55-1DC4-4717-B68E-55836743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-168966"/>
            <a:ext cx="8965096" cy="584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8">
            <a:extLst>
              <a:ext uri="{FF2B5EF4-FFF2-40B4-BE49-F238E27FC236}">
                <a16:creationId xmlns:a16="http://schemas.microsoft.com/office/drawing/2014/main" id="{6C1635A4-FB75-454D-8786-4C8EBA7F3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0224" y="1246187"/>
            <a:ext cx="2838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TỪ VÀ CÂU 4</a:t>
            </a:r>
          </a:p>
        </p:txBody>
      </p:sp>
      <p:sp>
        <p:nvSpPr>
          <p:cNvPr id="17412" name="WordArt 18">
            <a:extLst>
              <a:ext uri="{FF2B5EF4-FFF2-40B4-BE49-F238E27FC236}">
                <a16:creationId xmlns:a16="http://schemas.microsoft.com/office/drawing/2014/main" id="{075A38D6-AB92-4219-ADAE-B6AC95C1A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6977" y="1960564"/>
            <a:ext cx="5301900" cy="1032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MRVT: CÁI ĐẸP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10">
            <a:extLst>
              <a:ext uri="{FF2B5EF4-FFF2-40B4-BE49-F238E27FC236}">
                <a16:creationId xmlns:a16="http://schemas.microsoft.com/office/drawing/2014/main" id="{0BB73007-31A1-41B3-A592-7E10F125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85634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vĩ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057400" y="2286000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Thướt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thùy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mị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dũng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cảm</a:t>
            </a:r>
            <a:endParaRPr lang="en-US" altLang="en-US" sz="2400" b="1" dirty="0"/>
          </a:p>
        </p:txBody>
      </p:sp>
      <p:pic>
        <p:nvPicPr>
          <p:cNvPr id="99345" name="Picture 17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Picture 18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383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7" name="Picture 19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89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1328" y="126073"/>
            <a:ext cx="4744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1190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99340" grpId="0"/>
      <p:bldP spid="99340" grpId="1"/>
      <p:bldP spid="99341" grpId="0"/>
      <p:bldP spid="99341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thà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ráo</a:t>
            </a:r>
            <a:endParaRPr lang="en-US" altLang="en-US" sz="2400" b="1" dirty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Hoành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rực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rỡ</a:t>
            </a:r>
            <a:endParaRPr lang="en-US" altLang="en-US" sz="2400" b="1" dirty="0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4972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Nhân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hậu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trung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thực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tế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nhị</a:t>
            </a:r>
            <a:endParaRPr lang="en-US" altLang="en-US" sz="2400" b="1" dirty="0"/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84BB977D-F418-4217-8E4C-96E0C651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81810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5481" name="Picture 9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28750"/>
            <a:ext cx="57864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28850"/>
            <a:ext cx="5262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000375"/>
            <a:ext cx="53459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12" descr="animated snai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1"/>
            <a:ext cx="222885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61328" y="126073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395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105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7" grpId="1"/>
      <p:bldP spid="105478" grpId="0"/>
      <p:bldP spid="105478" grpId="1"/>
      <p:bldP spid="105479" grpId="0"/>
      <p:bldP spid="105479" grpId="1"/>
      <p:bldP spid="10548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CB7EA0D7-0B31-478F-AFEE-B8B767EB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3">
            <a:extLst>
              <a:ext uri="{FF2B5EF4-FFF2-40B4-BE49-F238E27FC236}">
                <a16:creationId xmlns:a16="http://schemas.microsoft.com/office/drawing/2014/main" id="{EC396363-0760-4806-92AC-57A8E25FFC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5" y="0"/>
            <a:ext cx="82653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10_rung_chieu_quoc_dai_vu_thanh.mp3">
            <a:hlinkClick r:id="" action="ppaction://media"/>
            <a:extLst>
              <a:ext uri="{FF2B5EF4-FFF2-40B4-BE49-F238E27FC236}">
                <a16:creationId xmlns:a16="http://schemas.microsoft.com/office/drawing/2014/main" id="{CB6967DF-9F86-452F-99D3-1944F7783A7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3" y="5143500"/>
            <a:ext cx="27741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5">
            <a:extLst>
              <a:ext uri="{FF2B5EF4-FFF2-40B4-BE49-F238E27FC236}">
                <a16:creationId xmlns:a16="http://schemas.microsoft.com/office/drawing/2014/main" id="{2670C934-B34C-40CE-B2AC-B16C135C03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1596" y="685800"/>
            <a:ext cx="6707981" cy="3314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BỊỆT</a:t>
            </a:r>
          </a:p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53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31898" y="209550"/>
            <a:ext cx="8774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năm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E05AE99-7475-4DEE-A6D5-EC7EB021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81150"/>
            <a:ext cx="3555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4268110-9ED3-4EE6-B45F-85598E044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8600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100" b="1">
              <a:solidFill>
                <a:schemeClr val="tx2"/>
              </a:solidFill>
            </a:endParaRP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00C958C1-20F5-4A68-8134-660CAF9E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796528"/>
            <a:ext cx="6629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8B0CF87D-B5CD-483B-8BE0-185FC9D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297" y="1273969"/>
            <a:ext cx="662940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Màu vàng trên lưng chú lấp lánh.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cái cánh mỏng như giấy bóng.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Cái đầu tròn và hai con mắt long lanh như thuỷ tinh.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Thân chú nhỏ và thon vàng như màu vàng của nắng mùa thu.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cánh khẽ rung rung như còn đang phân vân.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88870B1-EF81-486D-AFDC-1FE3FCD84F28}"/>
              </a:ext>
            </a:extLst>
          </p:cNvPr>
          <p:cNvGrpSpPr>
            <a:grpSpLocks/>
          </p:cNvGrpSpPr>
          <p:nvPr/>
        </p:nvGrpSpPr>
        <p:grpSpPr bwMode="auto">
          <a:xfrm>
            <a:off x="2072879" y="1189435"/>
            <a:ext cx="3977878" cy="0"/>
            <a:chOff x="1239837" y="1586645"/>
            <a:chExt cx="5303045" cy="0"/>
          </a:xfrm>
        </p:grpSpPr>
        <p:sp>
          <p:nvSpPr>
            <p:cNvPr id="12330" name="Line 8">
              <a:extLst>
                <a:ext uri="{FF2B5EF4-FFF2-40B4-BE49-F238E27FC236}">
                  <a16:creationId xmlns:a16="http://schemas.microsoft.com/office/drawing/2014/main" id="{6F35BA1C-FEAB-401D-AC6E-B9627D232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837" y="1586645"/>
              <a:ext cx="11779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31" name="Line 9">
              <a:extLst>
                <a:ext uri="{FF2B5EF4-FFF2-40B4-BE49-F238E27FC236}">
                  <a16:creationId xmlns:a16="http://schemas.microsoft.com/office/drawing/2014/main" id="{AF2D2EB2-B116-4770-864A-AE703CB01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419" y="1586645"/>
              <a:ext cx="24304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3A321FA-5109-4E80-9A2C-B096EEB43A9F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1239442"/>
            <a:ext cx="6629400" cy="645227"/>
            <a:chOff x="276225" y="1660585"/>
            <a:chExt cx="8839200" cy="8594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78E97A-22A5-42C4-98CC-264F76F17232}"/>
                </a:ext>
              </a:extLst>
            </p:cNvPr>
            <p:cNvSpPr/>
            <p:nvPr/>
          </p:nvSpPr>
          <p:spPr>
            <a:xfrm>
              <a:off x="276225" y="1660585"/>
              <a:ext cx="8839200" cy="609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26" name="Line 40">
              <a:extLst>
                <a:ext uri="{FF2B5EF4-FFF2-40B4-BE49-F238E27FC236}">
                  <a16:creationId xmlns:a16="http://schemas.microsoft.com/office/drawing/2014/main" id="{9A1ACC70-3960-467F-B5C4-A3CB20882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8430" y="1825869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7" name="Line 41">
              <a:extLst>
                <a:ext uri="{FF2B5EF4-FFF2-40B4-BE49-F238E27FC236}">
                  <a16:creationId xmlns:a16="http://schemas.microsoft.com/office/drawing/2014/main" id="{F9CC4C76-6215-4813-B660-4E62E5049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025" y="2133600"/>
              <a:ext cx="31670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8" name="Line 42">
              <a:extLst>
                <a:ext uri="{FF2B5EF4-FFF2-40B4-BE49-F238E27FC236}">
                  <a16:creationId xmlns:a16="http://schemas.microsoft.com/office/drawing/2014/main" id="{EE9B05CC-9098-4ECE-84C6-3FD88C92D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7650" y="1825868"/>
              <a:ext cx="147638" cy="3810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9" name="Text Box 45">
              <a:extLst>
                <a:ext uri="{FF2B5EF4-FFF2-40B4-BE49-F238E27FC236}">
                  <a16:creationId xmlns:a16="http://schemas.microsoft.com/office/drawing/2014/main" id="{DD3093FB-3A97-4585-8078-590ACA6FB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6" y="2028093"/>
              <a:ext cx="1031875" cy="49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5B3ED5F-2BC1-4000-9B1D-B8B9BA29C9ED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1807368"/>
            <a:ext cx="6629400" cy="676513"/>
            <a:chOff x="157163" y="2409824"/>
            <a:chExt cx="8839200" cy="90201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F5E502-947A-4486-A6B3-6C53251C4307}"/>
                </a:ext>
              </a:extLst>
            </p:cNvPr>
            <p:cNvSpPr/>
            <p:nvPr/>
          </p:nvSpPr>
          <p:spPr>
            <a:xfrm>
              <a:off x="157163" y="2409824"/>
              <a:ext cx="8839200" cy="6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21" name="Line 56">
              <a:extLst>
                <a:ext uri="{FF2B5EF4-FFF2-40B4-BE49-F238E27FC236}">
                  <a16:creationId xmlns:a16="http://schemas.microsoft.com/office/drawing/2014/main" id="{F2AF55DC-E051-4BB7-B03F-DE71105C5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4900" y="2599224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2" name="Line 57">
              <a:extLst>
                <a:ext uri="{FF2B5EF4-FFF2-40B4-BE49-F238E27FC236}">
                  <a16:creationId xmlns:a16="http://schemas.microsoft.com/office/drawing/2014/main" id="{B2AA7B07-027B-472B-B96C-CBEF226D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719" y="2611437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3" name="Line 58">
              <a:extLst>
                <a:ext uri="{FF2B5EF4-FFF2-40B4-BE49-F238E27FC236}">
                  <a16:creationId xmlns:a16="http://schemas.microsoft.com/office/drawing/2014/main" id="{2F59DB69-6B26-447E-836D-A36D4926C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916" y="2895600"/>
              <a:ext cx="16938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4" name="Text Box 59">
              <a:extLst>
                <a:ext uri="{FF2B5EF4-FFF2-40B4-BE49-F238E27FC236}">
                  <a16:creationId xmlns:a16="http://schemas.microsoft.com/office/drawing/2014/main" id="{B9D48023-31D8-4979-805C-61AF4ECFC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630" y="2819399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33B2D072-56A6-46C1-B26C-84952C7AABC5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2415779"/>
            <a:ext cx="6629400" cy="693466"/>
            <a:chOff x="165651" y="3160774"/>
            <a:chExt cx="8839200" cy="9253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D0C37C-A0EC-4037-A49F-DAA82DC1A5A1}"/>
                </a:ext>
              </a:extLst>
            </p:cNvPr>
            <p:cNvSpPr/>
            <p:nvPr/>
          </p:nvSpPr>
          <p:spPr>
            <a:xfrm>
              <a:off x="165651" y="3160774"/>
              <a:ext cx="8839200" cy="659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long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2311" name="Group 6">
              <a:extLst>
                <a:ext uri="{FF2B5EF4-FFF2-40B4-BE49-F238E27FC236}">
                  <a16:creationId xmlns:a16="http://schemas.microsoft.com/office/drawing/2014/main" id="{0A3AEE73-C57F-4033-BB39-C9C582851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138" y="3293269"/>
              <a:ext cx="4517719" cy="792885"/>
              <a:chOff x="576263" y="3445669"/>
              <a:chExt cx="4517719" cy="792885"/>
            </a:xfrm>
          </p:grpSpPr>
          <p:sp>
            <p:nvSpPr>
              <p:cNvPr id="12312" name="Text Box 91">
                <a:extLst>
                  <a:ext uri="{FF2B5EF4-FFF2-40B4-BE49-F238E27FC236}">
                    <a16:creationId xmlns:a16="http://schemas.microsoft.com/office/drawing/2014/main" id="{5F7221DE-5444-426F-93A7-77B218227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052" y="3745707"/>
                <a:ext cx="1104900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3" name="Line 92">
                <a:extLst>
                  <a:ext uri="{FF2B5EF4-FFF2-40B4-BE49-F238E27FC236}">
                    <a16:creationId xmlns:a16="http://schemas.microsoft.com/office/drawing/2014/main" id="{24304222-FA41-4D63-971C-D2922BE02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263" y="3810000"/>
                <a:ext cx="928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4" name="Line 93">
                <a:extLst>
                  <a:ext uri="{FF2B5EF4-FFF2-40B4-BE49-F238E27FC236}">
                    <a16:creationId xmlns:a16="http://schemas.microsoft.com/office/drawing/2014/main" id="{2CE44CDE-46CF-49A2-B114-E9E57C976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7500" y="3445669"/>
                <a:ext cx="217425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5" name="Line 94">
                <a:extLst>
                  <a:ext uri="{FF2B5EF4-FFF2-40B4-BE49-F238E27FC236}">
                    <a16:creationId xmlns:a16="http://schemas.microsoft.com/office/drawing/2014/main" id="{83215AAA-D7DC-4EE6-8E9D-F352D3447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2525" y="3445669"/>
                <a:ext cx="221457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6" name="Line 95">
                <a:extLst>
                  <a:ext uri="{FF2B5EF4-FFF2-40B4-BE49-F238E27FC236}">
                    <a16:creationId xmlns:a16="http://schemas.microsoft.com/office/drawing/2014/main" id="{E58ACB8F-C5C3-49BA-86E6-6C50C7CAB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875" y="3810000"/>
                <a:ext cx="157003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7" name="Text Box 96">
                <a:extLst>
                  <a:ext uri="{FF2B5EF4-FFF2-40B4-BE49-F238E27FC236}">
                    <a16:creationId xmlns:a16="http://schemas.microsoft.com/office/drawing/2014/main" id="{27CA6FE7-F2DB-4A76-AC92-8FF807F8B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8805" y="3733800"/>
                <a:ext cx="957263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8" name="Line 93">
                <a:extLst>
                  <a:ext uri="{FF2B5EF4-FFF2-40B4-BE49-F238E27FC236}">
                    <a16:creationId xmlns:a16="http://schemas.microsoft.com/office/drawing/2014/main" id="{6099A44A-B092-4756-B581-90752DD05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6431" y="3488044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9" name="Line 94">
                <a:extLst>
                  <a:ext uri="{FF2B5EF4-FFF2-40B4-BE49-F238E27FC236}">
                    <a16:creationId xmlns:a16="http://schemas.microsoft.com/office/drawing/2014/main" id="{D450371B-6022-4EAC-A043-CE9409BBA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566" y="3517351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5D0F0B-9FA2-4D40-9FDB-A240A674C0D0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3030141"/>
            <a:ext cx="6629400" cy="708422"/>
            <a:chOff x="276561" y="4040981"/>
            <a:chExt cx="8839200" cy="9445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7FE08F2-AC81-41A3-B2C8-723E9EBED584}"/>
                </a:ext>
              </a:extLst>
            </p:cNvPr>
            <p:cNvSpPr/>
            <p:nvPr/>
          </p:nvSpPr>
          <p:spPr>
            <a:xfrm>
              <a:off x="276561" y="4040981"/>
              <a:ext cx="8839200" cy="944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06" name="Line 102">
              <a:extLst>
                <a:ext uri="{FF2B5EF4-FFF2-40B4-BE49-F238E27FC236}">
                  <a16:creationId xmlns:a16="http://schemas.microsoft.com/office/drawing/2014/main" id="{EE8374FA-29A6-49BB-97B2-CBFEC5A8B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3923" y="4115593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7" name="Line 103">
              <a:extLst>
                <a:ext uri="{FF2B5EF4-FFF2-40B4-BE49-F238E27FC236}">
                  <a16:creationId xmlns:a16="http://schemas.microsoft.com/office/drawing/2014/main" id="{0AE07A3D-EA96-45A3-9DE3-D7AF5CE1D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5361" y="4115105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8" name="Line 104">
              <a:extLst>
                <a:ext uri="{FF2B5EF4-FFF2-40B4-BE49-F238E27FC236}">
                  <a16:creationId xmlns:a16="http://schemas.microsoft.com/office/drawing/2014/main" id="{3885BD18-E318-4043-A024-8B66FB3F4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206" y="4434375"/>
              <a:ext cx="12525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9" name="Text Box 105">
              <a:extLst>
                <a:ext uri="{FF2B5EF4-FFF2-40B4-BE49-F238E27FC236}">
                  <a16:creationId xmlns:a16="http://schemas.microsoft.com/office/drawing/2014/main" id="{CDFFC078-7945-4E61-9FCB-FED82DCBE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362" y="4434375"/>
              <a:ext cx="957263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FA7EC6-6E6B-4D20-9071-288DE3AD6DA0}"/>
              </a:ext>
            </a:extLst>
          </p:cNvPr>
          <p:cNvGrpSpPr>
            <a:grpSpLocks/>
          </p:cNvGrpSpPr>
          <p:nvPr/>
        </p:nvGrpSpPr>
        <p:grpSpPr bwMode="auto">
          <a:xfrm>
            <a:off x="1232297" y="3671887"/>
            <a:ext cx="6629400" cy="930117"/>
            <a:chOff x="119063" y="4962525"/>
            <a:chExt cx="8839200" cy="12401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947965-DA68-4535-8701-C84061E71BA9}"/>
                </a:ext>
              </a:extLst>
            </p:cNvPr>
            <p:cNvSpPr/>
            <p:nvPr/>
          </p:nvSpPr>
          <p:spPr>
            <a:xfrm>
              <a:off x="119063" y="4962525"/>
              <a:ext cx="8839200" cy="747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khẽ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01" name="Line 111">
              <a:extLst>
                <a:ext uri="{FF2B5EF4-FFF2-40B4-BE49-F238E27FC236}">
                  <a16:creationId xmlns:a16="http://schemas.microsoft.com/office/drawing/2014/main" id="{1B2C21BC-F8DE-40F8-8097-31EF83C4B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981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2" name="Line 112">
              <a:extLst>
                <a:ext uri="{FF2B5EF4-FFF2-40B4-BE49-F238E27FC236}">
                  <a16:creationId xmlns:a16="http://schemas.microsoft.com/office/drawing/2014/main" id="{DC5A843C-ABFC-4DA3-8316-9F37C8640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62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3" name="Line 113">
              <a:extLst>
                <a:ext uri="{FF2B5EF4-FFF2-40B4-BE49-F238E27FC236}">
                  <a16:creationId xmlns:a16="http://schemas.microsoft.com/office/drawing/2014/main" id="{AB0F5CAC-7C87-4B52-B67B-80AF988E1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32" y="5562600"/>
              <a:ext cx="13700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4" name="Text Box 114">
              <a:extLst>
                <a:ext uri="{FF2B5EF4-FFF2-40B4-BE49-F238E27FC236}">
                  <a16:creationId xmlns:a16="http://schemas.microsoft.com/office/drawing/2014/main" id="{4ED13442-5C54-4F32-87DB-8F836D6FA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052" y="5710238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9" name="Rectangle 8">
            <a:extLst>
              <a:ext uri="{FF2B5EF4-FFF2-40B4-BE49-F238E27FC236}">
                <a16:creationId xmlns:a16="http://schemas.microsoft.com/office/drawing/2014/main" id="{7800622D-8544-4419-A238-64DDA247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69" y="213122"/>
            <a:ext cx="190789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22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1535" y="1207073"/>
            <a:ext cx="8915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u="sng">
                <a:sym typeface="Wingdings" pitchFamily="2" charset="2"/>
              </a:rPr>
              <a:t>Bài 1: </a:t>
            </a:r>
            <a:r>
              <a:rPr lang="en-US" sz="2200" b="1"/>
              <a:t>Tìm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từ</a:t>
            </a:r>
            <a:r>
              <a:rPr lang="en-US" sz="2200" b="1" dirty="0"/>
              <a:t>:</a:t>
            </a:r>
          </a:p>
        </p:txBody>
      </p:sp>
      <p:sp>
        <p:nvSpPr>
          <p:cNvPr id="3081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72353" y="1764650"/>
            <a:ext cx="2895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xinh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đẹp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" y="1511271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6600"/>
                </a:solidFill>
              </a:rPr>
              <a:t> </a:t>
            </a:r>
            <a:r>
              <a:rPr lang="en-US" sz="2200" b="1" dirty="0"/>
              <a:t>a.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bên</a:t>
            </a:r>
            <a:r>
              <a:rPr lang="en-US" sz="2200" b="1" dirty="0"/>
              <a:t> </a:t>
            </a:r>
            <a:r>
              <a:rPr lang="en-US" sz="2200" b="1" dirty="0" err="1"/>
              <a:t>ngoài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con </a:t>
            </a:r>
            <a:r>
              <a:rPr lang="en-US" sz="2200" b="1" dirty="0" err="1"/>
              <a:t>người</a:t>
            </a:r>
            <a:r>
              <a:rPr lang="en-US" sz="2200" b="1" dirty="0"/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" y="2055996"/>
            <a:ext cx="967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 err="1"/>
              <a:t>b.Thể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nét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tâm</a:t>
            </a:r>
            <a:r>
              <a:rPr lang="en-US" sz="2200" b="1" dirty="0"/>
              <a:t> </a:t>
            </a:r>
            <a:r>
              <a:rPr lang="en-US" sz="2200" b="1" dirty="0" err="1"/>
              <a:t>hồn</a:t>
            </a:r>
            <a:r>
              <a:rPr lang="en-US" sz="2200" b="1" dirty="0"/>
              <a:t>, </a:t>
            </a:r>
            <a:r>
              <a:rPr lang="en-US" sz="2200" b="1" dirty="0" err="1"/>
              <a:t>tính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con </a:t>
            </a:r>
            <a:r>
              <a:rPr lang="en-US" sz="2200" b="1" dirty="0" err="1"/>
              <a:t>người</a:t>
            </a:r>
            <a:r>
              <a:rPr lang="en-US" sz="2200" b="1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9600" y="2335108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thùy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mị</a:t>
            </a:r>
            <a:r>
              <a:rPr lang="en-US" sz="2200" b="1" dirty="0">
                <a:solidFill>
                  <a:srgbClr val="FF0000"/>
                </a:solidFill>
              </a:rPr>
              <a:t>,</a:t>
            </a:r>
          </a:p>
        </p:txBody>
      </p:sp>
      <p:graphicFrame>
        <p:nvGraphicFramePr>
          <p:cNvPr id="310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43952"/>
              </p:ext>
            </p:extLst>
          </p:nvPr>
        </p:nvGraphicFramePr>
        <p:xfrm>
          <a:off x="228600" y="2735158"/>
          <a:ext cx="8305800" cy="2129564"/>
        </p:xfrm>
        <a:graphic>
          <a:graphicData uri="http://schemas.openxmlformats.org/drawingml/2006/table">
            <a:tbl>
              <a:tblPr/>
              <a:tblGrid>
                <a:gridCol w="294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31694" y="2798450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a.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bên</a:t>
            </a:r>
            <a:r>
              <a:rPr lang="en-US" sz="2000" b="1" dirty="0"/>
              <a:t> </a:t>
            </a:r>
            <a:r>
              <a:rPr lang="en-US" sz="2000" b="1" dirty="0" err="1"/>
              <a:t>ngoài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con </a:t>
            </a:r>
            <a:r>
              <a:rPr lang="en-US" sz="2000" b="1" dirty="0" err="1"/>
              <a:t>người</a:t>
            </a:r>
            <a:r>
              <a:rPr lang="en-US" sz="2000" b="1" dirty="0"/>
              <a:t>.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04800" y="386135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b.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nét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hồn</a:t>
            </a:r>
            <a:r>
              <a:rPr lang="en-US" sz="2000" b="1" dirty="0"/>
              <a:t>, </a:t>
            </a:r>
            <a:r>
              <a:rPr lang="en-US" sz="2000" b="1" dirty="0" err="1"/>
              <a:t>tính</a:t>
            </a:r>
            <a:r>
              <a:rPr lang="en-US" sz="2000" b="1" dirty="0"/>
              <a:t> </a:t>
            </a: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con </a:t>
            </a:r>
            <a:r>
              <a:rPr lang="en-US" sz="2000" b="1" dirty="0" err="1"/>
              <a:t>người</a:t>
            </a:r>
            <a:r>
              <a:rPr lang="en-US" sz="2000" b="1" dirty="0">
                <a:solidFill>
                  <a:srgbClr val="006600"/>
                </a:solidFill>
              </a:rPr>
              <a:t>.</a:t>
            </a:r>
            <a:endParaRPr lang="en-US" sz="2000" b="1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429000" y="2735158"/>
            <a:ext cx="495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xinh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duyên</a:t>
            </a:r>
            <a:r>
              <a:rPr lang="en-US" sz="2000" b="1" dirty="0"/>
              <a:t> </a:t>
            </a:r>
            <a:r>
              <a:rPr lang="en-US" sz="2000" b="1" dirty="0" err="1"/>
              <a:t>dáng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khôi</a:t>
            </a:r>
            <a:r>
              <a:rPr lang="en-US" sz="2000" b="1" dirty="0"/>
              <a:t> </a:t>
            </a:r>
            <a:r>
              <a:rPr lang="en-US" sz="2000" b="1" dirty="0" err="1"/>
              <a:t>ngô</a:t>
            </a:r>
            <a:r>
              <a:rPr lang="en-US" sz="2000" b="1" dirty="0"/>
              <a:t>, </a:t>
            </a:r>
            <a:r>
              <a:rPr lang="en-US" sz="2000" b="1" dirty="0" err="1"/>
              <a:t>thanh</a:t>
            </a:r>
            <a:r>
              <a:rPr lang="en-US" sz="2000" b="1" dirty="0"/>
              <a:t> </a:t>
            </a:r>
            <a:r>
              <a:rPr lang="en-US" sz="2000" b="1" dirty="0" err="1"/>
              <a:t>tú</a:t>
            </a:r>
            <a:r>
              <a:rPr lang="en-US" sz="2000" b="1" dirty="0"/>
              <a:t>, </a:t>
            </a:r>
            <a:r>
              <a:rPr lang="en-US" sz="2000" b="1" dirty="0" err="1"/>
              <a:t>dễ</a:t>
            </a:r>
            <a:r>
              <a:rPr lang="en-US" sz="2000" b="1" dirty="0"/>
              <a:t> </a:t>
            </a:r>
            <a:r>
              <a:rPr lang="en-US" sz="2000" b="1" dirty="0" err="1"/>
              <a:t>thương</a:t>
            </a:r>
            <a:r>
              <a:rPr lang="en-US" sz="2000" b="1" dirty="0"/>
              <a:t>, </a:t>
            </a:r>
            <a:r>
              <a:rPr lang="en-US" sz="2000" b="1" dirty="0" err="1"/>
              <a:t>thướt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 </a:t>
            </a:r>
            <a:r>
              <a:rPr lang="en-US" sz="2000" b="1" dirty="0" err="1"/>
              <a:t>yểu</a:t>
            </a:r>
            <a:r>
              <a:rPr lang="en-US" sz="2000" b="1" dirty="0"/>
              <a:t> </a:t>
            </a:r>
            <a:r>
              <a:rPr lang="en-US" sz="2000" b="1" dirty="0" err="1"/>
              <a:t>điệu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…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429000" y="3878159"/>
            <a:ext cx="4910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thuỳ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mị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/>
              <a:t>dịu</a:t>
            </a:r>
            <a:r>
              <a:rPr lang="en-US" sz="2000" b="1" dirty="0"/>
              <a:t> </a:t>
            </a:r>
            <a:r>
              <a:rPr lang="en-US" sz="2000" b="1" dirty="0" err="1"/>
              <a:t>dàng</a:t>
            </a:r>
            <a:r>
              <a:rPr lang="en-US" sz="2000" b="1" dirty="0"/>
              <a:t>, </a:t>
            </a:r>
            <a:r>
              <a:rPr lang="en-US" sz="2000" b="1" dirty="0" err="1"/>
              <a:t>hiền</a:t>
            </a:r>
            <a:r>
              <a:rPr lang="en-US" sz="2000" b="1" dirty="0"/>
              <a:t> </a:t>
            </a:r>
            <a:r>
              <a:rPr lang="en-US" sz="2000" b="1" dirty="0" err="1"/>
              <a:t>thục</a:t>
            </a:r>
            <a:r>
              <a:rPr lang="en-US" sz="2000" b="1" dirty="0"/>
              <a:t>, </a:t>
            </a:r>
            <a:r>
              <a:rPr lang="en-US" sz="2000" b="1" dirty="0" err="1"/>
              <a:t>đằm</a:t>
            </a:r>
            <a:r>
              <a:rPr lang="en-US" sz="2000" b="1" dirty="0"/>
              <a:t> </a:t>
            </a:r>
            <a:r>
              <a:rPr lang="en-US" sz="2000" b="1" dirty="0" err="1"/>
              <a:t>thắm</a:t>
            </a:r>
            <a:r>
              <a:rPr lang="en-US" sz="2000" b="1" dirty="0"/>
              <a:t>,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, </a:t>
            </a:r>
            <a:r>
              <a:rPr lang="en-US" sz="2000" b="1" dirty="0" err="1"/>
              <a:t>ngay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,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 err="1"/>
              <a:t>hậu</a:t>
            </a:r>
            <a:r>
              <a:rPr lang="en-US" sz="2000" b="1" dirty="0"/>
              <a:t>, </a:t>
            </a:r>
            <a:r>
              <a:rPr lang="en-US" sz="2000" b="1" dirty="0" err="1"/>
              <a:t>dũng</a:t>
            </a:r>
            <a:r>
              <a:rPr lang="en-US" sz="2000" b="1" dirty="0"/>
              <a:t> </a:t>
            </a:r>
            <a:r>
              <a:rPr lang="en-US" sz="2000" b="1" dirty="0" err="1"/>
              <a:t>cảm</a:t>
            </a:r>
            <a:r>
              <a:rPr lang="en-US" sz="2000" b="1" dirty="0"/>
              <a:t>,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nhị</a:t>
            </a:r>
            <a:r>
              <a:rPr lang="en-US" sz="2000" b="1" dirty="0"/>
              <a:t>…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9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/>
      <p:bldP spid="3099" grpId="0"/>
      <p:bldP spid="3102" grpId="0"/>
      <p:bldP spid="3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02607" y="1660027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tươi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đẹp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260615" y="1083098"/>
            <a:ext cx="33500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u="sng" dirty="0" err="1"/>
              <a:t>Bài</a:t>
            </a:r>
            <a:r>
              <a:rPr lang="en-US" sz="2200" b="1" u="sng" dirty="0"/>
              <a:t> 2: </a:t>
            </a:r>
            <a:r>
              <a:rPr lang="en-US" sz="2200" b="1" dirty="0" err="1"/>
              <a:t>Tìm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từ</a:t>
            </a:r>
            <a:r>
              <a:rPr lang="en-US" sz="2200" b="1" dirty="0"/>
              <a:t>: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33959" y="1383174"/>
            <a:ext cx="8543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 </a:t>
            </a:r>
            <a:r>
              <a:rPr lang="en-US" sz="2200" b="1" dirty="0"/>
              <a:t>a. </a:t>
            </a:r>
            <a:r>
              <a:rPr lang="en-US" sz="2200" b="1" dirty="0" err="1"/>
              <a:t>Chỉ</a:t>
            </a:r>
            <a:r>
              <a:rPr lang="en-US" sz="2200" b="1" dirty="0"/>
              <a:t> </a:t>
            </a:r>
            <a:r>
              <a:rPr lang="en-US" sz="2200" b="1" dirty="0" err="1"/>
              <a:t>dùng</a:t>
            </a:r>
            <a:r>
              <a:rPr lang="en-US" sz="2200" b="1" dirty="0"/>
              <a:t> </a:t>
            </a:r>
            <a:r>
              <a:rPr lang="en-US" sz="2200" b="1" dirty="0" err="1"/>
              <a:t>để</a:t>
            </a:r>
            <a:r>
              <a:rPr lang="en-US" sz="2200" b="1" dirty="0"/>
              <a:t>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, </a:t>
            </a:r>
            <a:r>
              <a:rPr lang="en-US" sz="2200" b="1" dirty="0" err="1"/>
              <a:t>cảnh</a:t>
            </a:r>
            <a:r>
              <a:rPr lang="en-US" sz="2200" b="1" dirty="0"/>
              <a:t> </a:t>
            </a:r>
            <a:r>
              <a:rPr lang="en-US" sz="2200" b="1" dirty="0" err="1"/>
              <a:t>vật</a:t>
            </a:r>
            <a:r>
              <a:rPr lang="en-US" sz="2200" b="1" dirty="0"/>
              <a:t>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1237" y="1968925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/>
              <a:t>b. </a:t>
            </a:r>
            <a:r>
              <a:rPr lang="en-US" sz="2200" b="1" dirty="0" err="1"/>
              <a:t>Dùng</a:t>
            </a:r>
            <a:r>
              <a:rPr lang="en-US" sz="2200" b="1" dirty="0"/>
              <a:t> </a:t>
            </a:r>
            <a:r>
              <a:rPr lang="en-US" sz="2200" b="1" dirty="0" err="1"/>
              <a:t>để</a:t>
            </a:r>
            <a:r>
              <a:rPr lang="en-US" sz="2200" b="1" dirty="0"/>
              <a:t>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cả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, </a:t>
            </a:r>
            <a:r>
              <a:rPr lang="en-US" sz="2200" b="1" dirty="0" err="1"/>
              <a:t>cảnh</a:t>
            </a:r>
            <a:r>
              <a:rPr lang="en-US" sz="2200" b="1" dirty="0"/>
              <a:t> </a:t>
            </a:r>
            <a:r>
              <a:rPr lang="en-US" sz="2200" b="1" dirty="0" err="1"/>
              <a:t>vật</a:t>
            </a:r>
            <a:r>
              <a:rPr lang="en-US" sz="2200" b="1" dirty="0"/>
              <a:t>, </a:t>
            </a:r>
            <a:r>
              <a:rPr lang="en-US" sz="2200" b="1" dirty="0" err="1"/>
              <a:t>người</a:t>
            </a:r>
            <a:r>
              <a:rPr lang="en-US" sz="2200" b="1" dirty="0"/>
              <a:t>: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02607" y="226018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xinh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xắn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18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04353"/>
              </p:ext>
            </p:extLst>
          </p:nvPr>
        </p:nvGraphicFramePr>
        <p:xfrm>
          <a:off x="152400" y="2647950"/>
          <a:ext cx="8763000" cy="2307704"/>
        </p:xfrm>
        <a:graphic>
          <a:graphicData uri="http://schemas.openxmlformats.org/drawingml/2006/table">
            <a:tbl>
              <a:tblPr/>
              <a:tblGrid>
                <a:gridCol w="299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60615" y="2691067"/>
            <a:ext cx="28635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kern="900" dirty="0"/>
              <a:t>a. </a:t>
            </a:r>
            <a:r>
              <a:rPr lang="en-US" sz="2000" b="1" kern="900" dirty="0" err="1"/>
              <a:t>Chỉ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dùng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để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thể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hiện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vẻ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đẹp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của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thiên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nhiên</a:t>
            </a:r>
            <a:r>
              <a:rPr lang="en-US" sz="2000" b="1" kern="900" dirty="0"/>
              <a:t>, </a:t>
            </a:r>
            <a:r>
              <a:rPr lang="en-US" sz="2000" b="1" kern="900" dirty="0" err="1"/>
              <a:t>cảnh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vật</a:t>
            </a:r>
            <a:r>
              <a:rPr lang="en-US" sz="2000" b="1" kern="900" dirty="0"/>
              <a:t>: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04800" y="379095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200">
                <a:latin typeface="Times New Roman" pitchFamily="18" charset="0"/>
              </a:defRPr>
            </a:lvl1pPr>
            <a:lvl2pPr marL="742950" indent="-285750" eaLnBrk="0" hangingPunct="0">
              <a:defRPr sz="4800">
                <a:latin typeface="Times New Roman" pitchFamily="18" charset="0"/>
              </a:defRPr>
            </a:lvl2pPr>
            <a:lvl3pPr marL="1143000" indent="-228600" eaLnBrk="0" hangingPunct="0">
              <a:defRPr sz="4800">
                <a:latin typeface="Times New Roman" pitchFamily="18" charset="0"/>
              </a:defRPr>
            </a:lvl3pPr>
            <a:lvl4pPr marL="1600200" indent="-228600" eaLnBrk="0" hangingPunct="0">
              <a:defRPr sz="4800">
                <a:latin typeface="Times New Roman" pitchFamily="18" charset="0"/>
              </a:defRPr>
            </a:lvl4pPr>
            <a:lvl5pPr marL="2057400" indent="-228600" eaLnBrk="0" hangingPunct="0">
              <a:defRPr sz="48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9pPr>
          </a:lstStyle>
          <a:p>
            <a:r>
              <a:rPr lang="en-US" sz="2000" b="1" dirty="0" err="1"/>
              <a:t>b.Dùng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cả</a:t>
            </a:r>
            <a:r>
              <a:rPr lang="en-US" sz="2000" b="1" dirty="0"/>
              <a:t> </a:t>
            </a:r>
            <a:r>
              <a:rPr lang="en-US" sz="2000" b="1" dirty="0" err="1"/>
              <a:t>thiên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, </a:t>
            </a:r>
            <a:r>
              <a:rPr lang="en-US" sz="2000" b="1" dirty="0" err="1"/>
              <a:t>cảnh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, </a:t>
            </a:r>
            <a:r>
              <a:rPr lang="en-US" sz="2000" b="1" dirty="0" err="1"/>
              <a:t>người</a:t>
            </a:r>
            <a:endParaRPr lang="en-US" sz="2000" b="1" dirty="0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178122" y="2709539"/>
            <a:ext cx="5793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tươi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hùng</a:t>
            </a:r>
            <a:r>
              <a:rPr lang="en-US" sz="2000" b="1" dirty="0"/>
              <a:t> </a:t>
            </a:r>
            <a:r>
              <a:rPr lang="en-US" sz="2000" b="1" dirty="0" err="1"/>
              <a:t>vĩ</a:t>
            </a:r>
            <a:r>
              <a:rPr lang="en-US" sz="2000" b="1" dirty="0"/>
              <a:t>, </a:t>
            </a:r>
            <a:r>
              <a:rPr lang="en-US" sz="2000" b="1" dirty="0" err="1"/>
              <a:t>tráng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huy</a:t>
            </a:r>
            <a:r>
              <a:rPr lang="en-US" sz="2000" b="1" dirty="0"/>
              <a:t> </a:t>
            </a:r>
            <a:r>
              <a:rPr lang="en-US" sz="2000" b="1" dirty="0" err="1"/>
              <a:t>hoàng</a:t>
            </a:r>
            <a:r>
              <a:rPr lang="en-US" sz="2000" b="1" dirty="0"/>
              <a:t>, </a:t>
            </a:r>
            <a:r>
              <a:rPr lang="en-US" sz="2000" b="1" dirty="0" err="1"/>
              <a:t>hoành</a:t>
            </a:r>
            <a:r>
              <a:rPr lang="en-US" sz="2000" b="1" dirty="0"/>
              <a:t> </a:t>
            </a:r>
            <a:r>
              <a:rPr lang="en-US" sz="2000" b="1" dirty="0" err="1"/>
              <a:t>tráng</a:t>
            </a:r>
            <a:r>
              <a:rPr lang="en-US" sz="2000" b="1" dirty="0"/>
              <a:t>, </a:t>
            </a:r>
            <a:r>
              <a:rPr lang="en-US" sz="2000" b="1" dirty="0" err="1"/>
              <a:t>nguy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kỳ</a:t>
            </a:r>
            <a:r>
              <a:rPr lang="en-US" sz="2000" b="1" dirty="0"/>
              <a:t> </a:t>
            </a:r>
            <a:r>
              <a:rPr lang="en-US" sz="2000" b="1" dirty="0" err="1"/>
              <a:t>vĩ</a:t>
            </a:r>
            <a:r>
              <a:rPr lang="en-US" sz="2000" b="1" dirty="0"/>
              <a:t>, </a:t>
            </a:r>
            <a:r>
              <a:rPr lang="en-US" sz="2000" b="1" dirty="0" err="1"/>
              <a:t>sừng</a:t>
            </a:r>
            <a:r>
              <a:rPr lang="en-US" sz="2000" b="1" dirty="0"/>
              <a:t> </a:t>
            </a:r>
            <a:r>
              <a:rPr lang="en-US" sz="2000" b="1" dirty="0" err="1"/>
              <a:t>sững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, </a:t>
            </a:r>
            <a:r>
              <a:rPr lang="en-US" sz="2000" b="1" dirty="0" err="1"/>
              <a:t>hữu</a:t>
            </a:r>
            <a:r>
              <a:rPr lang="en-US" sz="2000" b="1" dirty="0"/>
              <a:t> </a:t>
            </a:r>
            <a:r>
              <a:rPr lang="en-US" sz="2000" b="1" dirty="0" err="1"/>
              <a:t>tình</a:t>
            </a:r>
            <a:r>
              <a:rPr lang="en-US" sz="2000" b="1" dirty="0"/>
              <a:t>, </a:t>
            </a:r>
            <a:r>
              <a:rPr lang="en-US" sz="2000" b="1" dirty="0" err="1"/>
              <a:t>mĩ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tuyệt</a:t>
            </a:r>
            <a:r>
              <a:rPr lang="en-US" sz="2000" b="1" dirty="0"/>
              <a:t> </a:t>
            </a:r>
            <a:r>
              <a:rPr lang="en-US" sz="2000" b="1" dirty="0" err="1"/>
              <a:t>vời</a:t>
            </a:r>
            <a:r>
              <a:rPr lang="en-US" sz="2000" b="1" dirty="0"/>
              <a:t>…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263631" y="4056058"/>
            <a:ext cx="5622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xinh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xắn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mĩ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duyên</a:t>
            </a:r>
            <a:r>
              <a:rPr lang="en-US" sz="2000" b="1" dirty="0"/>
              <a:t> </a:t>
            </a:r>
            <a:r>
              <a:rPr lang="en-US" sz="2000" b="1" dirty="0" err="1"/>
              <a:t>dáng</a:t>
            </a:r>
            <a:r>
              <a:rPr lang="en-US" sz="2000" b="1" dirty="0"/>
              <a:t>, </a:t>
            </a:r>
            <a:r>
              <a:rPr lang="en-US" sz="2000" b="1" dirty="0" err="1"/>
              <a:t>thiết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,…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4FA7999D-8057-443F-A68A-A341E477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" y="-11878"/>
            <a:ext cx="8774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3" grpId="0"/>
      <p:bldP spid="6174" grpId="0"/>
      <p:bldP spid="6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1450"/>
            <a:ext cx="281546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171450"/>
            <a:ext cx="314791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451"/>
            <a:ext cx="3124200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514600"/>
            <a:ext cx="279568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2514600"/>
            <a:ext cx="31479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2514600"/>
            <a:ext cx="312420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DCED1-112C-4CA3-8993-A03216ACBFE6}"/>
              </a:ext>
            </a:extLst>
          </p:cNvPr>
          <p:cNvSpPr txBox="1"/>
          <p:nvPr/>
        </p:nvSpPr>
        <p:spPr>
          <a:xfrm>
            <a:off x="927327" y="1969055"/>
            <a:ext cx="1378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hùng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vĩ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vĩ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13E72-323A-4AFF-8AF8-E92102D3A6C2}"/>
              </a:ext>
            </a:extLst>
          </p:cNvPr>
          <p:cNvSpPr txBox="1"/>
          <p:nvPr/>
        </p:nvSpPr>
        <p:spPr>
          <a:xfrm>
            <a:off x="3945828" y="1969055"/>
            <a:ext cx="11480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th</a:t>
            </a:r>
            <a:r>
              <a:rPr lang="vi-VN" b="1" dirty="0">
                <a:solidFill>
                  <a:srgbClr val="FF0000"/>
                </a:solidFill>
              </a:rPr>
              <a:t>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mộng</a:t>
            </a:r>
            <a:endParaRPr lang="vi-VN" b="1" dirty="0">
              <a:solidFill>
                <a:srgbClr val="FF0000"/>
              </a:solidFill>
            </a:endParaRPr>
          </a:p>
        </p:txBody>
      </p:sp>
      <p:grpSp>
        <p:nvGrpSpPr>
          <p:cNvPr id="11" name="TextBox 10"/>
          <p:cNvGrpSpPr>
            <a:grpSpLocks/>
          </p:cNvGrpSpPr>
          <p:nvPr/>
        </p:nvGrpSpPr>
        <p:grpSpPr bwMode="auto">
          <a:xfrm>
            <a:off x="6617512" y="2057399"/>
            <a:ext cx="2571750" cy="561975"/>
            <a:chOff x="5418" y="146"/>
            <a:chExt cx="2163" cy="472"/>
          </a:xfrm>
        </p:grpSpPr>
        <p:pic>
          <p:nvPicPr>
            <p:cNvPr id="12302" name="TextBox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146"/>
              <a:ext cx="166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5509" y="192"/>
              <a:ext cx="20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r</a:t>
              </a:r>
              <a:r>
                <a:rPr lang="vi-VN" altLang="en-US" sz="18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ực rỡ, sặc  sỡ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CDE504-28E9-4796-AC71-118A5375C142}"/>
              </a:ext>
            </a:extLst>
          </p:cNvPr>
          <p:cNvSpPr txBox="1"/>
          <p:nvPr/>
        </p:nvSpPr>
        <p:spPr>
          <a:xfrm>
            <a:off x="6439798" y="4774168"/>
            <a:ext cx="23326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vi-V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endParaRPr lang="vi-V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9A64C-6FAD-4A52-BD3A-ADECF0024C7C}"/>
              </a:ext>
            </a:extLst>
          </p:cNvPr>
          <p:cNvSpPr txBox="1"/>
          <p:nvPr/>
        </p:nvSpPr>
        <p:spPr>
          <a:xfrm>
            <a:off x="3810000" y="4774168"/>
            <a:ext cx="118654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huy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hoàng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ED377-FBD3-476C-AC94-2ECCF88EE90A}"/>
              </a:ext>
            </a:extLst>
          </p:cNvPr>
          <p:cNvSpPr txBox="1"/>
          <p:nvPr/>
        </p:nvSpPr>
        <p:spPr>
          <a:xfrm>
            <a:off x="578381" y="4774168"/>
            <a:ext cx="18844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nguy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tráng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lệ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24442" y="128433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/>
              <a:t>Bài 3: </a:t>
            </a:r>
            <a:r>
              <a:rPr lang="en-US" sz="2800" b="1"/>
              <a:t>Đặt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vừa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ở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1 </a:t>
            </a:r>
            <a:r>
              <a:rPr lang="en-US" sz="2800" b="1" dirty="0" err="1"/>
              <a:t>hoặc</a:t>
            </a:r>
            <a:r>
              <a:rPr lang="en-US" sz="2800" b="1" dirty="0"/>
              <a:t> 2.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87351" y="2338592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Lâu</a:t>
            </a:r>
            <a:r>
              <a:rPr lang="en-US" sz="2800" b="1" dirty="0"/>
              <a:t> </a:t>
            </a:r>
            <a:r>
              <a:rPr lang="en-US" sz="2800" b="1" dirty="0" err="1"/>
              <a:t>đài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lộng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lẫy</a:t>
            </a:r>
            <a:r>
              <a:rPr lang="en-US" sz="2800" b="1" dirty="0"/>
              <a:t>.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89920" y="2920007"/>
            <a:ext cx="819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Phong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tuyệt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92489" y="3466554"/>
            <a:ext cx="842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vườn</a:t>
            </a:r>
            <a:r>
              <a:rPr lang="en-US" sz="2800" b="1" dirty="0"/>
              <a:t> </a:t>
            </a:r>
            <a:r>
              <a:rPr lang="en-US" sz="2800" b="1" dirty="0" err="1"/>
              <a:t>nở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561" y="18859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95058" y="3976957"/>
            <a:ext cx="8420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altLang="en-US" sz="2800" b="1" dirty="0" err="1"/>
              <a:t>Nụ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thật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/>
              <a:t>.</a:t>
            </a:r>
          </a:p>
          <a:p>
            <a:pPr eaLnBrk="1" hangingPunct="1"/>
            <a:endParaRPr lang="en-US" sz="2800" b="1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5941" y="4468784"/>
            <a:ext cx="842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altLang="en-US" sz="2800" b="1" dirty="0" err="1"/>
              <a:t>Cô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thướt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.</a:t>
            </a:r>
            <a:endParaRPr lang="en-US" sz="2800" b="1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386CF6C-D9CC-49FC-9435-FC8EC545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42" y="25806"/>
            <a:ext cx="8774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15">
            <a:extLst>
              <a:ext uri="{FF2B5EF4-FFF2-40B4-BE49-F238E27FC236}">
                <a16:creationId xmlns:a16="http://schemas.microsoft.com/office/drawing/2014/main" id="{3C27EC8D-D99B-4948-A7DA-434FA70CA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8446"/>
              </p:ext>
            </p:extLst>
          </p:nvPr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81648"/>
              </p:ext>
            </p:extLst>
          </p:nvPr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916</Words>
  <Application>Microsoft Office PowerPoint</Application>
  <PresentationFormat>On-screen Show (16:9)</PresentationFormat>
  <Paragraphs>102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LE THI THU GIANG</cp:lastModifiedBy>
  <cp:revision>100</cp:revision>
  <dcterms:created xsi:type="dcterms:W3CDTF">2017-02-08T10:47:22Z</dcterms:created>
  <dcterms:modified xsi:type="dcterms:W3CDTF">2022-02-15T13:45:26Z</dcterms:modified>
</cp:coreProperties>
</file>