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2" r:id="rId6"/>
    <p:sldId id="265" r:id="rId7"/>
    <p:sldId id="266" r:id="rId8"/>
    <p:sldId id="267" r:id="rId9"/>
    <p:sldId id="268" r:id="rId10"/>
    <p:sldId id="263" r:id="rId11"/>
    <p:sldId id="269" r:id="rId12"/>
    <p:sldId id="270" r:id="rId13"/>
    <p:sldId id="271" r:id="rId14"/>
    <p:sldId id="272" r:id="rId15"/>
    <p:sldId id="273" r:id="rId16"/>
    <p:sldId id="261" r:id="rId17"/>
    <p:sldId id="274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E7A92-F6EA-4E25-B8A6-DEEE6F4F679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50A25-E1D8-437E-BA3D-9E3A5945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1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508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313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859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064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223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858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124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57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42CA-2F0F-4291-B443-8391A6C4ED04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171-E533-4002-855E-DAB827516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4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42CA-2F0F-4291-B443-8391A6C4ED04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171-E533-4002-855E-DAB827516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56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42CA-2F0F-4291-B443-8391A6C4ED04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171-E533-4002-855E-DAB827516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04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42CA-2F0F-4291-B443-8391A6C4ED04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171-E533-4002-855E-DAB827516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77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9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34584" y="214313"/>
            <a:ext cx="10405533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24C2B-3E59-4C23-A739-135089351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1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42CA-2F0F-4291-B443-8391A6C4ED04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171-E533-4002-855E-DAB827516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8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42CA-2F0F-4291-B443-8391A6C4ED04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171-E533-4002-855E-DAB827516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6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42CA-2F0F-4291-B443-8391A6C4ED04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171-E533-4002-855E-DAB827516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7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42CA-2F0F-4291-B443-8391A6C4ED04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171-E533-4002-855E-DAB827516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0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42CA-2F0F-4291-B443-8391A6C4ED04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171-E533-4002-855E-DAB827516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5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42CA-2F0F-4291-B443-8391A6C4ED04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171-E533-4002-855E-DAB827516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4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42CA-2F0F-4291-B443-8391A6C4ED04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171-E533-4002-855E-DAB827516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2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42CA-2F0F-4291-B443-8391A6C4ED04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171-E533-4002-855E-DAB827516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8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142CA-2F0F-4291-B443-8391A6C4ED04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87171-E533-4002-855E-DAB827516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5018" y="889000"/>
            <a:ext cx="6476539" cy="4026760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338015" y="1949880"/>
            <a:ext cx="7315200" cy="1905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MÔN ĐỊA LÝ LỚP 4</a:t>
            </a:r>
            <a:br>
              <a:rPr lang="en-US" sz="4000" b="1" dirty="0">
                <a:solidFill>
                  <a:srgbClr val="FF0000"/>
                </a:solidFill>
                <a:latin typeface="Arial" charset="0"/>
              </a:rPr>
            </a:br>
            <a:r>
              <a:rPr lang="en-US" sz="3200" b="1" dirty="0" err="1">
                <a:latin typeface="Arial" charset="0"/>
              </a:rPr>
              <a:t>Bài</a:t>
            </a:r>
            <a:r>
              <a:rPr lang="en-US" sz="3200" b="1" dirty="0">
                <a:solidFill>
                  <a:srgbClr val="00CC00"/>
                </a:solidFill>
                <a:latin typeface="Arial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“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phố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Hồ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Chí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Minh”</a:t>
            </a:r>
            <a:br>
              <a:rPr lang="en-US" sz="3200" b="1" dirty="0">
                <a:solidFill>
                  <a:srgbClr val="0000FF"/>
                </a:solidFill>
                <a:latin typeface="Arial" charset="0"/>
              </a:rPr>
            </a:br>
            <a:r>
              <a:rPr lang="en-US" sz="2800" b="1" i="1" dirty="0">
                <a:solidFill>
                  <a:srgbClr val="00CC00"/>
                </a:solidFill>
                <a:latin typeface="Arial" charset="0"/>
              </a:rPr>
              <a:t>(</a:t>
            </a:r>
            <a:r>
              <a:rPr lang="en-US" sz="2800" b="1" i="1" dirty="0" err="1">
                <a:solidFill>
                  <a:srgbClr val="00CC00"/>
                </a:solidFill>
                <a:latin typeface="Arial" charset="0"/>
              </a:rPr>
              <a:t>Tiết</a:t>
            </a:r>
            <a:r>
              <a:rPr lang="en-US" sz="2800" b="1" i="1" dirty="0">
                <a:solidFill>
                  <a:srgbClr val="00CC00"/>
                </a:solidFill>
                <a:latin typeface="Arial" charset="0"/>
              </a:rPr>
              <a:t> 24 – </a:t>
            </a:r>
            <a:r>
              <a:rPr lang="en-US" sz="2800" b="1" i="1" dirty="0" err="1">
                <a:solidFill>
                  <a:srgbClr val="00CC00"/>
                </a:solidFill>
                <a:latin typeface="Arial" charset="0"/>
              </a:rPr>
              <a:t>Tuần</a:t>
            </a:r>
            <a:r>
              <a:rPr lang="en-US" sz="2800" b="1" i="1" dirty="0">
                <a:solidFill>
                  <a:srgbClr val="00CC00"/>
                </a:solidFill>
                <a:latin typeface="Arial" charset="0"/>
              </a:rPr>
              <a:t> 24)</a:t>
            </a: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id="{4B364AE3-7A7D-4732-BA0A-7516A615CB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78" t="17712" r="18101" b="17413"/>
          <a:stretch/>
        </p:blipFill>
        <p:spPr>
          <a:xfrm rot="20647036">
            <a:off x="9716626" y="77393"/>
            <a:ext cx="1866137" cy="2034651"/>
          </a:xfrm>
          <a:prstGeom prst="rect">
            <a:avLst/>
          </a:prstGeom>
          <a:effectLst>
            <a:outerShdw blurRad="63500" dist="63500" dir="5400000" sx="101000" sy="101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181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8" y="-129692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481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graphicFrame>
        <p:nvGraphicFramePr>
          <p:cNvPr id="6" name="Group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545107"/>
              </p:ext>
            </p:extLst>
          </p:nvPr>
        </p:nvGraphicFramePr>
        <p:xfrm>
          <a:off x="2589415" y="620553"/>
          <a:ext cx="8388350" cy="4038600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7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Thµnh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phè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DiÖn tÝch năm 2009 (km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Số dân năm 2009 (nghìn người)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1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Hµ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Néi</a:t>
                      </a: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H¶i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Phßng</a:t>
                      </a: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µ N½ng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TP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Hå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ChÝ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Minh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CÇn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Th¬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   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3344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     1507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     1255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    2095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    1401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     6913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     1907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       887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     7163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     1187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AutoShape 31"/>
          <p:cNvSpPr>
            <a:spLocks noChangeArrowheads="1"/>
          </p:cNvSpPr>
          <p:nvPr/>
        </p:nvSpPr>
        <p:spPr bwMode="auto">
          <a:xfrm>
            <a:off x="10032242" y="3190104"/>
            <a:ext cx="533400" cy="4572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8" name="AutoShape 29"/>
          <p:cNvSpPr>
            <a:spLocks noChangeArrowheads="1"/>
          </p:cNvSpPr>
          <p:nvPr/>
        </p:nvSpPr>
        <p:spPr bwMode="auto">
          <a:xfrm>
            <a:off x="7654119" y="3190104"/>
            <a:ext cx="533400" cy="4572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4499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6680381" y="1544864"/>
            <a:ext cx="507761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phố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Hồ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Chí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Minh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nằm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bên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bờ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sông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Sài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Gòn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có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lịch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sử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300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năm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Là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phố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có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diện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khá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và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số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dân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đông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cả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.</a:t>
            </a:r>
            <a:endParaRPr lang="en-US" sz="2400" b="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37914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364" y="666467"/>
            <a:ext cx="5415044" cy="35012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4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1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033852" y="516878"/>
            <a:ext cx="72853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2. Trung tâm kinh tế, văn hoá, khoa học lớn.  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553200" y="1859428"/>
            <a:ext cx="50855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1. Nêu những dẫn chứng thể hiện thành phố là trung tâm kinh tế lớn của cả nước.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553200" y="3155812"/>
            <a:ext cx="50855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2. Nêu những dẫn chứng thể hiện thành phố là trung tâm văn hoá, khoa học lớn của cả nước.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76400" y="3390750"/>
            <a:ext cx="2286000" cy="2349500"/>
            <a:chOff x="0" y="0"/>
            <a:chExt cx="5760" cy="4683"/>
          </a:xfrm>
        </p:grpSpPr>
        <p:sp>
          <p:nvSpPr>
            <p:cNvPr id="16397" name="Text Box 10"/>
            <p:cNvSpPr txBox="1">
              <a:spLocks noChangeArrowheads="1"/>
            </p:cNvSpPr>
            <p:nvPr/>
          </p:nvSpPr>
          <p:spPr bwMode="auto">
            <a:xfrm>
              <a:off x="1200" y="3947"/>
              <a:ext cx="3168" cy="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vi-VN">
                <a:latin typeface="Arial" charset="0"/>
              </a:endParaRPr>
            </a:p>
          </p:txBody>
        </p:sp>
        <p:pic>
          <p:nvPicPr>
            <p:cNvPr id="16398" name="Picture 11" descr="benthanh"/>
            <p:cNvPicPr>
              <a:picLocks noChangeAspect="1" noChangeArrowheads="1"/>
            </p:cNvPicPr>
            <p:nvPr/>
          </p:nvPicPr>
          <p:blipFill>
            <a:blip r:embed="rId2">
              <a:lum bright="18000"/>
            </a:blip>
            <a:srcRect/>
            <a:stretch>
              <a:fillRect/>
            </a:stretch>
          </p:blipFill>
          <p:spPr bwMode="auto">
            <a:xfrm>
              <a:off x="0" y="0"/>
              <a:ext cx="5760" cy="3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204" name="Picture 12" descr="Home_DHKHTN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40955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 descr="mayb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409550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 descr="IMG_0653"/>
          <p:cNvPicPr>
            <a:picLocks noChangeAspect="1" noChangeArrowheads="1"/>
          </p:cNvPicPr>
          <p:nvPr/>
        </p:nvPicPr>
        <p:blipFill>
          <a:blip r:embed="rId5">
            <a:lum contrast="24000"/>
          </a:blip>
          <a:srcRect l="28197" t="26927" r="18449" b="21556"/>
          <a:stretch>
            <a:fillRect/>
          </a:stretch>
        </p:blipFill>
        <p:spPr bwMode="auto">
          <a:xfrm>
            <a:off x="4038600" y="3390750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6553200" y="4437689"/>
            <a:ext cx="50855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Kể tên một số sản phẩm công nghiệp, một số khu vui chơi, giải trí của thành phố Hồ Chí Minh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7421217" y="1202678"/>
            <a:ext cx="2743200" cy="46166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990000"/>
                </a:solidFill>
                <a:latin typeface="Arial" charset="0"/>
              </a:rPr>
              <a:t>Câu hỏi thảo luận</a:t>
            </a:r>
          </a:p>
        </p:txBody>
      </p:sp>
      <p:pic>
        <p:nvPicPr>
          <p:cNvPr id="15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46668" y="228298"/>
            <a:ext cx="1787184" cy="1500490"/>
          </a:xfrm>
          <a:prstGeom prst="rect">
            <a:avLst/>
          </a:prstGeom>
        </p:spPr>
      </p:pic>
      <p:pic>
        <p:nvPicPr>
          <p:cNvPr id="16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09785" y="-90940"/>
            <a:ext cx="1787184" cy="150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3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200" grpId="0"/>
      <p:bldP spid="8207" grpId="0"/>
      <p:bldP spid="82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28" name="Picture 20" descr="0502La06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8948" y="1156252"/>
            <a:ext cx="3124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3110948" y="3048553"/>
            <a:ext cx="1576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FF0000"/>
                </a:solidFill>
                <a:latin typeface="Arial" charset="0"/>
              </a:rPr>
              <a:t>Công ty dệt may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6708224" y="3010453"/>
            <a:ext cx="265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Siêu thị</a:t>
            </a:r>
          </a:p>
        </p:txBody>
      </p:sp>
      <p:sp>
        <p:nvSpPr>
          <p:cNvPr id="18439" name="Text Box 30"/>
          <p:cNvSpPr txBox="1">
            <a:spLocks noChangeArrowheads="1"/>
          </p:cNvSpPr>
          <p:nvPr/>
        </p:nvSpPr>
        <p:spPr bwMode="auto">
          <a:xfrm>
            <a:off x="1580322" y="284459"/>
            <a:ext cx="7434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2. Trung tâm kinh tế, văn hoá, khoa học lớn.   </a:t>
            </a:r>
          </a:p>
        </p:txBody>
      </p:sp>
      <p:pic>
        <p:nvPicPr>
          <p:cNvPr id="18440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3748" y="1156252"/>
            <a:ext cx="30480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2749" y="3442252"/>
            <a:ext cx="3190875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43" name="Rectangle 35"/>
          <p:cNvSpPr>
            <a:spLocks noChangeArrowheads="1"/>
          </p:cNvSpPr>
          <p:nvPr/>
        </p:nvSpPr>
        <p:spPr bwMode="auto">
          <a:xfrm>
            <a:off x="2272748" y="5544103"/>
            <a:ext cx="3341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solidFill>
                  <a:srgbClr val="FF0000"/>
                </a:solidFill>
                <a:latin typeface="Arial" charset="0"/>
              </a:rPr>
              <a:t>Sân bay Tân Sơn Nhất - TP. HCM</a:t>
            </a:r>
          </a:p>
        </p:txBody>
      </p:sp>
      <p:pic>
        <p:nvPicPr>
          <p:cNvPr id="18443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3748" y="3442253"/>
            <a:ext cx="30480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45" name="Rectangle 37"/>
          <p:cNvSpPr>
            <a:spLocks noChangeArrowheads="1"/>
          </p:cNvSpPr>
          <p:nvPr/>
        </p:nvSpPr>
        <p:spPr bwMode="auto">
          <a:xfrm>
            <a:off x="6665362" y="5537753"/>
            <a:ext cx="3341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solidFill>
                  <a:srgbClr val="FF0000"/>
                </a:solidFill>
                <a:latin typeface="Arial" charset="0"/>
              </a:rPr>
              <a:t>Cảng Tân Thuận - TP. HCM</a:t>
            </a:r>
          </a:p>
        </p:txBody>
      </p:sp>
    </p:spTree>
    <p:extLst>
      <p:ext uri="{BB962C8B-B14F-4D97-AF65-F5344CB8AC3E}">
        <p14:creationId xmlns:p14="http://schemas.microsoft.com/office/powerpoint/2010/main" val="182428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9" grpId="0"/>
      <p:bldP spid="43033" grpId="0"/>
      <p:bldP spid="43043" grpId="0"/>
      <p:bldP spid="430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91139" y="1878496"/>
            <a:ext cx="3352800" cy="533400"/>
          </a:xfrm>
          <a:prstGeom prst="actionButtonBlank">
            <a:avLst/>
          </a:prstGeom>
          <a:solidFill>
            <a:schemeClr val="accent2"/>
          </a:solidFill>
          <a:ln w="127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TRUNG TÂM KINH TẾ</a:t>
            </a:r>
          </a:p>
        </p:txBody>
      </p:sp>
      <p:sp>
        <p:nvSpPr>
          <p:cNvPr id="92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86939" y="1878496"/>
            <a:ext cx="4704522" cy="5334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TRUNG TÂM VĂN HOÁ, KHOA HỌC</a:t>
            </a:r>
          </a:p>
        </p:txBody>
      </p:sp>
      <p:sp>
        <p:nvSpPr>
          <p:cNvPr id="922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62539" y="3175484"/>
            <a:ext cx="914400" cy="2436812"/>
          </a:xfrm>
          <a:prstGeom prst="actionButtonBlank">
            <a:avLst/>
          </a:prstGeom>
          <a:solidFill>
            <a:srgbClr val="66FFFF"/>
          </a:solidFill>
          <a:ln w="127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Có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nhiều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ngành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công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nghiệp</a:t>
            </a:r>
            <a:r>
              <a:rPr lang="en-US" sz="2000">
                <a:solidFill>
                  <a:srgbClr val="CC0066"/>
                </a:solidFill>
                <a:latin typeface="Arial" charset="0"/>
              </a:rPr>
              <a:t> </a:t>
            </a:r>
          </a:p>
        </p:txBody>
      </p:sp>
      <p:sp>
        <p:nvSpPr>
          <p:cNvPr id="922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4139" y="3175484"/>
            <a:ext cx="914400" cy="2513012"/>
          </a:xfrm>
          <a:prstGeom prst="actionButtonBlank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Có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 nhiều ,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siêu thị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lớn</a:t>
            </a:r>
          </a:p>
        </p:txBody>
      </p:sp>
      <p:sp>
        <p:nvSpPr>
          <p:cNvPr id="922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05739" y="3173896"/>
            <a:ext cx="990600" cy="2514600"/>
          </a:xfrm>
          <a:prstGeom prst="actionButtonBlank">
            <a:avLst/>
          </a:prstGeom>
          <a:solidFill>
            <a:srgbClr val="66FFFF"/>
          </a:solidFill>
          <a:ln w="127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Có sân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bay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Quốc tế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và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cảng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biển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lớn nhất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3667539" y="1497496"/>
            <a:ext cx="685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7858539" y="1497496"/>
            <a:ext cx="6096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2219739" y="2488096"/>
            <a:ext cx="3810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3565939" y="2475396"/>
            <a:ext cx="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4683539" y="2488096"/>
            <a:ext cx="3048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9236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134139" y="3175484"/>
            <a:ext cx="914400" cy="2436812"/>
          </a:xfrm>
          <a:prstGeom prst="rect">
            <a:avLst/>
          </a:prstGeom>
          <a:noFill/>
          <a:ln w="127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9237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53339" y="1040296"/>
            <a:ext cx="3505200" cy="457200"/>
          </a:xfrm>
          <a:prstGeom prst="actionButtonBlank">
            <a:avLst/>
          </a:prstGeom>
          <a:solidFill>
            <a:schemeClr val="accent2"/>
          </a:solidFill>
          <a:ln w="1905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>
                <a:solidFill>
                  <a:schemeClr val="hlink"/>
                </a:solidFill>
                <a:latin typeface="Arial" charset="0"/>
              </a:rPr>
              <a:t>THÀNH PHỐ HỒ CHÍ MINH</a:t>
            </a:r>
            <a:endParaRPr lang="en-US" sz="2000">
              <a:solidFill>
                <a:schemeClr val="hlin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44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3" grpId="0" animBg="1"/>
      <p:bldP spid="9224" grpId="0" animBg="1"/>
      <p:bldP spid="9228" grpId="0" animBg="1"/>
      <p:bldP spid="9229" grpId="0" animBg="1"/>
      <p:bldP spid="9230" grpId="0" animBg="1"/>
      <p:bldP spid="9231" grpId="0" animBg="1"/>
      <p:bldP spid="9232" grpId="0" animBg="1"/>
      <p:bldP spid="9236" grpId="0" animBg="1"/>
      <p:bldP spid="92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546035" y="2994983"/>
            <a:ext cx="3369365" cy="34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Arial" charset="0"/>
              </a:rPr>
              <a:t>Nhà máy xi măng Hà Tiên-TP HCM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729234" y="2923281"/>
            <a:ext cx="25699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FF0000"/>
                </a:solidFill>
                <a:latin typeface="Arial" charset="0"/>
              </a:rPr>
              <a:t>Nhà máy điện Phú Mỹ</a:t>
            </a: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1361661" y="239661"/>
            <a:ext cx="8825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2. Trung tâm kinh tế, văn hoá, khoa học lớn.   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2792516" y="5719143"/>
            <a:ext cx="20361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F0000"/>
                </a:solidFill>
                <a:latin typeface="Arial" charset="0"/>
              </a:rPr>
              <a:t>Thảo cầm viên 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5850533" y="5666417"/>
            <a:ext cx="28200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F0000"/>
                </a:solidFill>
                <a:latin typeface="Arial" charset="0"/>
              </a:rPr>
              <a:t>Khu du lịch Đầm Sen </a:t>
            </a:r>
          </a:p>
        </p:txBody>
      </p:sp>
      <p:pic>
        <p:nvPicPr>
          <p:cNvPr id="45071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0626" y="867656"/>
            <a:ext cx="30861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2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6035" y="867656"/>
            <a:ext cx="32004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3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8435" y="3467653"/>
            <a:ext cx="31051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4635" y="3442252"/>
            <a:ext cx="29718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782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1" grpId="0"/>
      <p:bldP spid="45067" grpId="0"/>
      <p:bldP spid="450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8" y="-129692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481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25324" y="1297099"/>
            <a:ext cx="8279492" cy="2151779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b="1" u="sng" dirty="0" err="1">
                <a:solidFill>
                  <a:srgbClr val="FF0000"/>
                </a:solidFill>
                <a:latin typeface="Arial" charset="0"/>
              </a:rPr>
              <a:t>Ghi</a:t>
            </a:r>
            <a:r>
              <a:rPr lang="en-US" sz="2400" b="1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Arial" charset="0"/>
              </a:rPr>
              <a:t>nhớ</a:t>
            </a:r>
            <a:r>
              <a:rPr lang="en-US" sz="2400" b="1" u="sng" dirty="0">
                <a:solidFill>
                  <a:srgbClr val="FF0000"/>
                </a:solidFill>
                <a:latin typeface="Arial" charset="0"/>
              </a:rPr>
              <a:t>: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      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Thành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phố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Hồ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Chí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Minh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nằm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bên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sông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Sài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Gòn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.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Đây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là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thành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phố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và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tâm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công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nghiệp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lớn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nhất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của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đất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nước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.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Các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sản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phẩm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công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nghiệp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của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thành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phố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rất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đa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dạng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được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tiêu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thụ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ở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nhiều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nơi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trong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nước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và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xuất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</a:rPr>
              <a:t>khẩu</a:t>
            </a:r>
            <a:r>
              <a:rPr lang="en-US" sz="2400" dirty="0">
                <a:solidFill>
                  <a:srgbClr val="800000"/>
                </a:solidFill>
                <a:latin typeface="Arial" charset="0"/>
              </a:rPr>
              <a:t>.</a:t>
            </a:r>
            <a:endParaRPr lang="en-US" sz="2400" b="1" u="sng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61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5018" y="889000"/>
            <a:ext cx="6476539" cy="4026760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4B364AE3-7A7D-4732-BA0A-7516A615CB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78" t="17712" r="18101" b="17413"/>
          <a:stretch/>
        </p:blipFill>
        <p:spPr>
          <a:xfrm rot="20647036">
            <a:off x="7358352" y="1577883"/>
            <a:ext cx="1866137" cy="2034651"/>
          </a:xfrm>
          <a:prstGeom prst="rect">
            <a:avLst/>
          </a:prstGeom>
          <a:effectLst>
            <a:outerShdw blurRad="63500" dist="63500" dir="5400000" sx="101000" sy="101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770884" y="1748218"/>
            <a:ext cx="2540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bye !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65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8" y="-129692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481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657065" y="237614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Arial" charset="0"/>
              </a:rPr>
              <a:t>KHỞI ĐỘNG</a:t>
            </a:r>
            <a:endParaRPr lang="en-US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60165" y="931399"/>
            <a:ext cx="835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</a:t>
            </a:r>
            <a:r>
              <a:rPr lang="en-US" sz="2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Nêu</a:t>
            </a: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một</a:t>
            </a: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số</a:t>
            </a: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hoạt</a:t>
            </a: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động</a:t>
            </a: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sản</a:t>
            </a: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xuất</a:t>
            </a: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chủ</a:t>
            </a: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yếu</a:t>
            </a: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của</a:t>
            </a: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người</a:t>
            </a: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dân</a:t>
            </a: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ở </a:t>
            </a:r>
            <a:r>
              <a:rPr lang="en-US" sz="2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đồng</a:t>
            </a: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bằng</a:t>
            </a: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Nam </a:t>
            </a:r>
            <a:r>
              <a:rPr lang="en-US" sz="2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Bộ</a:t>
            </a: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.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657065" y="2162205"/>
            <a:ext cx="79248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-"/>
              <a:defRPr/>
            </a:pP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Trồng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nhiều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lúa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gạo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,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cây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ăn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trái</a:t>
            </a:r>
            <a:endParaRPr lang="en-US" i="1" dirty="0"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eaLnBrk="0" hangingPunct="0">
              <a:spcBef>
                <a:spcPct val="50000"/>
              </a:spcBef>
              <a:buFontTx/>
              <a:buChar char="-"/>
              <a:defRPr/>
            </a:pP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Nuôi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trồng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và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chế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biến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thuỷ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sản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.</a:t>
            </a:r>
          </a:p>
          <a:p>
            <a:pPr eaLnBrk="0" hangingPunct="0">
              <a:spcBef>
                <a:spcPct val="50000"/>
              </a:spcBef>
              <a:buFontTx/>
              <a:buChar char="-"/>
              <a:defRPr/>
            </a:pP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Chế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biến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lương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thực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. </a:t>
            </a:r>
          </a:p>
          <a:p>
            <a:pPr eaLnBrk="0" hangingPunct="0">
              <a:spcBef>
                <a:spcPct val="50000"/>
              </a:spcBef>
              <a:buFontTx/>
              <a:buChar char="-"/>
              <a:defRPr/>
            </a:pP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Sản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xuất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công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nghiệp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phát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triển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mạnh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nhất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trong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cả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nước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240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8" y="-129692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481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2" name="Picture 9" descr="chợ bến thà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3691" y="1241647"/>
            <a:ext cx="4267200" cy="2814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10" descr="ben nha Ro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66216" y="1335612"/>
            <a:ext cx="4038600" cy="283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8" y="-129692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481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5949" y="445155"/>
            <a:ext cx="3303588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8092968" y="1796955"/>
            <a:ext cx="2895600" cy="1260475"/>
          </a:xfrm>
          <a:prstGeom prst="wedgeEllipseCallout">
            <a:avLst>
              <a:gd name="adj1" fmla="val -136347"/>
              <a:gd name="adj2" fmla="val 147231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400" dirty="0" err="1">
                <a:solidFill>
                  <a:srgbClr val="6600FF"/>
                </a:solidFill>
                <a:latin typeface="Arial" charset="0"/>
              </a:rPr>
              <a:t>Thành</a:t>
            </a:r>
            <a:r>
              <a:rPr lang="en-US" sz="24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Arial" charset="0"/>
              </a:rPr>
              <a:t>phố</a:t>
            </a:r>
            <a:r>
              <a:rPr lang="en-US" sz="24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6600FF"/>
                </a:solidFill>
                <a:latin typeface="Arial" charset="0"/>
              </a:rPr>
              <a:t>Hồ</a:t>
            </a:r>
            <a:r>
              <a:rPr lang="en-US" sz="2400" b="1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6600FF"/>
                </a:solidFill>
                <a:latin typeface="Arial" charset="0"/>
              </a:rPr>
              <a:t>Chí</a:t>
            </a:r>
            <a:r>
              <a:rPr lang="en-US" sz="2400" b="1" dirty="0">
                <a:solidFill>
                  <a:srgbClr val="6600FF"/>
                </a:solidFill>
                <a:latin typeface="Arial" charset="0"/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412875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8" y="-129692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481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6" name="Picture 10" descr="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8335" y="321860"/>
            <a:ext cx="3810000" cy="441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736562" y="879221"/>
            <a:ext cx="2743200" cy="40005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err="1">
                <a:solidFill>
                  <a:srgbClr val="990000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990000"/>
                </a:solidFill>
                <a:latin typeface="Arial" charset="0"/>
              </a:rPr>
              <a:t>hỏi</a:t>
            </a:r>
            <a:r>
              <a:rPr lang="en-US" sz="20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990000"/>
                </a:solidFill>
                <a:latin typeface="Arial" charset="0"/>
              </a:rPr>
              <a:t>thảo</a:t>
            </a:r>
            <a:r>
              <a:rPr lang="en-US" sz="20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990000"/>
                </a:solidFill>
                <a:latin typeface="Arial" charset="0"/>
              </a:rPr>
              <a:t>luận</a:t>
            </a:r>
            <a:endParaRPr lang="en-US" sz="2000" b="1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7499445" y="1661454"/>
            <a:ext cx="441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1. Thành phố Hồ Chí Minh nằm bên sông nào ?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7423245" y="2531660"/>
            <a:ext cx="4495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2.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Từ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thành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phố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Hồ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Chí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Minh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thể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đi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đến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tỉnh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khác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bằng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những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loại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đường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giao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thông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nào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?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423245" y="3722172"/>
            <a:ext cx="449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3.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Thành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phố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Hồ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Chí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Minh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tiếp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giáp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với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những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tỉnh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nào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235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808303" y="1210041"/>
            <a:ext cx="3124201" cy="46166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990000"/>
                </a:solidFill>
                <a:latin typeface="Arial" charset="0"/>
              </a:rPr>
              <a:t>Nội dung thảo luận</a:t>
            </a:r>
          </a:p>
        </p:txBody>
      </p:sp>
      <p:pic>
        <p:nvPicPr>
          <p:cNvPr id="10243" name="Picture 4" descr="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8104" y="1258956"/>
            <a:ext cx="3810000" cy="441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321904" y="5680145"/>
            <a:ext cx="3886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Lược đồ TP. Hồ Chí Minh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671929" y="2103937"/>
            <a:ext cx="441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1. Thành phố Hồ Chí Minh nằm bên sông nào ?</a:t>
            </a:r>
          </a:p>
        </p:txBody>
      </p:sp>
      <p:sp>
        <p:nvSpPr>
          <p:cNvPr id="30735" name="Freeform 15"/>
          <p:cNvSpPr>
            <a:spLocks/>
          </p:cNvSpPr>
          <p:nvPr/>
        </p:nvSpPr>
        <p:spPr bwMode="auto">
          <a:xfrm>
            <a:off x="1850543" y="1330394"/>
            <a:ext cx="358775" cy="341312"/>
          </a:xfrm>
          <a:custGeom>
            <a:avLst/>
            <a:gdLst>
              <a:gd name="T0" fmla="*/ 22682200 w 226"/>
              <a:gd name="T1" fmla="*/ 0 h 215"/>
              <a:gd name="T2" fmla="*/ 148690013 w 226"/>
              <a:gd name="T3" fmla="*/ 196571900 h 215"/>
              <a:gd name="T4" fmla="*/ 194052825 w 226"/>
              <a:gd name="T5" fmla="*/ 209171869 h 215"/>
              <a:gd name="T6" fmla="*/ 234375325 w 226"/>
              <a:gd name="T7" fmla="*/ 241934646 h 215"/>
              <a:gd name="T8" fmla="*/ 264617200 w 226"/>
              <a:gd name="T9" fmla="*/ 317539222 h 215"/>
              <a:gd name="T10" fmla="*/ 277217188 w 226"/>
              <a:gd name="T11" fmla="*/ 337700443 h 215"/>
              <a:gd name="T12" fmla="*/ 317539688 w 226"/>
              <a:gd name="T13" fmla="*/ 370461632 h 215"/>
              <a:gd name="T14" fmla="*/ 330141263 w 226"/>
              <a:gd name="T15" fmla="*/ 408264714 h 215"/>
              <a:gd name="T16" fmla="*/ 367942813 w 226"/>
              <a:gd name="T17" fmla="*/ 443546850 h 215"/>
              <a:gd name="T18" fmla="*/ 435987825 w 226"/>
              <a:gd name="T19" fmla="*/ 498990207 h 215"/>
              <a:gd name="T20" fmla="*/ 481350638 w 226"/>
              <a:gd name="T21" fmla="*/ 521670786 h 215"/>
              <a:gd name="T22" fmla="*/ 551915013 w 226"/>
              <a:gd name="T23" fmla="*/ 534272342 h 215"/>
              <a:gd name="T24" fmla="*/ 521673138 w 226"/>
              <a:gd name="T25" fmla="*/ 413305020 h 215"/>
              <a:gd name="T26" fmla="*/ 556955325 w 226"/>
              <a:gd name="T27" fmla="*/ 370461632 h 2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26"/>
              <a:gd name="T43" fmla="*/ 0 h 215"/>
              <a:gd name="T44" fmla="*/ 226 w 226"/>
              <a:gd name="T45" fmla="*/ 215 h 21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26" h="215">
                <a:moveTo>
                  <a:pt x="9" y="0"/>
                </a:moveTo>
                <a:cubicBezTo>
                  <a:pt x="11" y="66"/>
                  <a:pt x="0" y="73"/>
                  <a:pt x="59" y="78"/>
                </a:cubicBezTo>
                <a:cubicBezTo>
                  <a:pt x="66" y="84"/>
                  <a:pt x="68" y="84"/>
                  <a:pt x="77" y="83"/>
                </a:cubicBezTo>
                <a:cubicBezTo>
                  <a:pt x="86" y="84"/>
                  <a:pt x="86" y="91"/>
                  <a:pt x="93" y="96"/>
                </a:cubicBezTo>
                <a:cubicBezTo>
                  <a:pt x="97" y="106"/>
                  <a:pt x="96" y="119"/>
                  <a:pt x="105" y="126"/>
                </a:cubicBezTo>
                <a:cubicBezTo>
                  <a:pt x="108" y="133"/>
                  <a:pt x="102" y="136"/>
                  <a:pt x="110" y="134"/>
                </a:cubicBezTo>
                <a:cubicBezTo>
                  <a:pt x="124" y="141"/>
                  <a:pt x="117" y="135"/>
                  <a:pt x="126" y="147"/>
                </a:cubicBezTo>
                <a:cubicBezTo>
                  <a:pt x="128" y="152"/>
                  <a:pt x="129" y="157"/>
                  <a:pt x="131" y="162"/>
                </a:cubicBezTo>
                <a:cubicBezTo>
                  <a:pt x="133" y="172"/>
                  <a:pt x="138" y="171"/>
                  <a:pt x="146" y="176"/>
                </a:cubicBezTo>
                <a:cubicBezTo>
                  <a:pt x="154" y="187"/>
                  <a:pt x="158" y="196"/>
                  <a:pt x="173" y="198"/>
                </a:cubicBezTo>
                <a:cubicBezTo>
                  <a:pt x="179" y="202"/>
                  <a:pt x="184" y="206"/>
                  <a:pt x="191" y="207"/>
                </a:cubicBezTo>
                <a:cubicBezTo>
                  <a:pt x="202" y="215"/>
                  <a:pt x="201" y="213"/>
                  <a:pt x="219" y="212"/>
                </a:cubicBezTo>
                <a:cubicBezTo>
                  <a:pt x="222" y="193"/>
                  <a:pt x="226" y="175"/>
                  <a:pt x="207" y="164"/>
                </a:cubicBezTo>
                <a:cubicBezTo>
                  <a:pt x="204" y="149"/>
                  <a:pt x="213" y="155"/>
                  <a:pt x="221" y="147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6" name="Freeform 16"/>
          <p:cNvSpPr>
            <a:spLocks/>
          </p:cNvSpPr>
          <p:nvPr/>
        </p:nvSpPr>
        <p:spPr bwMode="auto">
          <a:xfrm>
            <a:off x="2206142" y="1563757"/>
            <a:ext cx="912812" cy="866775"/>
          </a:xfrm>
          <a:custGeom>
            <a:avLst/>
            <a:gdLst>
              <a:gd name="T0" fmla="*/ 0 w 575"/>
              <a:gd name="T1" fmla="*/ 0 h 546"/>
              <a:gd name="T2" fmla="*/ 75604646 w 575"/>
              <a:gd name="T3" fmla="*/ 30241875 h 546"/>
              <a:gd name="T4" fmla="*/ 98285246 w 575"/>
              <a:gd name="T5" fmla="*/ 105846563 h 546"/>
              <a:gd name="T6" fmla="*/ 143648034 w 575"/>
              <a:gd name="T7" fmla="*/ 113407825 h 546"/>
              <a:gd name="T8" fmla="*/ 206652699 w 575"/>
              <a:gd name="T9" fmla="*/ 113407825 h 546"/>
              <a:gd name="T10" fmla="*/ 252015487 w 575"/>
              <a:gd name="T11" fmla="*/ 120967500 h 546"/>
              <a:gd name="T12" fmla="*/ 362902301 w 575"/>
              <a:gd name="T13" fmla="*/ 120967500 h 546"/>
              <a:gd name="T14" fmla="*/ 393144160 w 575"/>
              <a:gd name="T15" fmla="*/ 163810950 h 546"/>
              <a:gd name="T16" fmla="*/ 408265089 w 575"/>
              <a:gd name="T17" fmla="*/ 196572188 h 546"/>
              <a:gd name="T18" fmla="*/ 430945689 w 575"/>
              <a:gd name="T19" fmla="*/ 226814063 h 546"/>
              <a:gd name="T20" fmla="*/ 453627877 w 575"/>
              <a:gd name="T21" fmla="*/ 257055938 h 546"/>
              <a:gd name="T22" fmla="*/ 478829425 w 575"/>
              <a:gd name="T23" fmla="*/ 272176875 h 546"/>
              <a:gd name="T24" fmla="*/ 501510025 w 575"/>
              <a:gd name="T25" fmla="*/ 315020325 h 546"/>
              <a:gd name="T26" fmla="*/ 524192213 w 575"/>
              <a:gd name="T27" fmla="*/ 352821875 h 546"/>
              <a:gd name="T28" fmla="*/ 471268167 w 575"/>
              <a:gd name="T29" fmla="*/ 408265313 h 546"/>
              <a:gd name="T30" fmla="*/ 461187547 w 575"/>
              <a:gd name="T31" fmla="*/ 446068450 h 546"/>
              <a:gd name="T32" fmla="*/ 478829425 w 575"/>
              <a:gd name="T33" fmla="*/ 511592513 h 546"/>
              <a:gd name="T34" fmla="*/ 551913123 w 575"/>
              <a:gd name="T35" fmla="*/ 526713450 h 546"/>
              <a:gd name="T36" fmla="*/ 539313142 w 575"/>
              <a:gd name="T37" fmla="*/ 597277825 h 546"/>
              <a:gd name="T38" fmla="*/ 521671264 w 575"/>
              <a:gd name="T39" fmla="*/ 632560013 h 546"/>
              <a:gd name="T40" fmla="*/ 546872813 w 575"/>
              <a:gd name="T41" fmla="*/ 695563125 h 546"/>
              <a:gd name="T42" fmla="*/ 597275910 w 575"/>
              <a:gd name="T43" fmla="*/ 778729075 h 546"/>
              <a:gd name="T44" fmla="*/ 680441815 w 575"/>
              <a:gd name="T45" fmla="*/ 816530625 h 546"/>
              <a:gd name="T46" fmla="*/ 710683673 w 575"/>
              <a:gd name="T47" fmla="*/ 846772500 h 546"/>
              <a:gd name="T48" fmla="*/ 803928610 w 575"/>
              <a:gd name="T49" fmla="*/ 844253138 h 546"/>
              <a:gd name="T50" fmla="*/ 849291397 w 575"/>
              <a:gd name="T51" fmla="*/ 814011263 h 546"/>
              <a:gd name="T52" fmla="*/ 947578231 w 575"/>
              <a:gd name="T53" fmla="*/ 861893438 h 546"/>
              <a:gd name="T54" fmla="*/ 982860399 w 575"/>
              <a:gd name="T55" fmla="*/ 914817513 h 546"/>
              <a:gd name="T56" fmla="*/ 1028223187 w 575"/>
              <a:gd name="T57" fmla="*/ 877014375 h 546"/>
              <a:gd name="T58" fmla="*/ 1058465045 w 575"/>
              <a:gd name="T59" fmla="*/ 869454700 h 546"/>
              <a:gd name="T60" fmla="*/ 1066024716 w 575"/>
              <a:gd name="T61" fmla="*/ 929938450 h 546"/>
              <a:gd name="T62" fmla="*/ 1134069691 w 575"/>
              <a:gd name="T63" fmla="*/ 1088707500 h 546"/>
              <a:gd name="T64" fmla="*/ 1186992150 w 575"/>
              <a:gd name="T65" fmla="*/ 1103828438 h 546"/>
              <a:gd name="T66" fmla="*/ 1227314628 w 575"/>
              <a:gd name="T67" fmla="*/ 1108868750 h 546"/>
              <a:gd name="T68" fmla="*/ 1265117745 w 575"/>
              <a:gd name="T69" fmla="*/ 1154231563 h 546"/>
              <a:gd name="T70" fmla="*/ 1239916196 w 575"/>
              <a:gd name="T71" fmla="*/ 1179433125 h 546"/>
              <a:gd name="T72" fmla="*/ 1227314628 w 575"/>
              <a:gd name="T73" fmla="*/ 1217236263 h 546"/>
              <a:gd name="T74" fmla="*/ 1262596796 w 575"/>
              <a:gd name="T75" fmla="*/ 1323082825 h 546"/>
              <a:gd name="T76" fmla="*/ 1277717725 w 575"/>
              <a:gd name="T77" fmla="*/ 1338203763 h 546"/>
              <a:gd name="T78" fmla="*/ 1280238674 w 575"/>
              <a:gd name="T79" fmla="*/ 1350803750 h 546"/>
              <a:gd name="T80" fmla="*/ 1325601461 w 575"/>
              <a:gd name="T81" fmla="*/ 1373485950 h 546"/>
              <a:gd name="T82" fmla="*/ 1376004559 w 575"/>
              <a:gd name="T83" fmla="*/ 1365924688 h 546"/>
              <a:gd name="T84" fmla="*/ 1398685159 w 575"/>
              <a:gd name="T85" fmla="*/ 1350803750 h 546"/>
              <a:gd name="T86" fmla="*/ 1439007637 w 575"/>
              <a:gd name="T87" fmla="*/ 1353324700 h 546"/>
              <a:gd name="T88" fmla="*/ 1446568895 w 575"/>
              <a:gd name="T89" fmla="*/ 1376005313 h 54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75"/>
              <a:gd name="T136" fmla="*/ 0 h 546"/>
              <a:gd name="T137" fmla="*/ 575 w 575"/>
              <a:gd name="T138" fmla="*/ 546 h 54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75" h="546">
                <a:moveTo>
                  <a:pt x="0" y="0"/>
                </a:moveTo>
                <a:cubicBezTo>
                  <a:pt x="14" y="3"/>
                  <a:pt x="21" y="1"/>
                  <a:pt x="30" y="12"/>
                </a:cubicBezTo>
                <a:cubicBezTo>
                  <a:pt x="32" y="22"/>
                  <a:pt x="29" y="39"/>
                  <a:pt x="39" y="42"/>
                </a:cubicBezTo>
                <a:cubicBezTo>
                  <a:pt x="45" y="44"/>
                  <a:pt x="57" y="45"/>
                  <a:pt x="57" y="45"/>
                </a:cubicBezTo>
                <a:cubicBezTo>
                  <a:pt x="70" y="44"/>
                  <a:pt x="70" y="43"/>
                  <a:pt x="82" y="45"/>
                </a:cubicBezTo>
                <a:cubicBezTo>
                  <a:pt x="88" y="46"/>
                  <a:pt x="100" y="48"/>
                  <a:pt x="100" y="48"/>
                </a:cubicBezTo>
                <a:cubicBezTo>
                  <a:pt x="115" y="48"/>
                  <a:pt x="131" y="42"/>
                  <a:pt x="144" y="48"/>
                </a:cubicBezTo>
                <a:cubicBezTo>
                  <a:pt x="147" y="49"/>
                  <a:pt x="151" y="62"/>
                  <a:pt x="156" y="65"/>
                </a:cubicBezTo>
                <a:cubicBezTo>
                  <a:pt x="159" y="69"/>
                  <a:pt x="160" y="73"/>
                  <a:pt x="162" y="78"/>
                </a:cubicBezTo>
                <a:cubicBezTo>
                  <a:pt x="159" y="87"/>
                  <a:pt x="163" y="88"/>
                  <a:pt x="171" y="90"/>
                </a:cubicBezTo>
                <a:cubicBezTo>
                  <a:pt x="175" y="92"/>
                  <a:pt x="180" y="102"/>
                  <a:pt x="180" y="102"/>
                </a:cubicBezTo>
                <a:cubicBezTo>
                  <a:pt x="181" y="109"/>
                  <a:pt x="184" y="113"/>
                  <a:pt x="190" y="108"/>
                </a:cubicBezTo>
                <a:cubicBezTo>
                  <a:pt x="199" y="113"/>
                  <a:pt x="202" y="115"/>
                  <a:pt x="199" y="125"/>
                </a:cubicBezTo>
                <a:cubicBezTo>
                  <a:pt x="204" y="130"/>
                  <a:pt x="207" y="133"/>
                  <a:pt x="208" y="140"/>
                </a:cubicBezTo>
                <a:cubicBezTo>
                  <a:pt x="206" y="153"/>
                  <a:pt x="199" y="160"/>
                  <a:pt x="187" y="162"/>
                </a:cubicBezTo>
                <a:cubicBezTo>
                  <a:pt x="180" y="167"/>
                  <a:pt x="181" y="169"/>
                  <a:pt x="183" y="177"/>
                </a:cubicBezTo>
                <a:cubicBezTo>
                  <a:pt x="183" y="184"/>
                  <a:pt x="181" y="199"/>
                  <a:pt x="190" y="203"/>
                </a:cubicBezTo>
                <a:cubicBezTo>
                  <a:pt x="199" y="207"/>
                  <a:pt x="219" y="209"/>
                  <a:pt x="219" y="209"/>
                </a:cubicBezTo>
                <a:cubicBezTo>
                  <a:pt x="215" y="218"/>
                  <a:pt x="218" y="228"/>
                  <a:pt x="214" y="237"/>
                </a:cubicBezTo>
                <a:cubicBezTo>
                  <a:pt x="212" y="245"/>
                  <a:pt x="208" y="243"/>
                  <a:pt x="207" y="251"/>
                </a:cubicBezTo>
                <a:cubicBezTo>
                  <a:pt x="208" y="261"/>
                  <a:pt x="211" y="268"/>
                  <a:pt x="217" y="276"/>
                </a:cubicBezTo>
                <a:cubicBezTo>
                  <a:pt x="220" y="289"/>
                  <a:pt x="226" y="300"/>
                  <a:pt x="237" y="309"/>
                </a:cubicBezTo>
                <a:cubicBezTo>
                  <a:pt x="241" y="316"/>
                  <a:pt x="260" y="322"/>
                  <a:pt x="270" y="324"/>
                </a:cubicBezTo>
                <a:cubicBezTo>
                  <a:pt x="267" y="332"/>
                  <a:pt x="275" y="335"/>
                  <a:pt x="282" y="336"/>
                </a:cubicBezTo>
                <a:cubicBezTo>
                  <a:pt x="294" y="334"/>
                  <a:pt x="307" y="336"/>
                  <a:pt x="319" y="335"/>
                </a:cubicBezTo>
                <a:cubicBezTo>
                  <a:pt x="326" y="331"/>
                  <a:pt x="330" y="326"/>
                  <a:pt x="337" y="323"/>
                </a:cubicBezTo>
                <a:cubicBezTo>
                  <a:pt x="367" y="325"/>
                  <a:pt x="356" y="327"/>
                  <a:pt x="376" y="342"/>
                </a:cubicBezTo>
                <a:cubicBezTo>
                  <a:pt x="381" y="350"/>
                  <a:pt x="381" y="358"/>
                  <a:pt x="390" y="363"/>
                </a:cubicBezTo>
                <a:cubicBezTo>
                  <a:pt x="412" y="361"/>
                  <a:pt x="396" y="356"/>
                  <a:pt x="408" y="348"/>
                </a:cubicBezTo>
                <a:cubicBezTo>
                  <a:pt x="411" y="346"/>
                  <a:pt x="416" y="346"/>
                  <a:pt x="420" y="345"/>
                </a:cubicBezTo>
                <a:cubicBezTo>
                  <a:pt x="439" y="349"/>
                  <a:pt x="432" y="357"/>
                  <a:pt x="423" y="369"/>
                </a:cubicBezTo>
                <a:cubicBezTo>
                  <a:pt x="421" y="395"/>
                  <a:pt x="418" y="428"/>
                  <a:pt x="450" y="432"/>
                </a:cubicBezTo>
                <a:cubicBezTo>
                  <a:pt x="459" y="436"/>
                  <a:pt x="460" y="437"/>
                  <a:pt x="471" y="438"/>
                </a:cubicBezTo>
                <a:cubicBezTo>
                  <a:pt x="477" y="437"/>
                  <a:pt x="481" y="437"/>
                  <a:pt x="487" y="440"/>
                </a:cubicBezTo>
                <a:cubicBezTo>
                  <a:pt x="491" y="447"/>
                  <a:pt x="498" y="451"/>
                  <a:pt x="502" y="458"/>
                </a:cubicBezTo>
                <a:cubicBezTo>
                  <a:pt x="501" y="467"/>
                  <a:pt x="498" y="463"/>
                  <a:pt x="492" y="468"/>
                </a:cubicBezTo>
                <a:cubicBezTo>
                  <a:pt x="490" y="473"/>
                  <a:pt x="489" y="478"/>
                  <a:pt x="487" y="483"/>
                </a:cubicBezTo>
                <a:cubicBezTo>
                  <a:pt x="490" y="512"/>
                  <a:pt x="488" y="508"/>
                  <a:pt x="501" y="525"/>
                </a:cubicBezTo>
                <a:cubicBezTo>
                  <a:pt x="504" y="538"/>
                  <a:pt x="499" y="523"/>
                  <a:pt x="507" y="531"/>
                </a:cubicBezTo>
                <a:cubicBezTo>
                  <a:pt x="508" y="532"/>
                  <a:pt x="507" y="534"/>
                  <a:pt x="508" y="536"/>
                </a:cubicBezTo>
                <a:cubicBezTo>
                  <a:pt x="511" y="543"/>
                  <a:pt x="519" y="544"/>
                  <a:pt x="526" y="545"/>
                </a:cubicBezTo>
                <a:cubicBezTo>
                  <a:pt x="533" y="544"/>
                  <a:pt x="541" y="546"/>
                  <a:pt x="546" y="542"/>
                </a:cubicBezTo>
                <a:cubicBezTo>
                  <a:pt x="556" y="534"/>
                  <a:pt x="540" y="538"/>
                  <a:pt x="555" y="536"/>
                </a:cubicBezTo>
                <a:cubicBezTo>
                  <a:pt x="561" y="533"/>
                  <a:pt x="565" y="536"/>
                  <a:pt x="571" y="537"/>
                </a:cubicBezTo>
                <a:cubicBezTo>
                  <a:pt x="575" y="543"/>
                  <a:pt x="574" y="540"/>
                  <a:pt x="574" y="54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8" name="Freeform 18"/>
          <p:cNvSpPr>
            <a:spLocks/>
          </p:cNvSpPr>
          <p:nvPr/>
        </p:nvSpPr>
        <p:spPr bwMode="auto">
          <a:xfrm>
            <a:off x="3111017" y="2435294"/>
            <a:ext cx="590550" cy="1098550"/>
          </a:xfrm>
          <a:custGeom>
            <a:avLst/>
            <a:gdLst>
              <a:gd name="T0" fmla="*/ 15120938 w 372"/>
              <a:gd name="T1" fmla="*/ 0 h 692"/>
              <a:gd name="T2" fmla="*/ 37803138 w 372"/>
              <a:gd name="T3" fmla="*/ 83165950 h 692"/>
              <a:gd name="T4" fmla="*/ 25201563 w 372"/>
              <a:gd name="T5" fmla="*/ 269657513 h 692"/>
              <a:gd name="T6" fmla="*/ 37803138 w 372"/>
              <a:gd name="T7" fmla="*/ 322580000 h 692"/>
              <a:gd name="T8" fmla="*/ 52924075 w 372"/>
              <a:gd name="T9" fmla="*/ 345262200 h 692"/>
              <a:gd name="T10" fmla="*/ 93246575 w 372"/>
              <a:gd name="T11" fmla="*/ 378023438 h 692"/>
              <a:gd name="T12" fmla="*/ 143649700 w 372"/>
              <a:gd name="T13" fmla="*/ 390625013 h 692"/>
              <a:gd name="T14" fmla="*/ 264617200 w 372"/>
              <a:gd name="T15" fmla="*/ 405745950 h 692"/>
              <a:gd name="T16" fmla="*/ 294859075 w 372"/>
              <a:gd name="T17" fmla="*/ 430947513 h 692"/>
              <a:gd name="T18" fmla="*/ 340221888 w 372"/>
              <a:gd name="T19" fmla="*/ 498990938 h 692"/>
              <a:gd name="T20" fmla="*/ 357862188 w 372"/>
              <a:gd name="T21" fmla="*/ 556955325 h 692"/>
              <a:gd name="T22" fmla="*/ 342741250 w 372"/>
              <a:gd name="T23" fmla="*/ 700603438 h 692"/>
              <a:gd name="T24" fmla="*/ 378023438 w 372"/>
              <a:gd name="T25" fmla="*/ 756046875 h 692"/>
              <a:gd name="T26" fmla="*/ 410786263 w 372"/>
              <a:gd name="T27" fmla="*/ 778729075 h 692"/>
              <a:gd name="T28" fmla="*/ 453628125 w 372"/>
              <a:gd name="T29" fmla="*/ 793850013 h 692"/>
              <a:gd name="T30" fmla="*/ 516632825 w 372"/>
              <a:gd name="T31" fmla="*/ 839212825 h 692"/>
              <a:gd name="T32" fmla="*/ 529232813 w 372"/>
              <a:gd name="T33" fmla="*/ 877014375 h 692"/>
              <a:gd name="T34" fmla="*/ 425907200 w 372"/>
              <a:gd name="T35" fmla="*/ 922377188 h 692"/>
              <a:gd name="T36" fmla="*/ 415826575 w 372"/>
              <a:gd name="T37" fmla="*/ 995462513 h 692"/>
              <a:gd name="T38" fmla="*/ 446068450 w 372"/>
              <a:gd name="T39" fmla="*/ 1043344688 h 692"/>
              <a:gd name="T40" fmla="*/ 461189388 w 372"/>
              <a:gd name="T41" fmla="*/ 1093747813 h 692"/>
              <a:gd name="T42" fmla="*/ 448587813 w 372"/>
              <a:gd name="T43" fmla="*/ 1088707500 h 692"/>
              <a:gd name="T44" fmla="*/ 491431263 w 372"/>
              <a:gd name="T45" fmla="*/ 1108868750 h 692"/>
              <a:gd name="T46" fmla="*/ 514111875 w 372"/>
              <a:gd name="T47" fmla="*/ 1171873450 h 692"/>
              <a:gd name="T48" fmla="*/ 546874700 w 372"/>
              <a:gd name="T49" fmla="*/ 1176913763 h 692"/>
              <a:gd name="T50" fmla="*/ 607358450 w 372"/>
              <a:gd name="T51" fmla="*/ 1169352500 h 692"/>
              <a:gd name="T52" fmla="*/ 635079375 w 372"/>
              <a:gd name="T53" fmla="*/ 1139110625 h 692"/>
              <a:gd name="T54" fmla="*/ 665321250 w 372"/>
              <a:gd name="T55" fmla="*/ 1101309075 h 692"/>
              <a:gd name="T56" fmla="*/ 720764688 w 372"/>
              <a:gd name="T57" fmla="*/ 1058465625 h 692"/>
              <a:gd name="T58" fmla="*/ 771167813 w 372"/>
              <a:gd name="T59" fmla="*/ 1088707500 h 692"/>
              <a:gd name="T60" fmla="*/ 808970950 w 372"/>
              <a:gd name="T61" fmla="*/ 1111389700 h 692"/>
              <a:gd name="T62" fmla="*/ 773688763 w 372"/>
              <a:gd name="T63" fmla="*/ 1209675000 h 692"/>
              <a:gd name="T64" fmla="*/ 743446888 w 372"/>
              <a:gd name="T65" fmla="*/ 1232357200 h 692"/>
              <a:gd name="T66" fmla="*/ 660280938 w 372"/>
              <a:gd name="T67" fmla="*/ 1169352500 h 692"/>
              <a:gd name="T68" fmla="*/ 607358450 w 372"/>
              <a:gd name="T69" fmla="*/ 1199594375 h 692"/>
              <a:gd name="T70" fmla="*/ 592237513 w 372"/>
              <a:gd name="T71" fmla="*/ 1260078125 h 692"/>
              <a:gd name="T72" fmla="*/ 604837500 w 372"/>
              <a:gd name="T73" fmla="*/ 1300400625 h 692"/>
              <a:gd name="T74" fmla="*/ 584676250 w 372"/>
              <a:gd name="T75" fmla="*/ 1376005313 h 692"/>
              <a:gd name="T76" fmla="*/ 531753763 w 372"/>
              <a:gd name="T77" fmla="*/ 1406247188 h 692"/>
              <a:gd name="T78" fmla="*/ 483870000 w 372"/>
              <a:gd name="T79" fmla="*/ 1449090638 h 692"/>
              <a:gd name="T80" fmla="*/ 483870000 w 372"/>
              <a:gd name="T81" fmla="*/ 1496972813 h 692"/>
              <a:gd name="T82" fmla="*/ 506552200 w 372"/>
              <a:gd name="T83" fmla="*/ 1572577500 h 692"/>
              <a:gd name="T84" fmla="*/ 589716563 w 372"/>
              <a:gd name="T85" fmla="*/ 1610380638 h 692"/>
              <a:gd name="T86" fmla="*/ 642640638 w 372"/>
              <a:gd name="T87" fmla="*/ 1585179075 h 692"/>
              <a:gd name="T88" fmla="*/ 657761575 w 372"/>
              <a:gd name="T89" fmla="*/ 1547375938 h 692"/>
              <a:gd name="T90" fmla="*/ 748487200 w 372"/>
              <a:gd name="T91" fmla="*/ 1494453450 h 692"/>
              <a:gd name="T92" fmla="*/ 778729075 w 372"/>
              <a:gd name="T93" fmla="*/ 1509574388 h 692"/>
              <a:gd name="T94" fmla="*/ 751006563 w 372"/>
              <a:gd name="T95" fmla="*/ 1683464375 h 692"/>
              <a:gd name="T96" fmla="*/ 788809700 w 372"/>
              <a:gd name="T97" fmla="*/ 1743948125 h 692"/>
              <a:gd name="T98" fmla="*/ 864414388 w 372"/>
              <a:gd name="T99" fmla="*/ 1731348138 h 692"/>
              <a:gd name="T100" fmla="*/ 937498125 w 372"/>
              <a:gd name="T101" fmla="*/ 1738907813 h 69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72"/>
              <a:gd name="T154" fmla="*/ 0 h 692"/>
              <a:gd name="T155" fmla="*/ 372 w 372"/>
              <a:gd name="T156" fmla="*/ 692 h 69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72" h="692">
                <a:moveTo>
                  <a:pt x="6" y="0"/>
                </a:moveTo>
                <a:cubicBezTo>
                  <a:pt x="4" y="12"/>
                  <a:pt x="0" y="30"/>
                  <a:pt x="15" y="33"/>
                </a:cubicBezTo>
                <a:cubicBezTo>
                  <a:pt x="14" y="57"/>
                  <a:pt x="14" y="83"/>
                  <a:pt x="10" y="107"/>
                </a:cubicBezTo>
                <a:cubicBezTo>
                  <a:pt x="13" y="119"/>
                  <a:pt x="8" y="116"/>
                  <a:pt x="15" y="128"/>
                </a:cubicBezTo>
                <a:cubicBezTo>
                  <a:pt x="18" y="144"/>
                  <a:pt x="13" y="125"/>
                  <a:pt x="21" y="137"/>
                </a:cubicBezTo>
                <a:cubicBezTo>
                  <a:pt x="28" y="147"/>
                  <a:pt x="20" y="148"/>
                  <a:pt x="37" y="150"/>
                </a:cubicBezTo>
                <a:cubicBezTo>
                  <a:pt x="43" y="153"/>
                  <a:pt x="50" y="153"/>
                  <a:pt x="57" y="155"/>
                </a:cubicBezTo>
                <a:cubicBezTo>
                  <a:pt x="71" y="165"/>
                  <a:pt x="89" y="155"/>
                  <a:pt x="105" y="161"/>
                </a:cubicBezTo>
                <a:cubicBezTo>
                  <a:pt x="111" y="167"/>
                  <a:pt x="109" y="170"/>
                  <a:pt x="117" y="171"/>
                </a:cubicBezTo>
                <a:cubicBezTo>
                  <a:pt x="129" y="180"/>
                  <a:pt x="118" y="195"/>
                  <a:pt x="135" y="198"/>
                </a:cubicBezTo>
                <a:cubicBezTo>
                  <a:pt x="136" y="209"/>
                  <a:pt x="137" y="212"/>
                  <a:pt x="142" y="221"/>
                </a:cubicBezTo>
                <a:cubicBezTo>
                  <a:pt x="141" y="240"/>
                  <a:pt x="140" y="259"/>
                  <a:pt x="136" y="278"/>
                </a:cubicBezTo>
                <a:cubicBezTo>
                  <a:pt x="139" y="287"/>
                  <a:pt x="139" y="298"/>
                  <a:pt x="150" y="300"/>
                </a:cubicBezTo>
                <a:cubicBezTo>
                  <a:pt x="152" y="308"/>
                  <a:pt x="155" y="308"/>
                  <a:pt x="163" y="309"/>
                </a:cubicBezTo>
                <a:cubicBezTo>
                  <a:pt x="169" y="312"/>
                  <a:pt x="173" y="314"/>
                  <a:pt x="180" y="315"/>
                </a:cubicBezTo>
                <a:cubicBezTo>
                  <a:pt x="190" y="320"/>
                  <a:pt x="194" y="331"/>
                  <a:pt x="205" y="333"/>
                </a:cubicBezTo>
                <a:cubicBezTo>
                  <a:pt x="207" y="338"/>
                  <a:pt x="208" y="343"/>
                  <a:pt x="210" y="348"/>
                </a:cubicBezTo>
                <a:cubicBezTo>
                  <a:pt x="206" y="375"/>
                  <a:pt x="203" y="365"/>
                  <a:pt x="169" y="366"/>
                </a:cubicBezTo>
                <a:cubicBezTo>
                  <a:pt x="144" y="362"/>
                  <a:pt x="151" y="387"/>
                  <a:pt x="165" y="395"/>
                </a:cubicBezTo>
                <a:cubicBezTo>
                  <a:pt x="169" y="403"/>
                  <a:pt x="168" y="409"/>
                  <a:pt x="177" y="414"/>
                </a:cubicBezTo>
                <a:cubicBezTo>
                  <a:pt x="178" y="419"/>
                  <a:pt x="183" y="434"/>
                  <a:pt x="183" y="434"/>
                </a:cubicBezTo>
                <a:cubicBezTo>
                  <a:pt x="182" y="435"/>
                  <a:pt x="178" y="430"/>
                  <a:pt x="178" y="432"/>
                </a:cubicBezTo>
                <a:cubicBezTo>
                  <a:pt x="178" y="434"/>
                  <a:pt x="195" y="440"/>
                  <a:pt x="195" y="440"/>
                </a:cubicBezTo>
                <a:cubicBezTo>
                  <a:pt x="185" y="442"/>
                  <a:pt x="203" y="465"/>
                  <a:pt x="204" y="465"/>
                </a:cubicBezTo>
                <a:cubicBezTo>
                  <a:pt x="208" y="467"/>
                  <a:pt x="213" y="466"/>
                  <a:pt x="217" y="467"/>
                </a:cubicBezTo>
                <a:cubicBezTo>
                  <a:pt x="225" y="466"/>
                  <a:pt x="234" y="468"/>
                  <a:pt x="241" y="464"/>
                </a:cubicBezTo>
                <a:cubicBezTo>
                  <a:pt x="244" y="462"/>
                  <a:pt x="248" y="455"/>
                  <a:pt x="252" y="452"/>
                </a:cubicBezTo>
                <a:cubicBezTo>
                  <a:pt x="256" y="446"/>
                  <a:pt x="258" y="438"/>
                  <a:pt x="264" y="437"/>
                </a:cubicBezTo>
                <a:cubicBezTo>
                  <a:pt x="272" y="431"/>
                  <a:pt x="277" y="424"/>
                  <a:pt x="286" y="420"/>
                </a:cubicBezTo>
                <a:cubicBezTo>
                  <a:pt x="301" y="423"/>
                  <a:pt x="300" y="420"/>
                  <a:pt x="306" y="432"/>
                </a:cubicBezTo>
                <a:cubicBezTo>
                  <a:pt x="318" y="430"/>
                  <a:pt x="317" y="432"/>
                  <a:pt x="321" y="441"/>
                </a:cubicBezTo>
                <a:cubicBezTo>
                  <a:pt x="315" y="457"/>
                  <a:pt x="327" y="476"/>
                  <a:pt x="307" y="480"/>
                </a:cubicBezTo>
                <a:cubicBezTo>
                  <a:pt x="302" y="483"/>
                  <a:pt x="298" y="484"/>
                  <a:pt x="295" y="489"/>
                </a:cubicBezTo>
                <a:cubicBezTo>
                  <a:pt x="280" y="487"/>
                  <a:pt x="271" y="476"/>
                  <a:pt x="262" y="464"/>
                </a:cubicBezTo>
                <a:cubicBezTo>
                  <a:pt x="246" y="466"/>
                  <a:pt x="252" y="470"/>
                  <a:pt x="241" y="476"/>
                </a:cubicBezTo>
                <a:cubicBezTo>
                  <a:pt x="236" y="483"/>
                  <a:pt x="236" y="492"/>
                  <a:pt x="235" y="500"/>
                </a:cubicBezTo>
                <a:cubicBezTo>
                  <a:pt x="237" y="505"/>
                  <a:pt x="237" y="511"/>
                  <a:pt x="240" y="516"/>
                </a:cubicBezTo>
                <a:cubicBezTo>
                  <a:pt x="239" y="524"/>
                  <a:pt x="243" y="544"/>
                  <a:pt x="232" y="546"/>
                </a:cubicBezTo>
                <a:cubicBezTo>
                  <a:pt x="225" y="551"/>
                  <a:pt x="219" y="556"/>
                  <a:pt x="211" y="558"/>
                </a:cubicBezTo>
                <a:cubicBezTo>
                  <a:pt x="202" y="562"/>
                  <a:pt x="200" y="569"/>
                  <a:pt x="192" y="575"/>
                </a:cubicBezTo>
                <a:cubicBezTo>
                  <a:pt x="188" y="583"/>
                  <a:pt x="189" y="585"/>
                  <a:pt x="192" y="594"/>
                </a:cubicBezTo>
                <a:cubicBezTo>
                  <a:pt x="193" y="602"/>
                  <a:pt x="191" y="622"/>
                  <a:pt x="201" y="624"/>
                </a:cubicBezTo>
                <a:cubicBezTo>
                  <a:pt x="212" y="639"/>
                  <a:pt x="212" y="636"/>
                  <a:pt x="234" y="639"/>
                </a:cubicBezTo>
                <a:cubicBezTo>
                  <a:pt x="252" y="638"/>
                  <a:pt x="247" y="640"/>
                  <a:pt x="255" y="629"/>
                </a:cubicBezTo>
                <a:cubicBezTo>
                  <a:pt x="256" y="623"/>
                  <a:pt x="258" y="619"/>
                  <a:pt x="261" y="614"/>
                </a:cubicBezTo>
                <a:cubicBezTo>
                  <a:pt x="265" y="594"/>
                  <a:pt x="279" y="596"/>
                  <a:pt x="297" y="593"/>
                </a:cubicBezTo>
                <a:cubicBezTo>
                  <a:pt x="304" y="590"/>
                  <a:pt x="306" y="593"/>
                  <a:pt x="309" y="599"/>
                </a:cubicBezTo>
                <a:cubicBezTo>
                  <a:pt x="313" y="624"/>
                  <a:pt x="307" y="646"/>
                  <a:pt x="298" y="668"/>
                </a:cubicBezTo>
                <a:cubicBezTo>
                  <a:pt x="296" y="680"/>
                  <a:pt x="301" y="688"/>
                  <a:pt x="313" y="692"/>
                </a:cubicBezTo>
                <a:cubicBezTo>
                  <a:pt x="323" y="689"/>
                  <a:pt x="333" y="688"/>
                  <a:pt x="343" y="687"/>
                </a:cubicBezTo>
                <a:cubicBezTo>
                  <a:pt x="352" y="689"/>
                  <a:pt x="372" y="688"/>
                  <a:pt x="372" y="69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5671929" y="2339423"/>
            <a:ext cx="53969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hlink"/>
                </a:solidFill>
                <a:latin typeface="Arial" charset="0"/>
              </a:rPr>
              <a:t> Thành phố Hồ Chí Minh nằm bên sông Sài Gòn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1255643" y="559056"/>
            <a:ext cx="55526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phố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lớn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nhất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cả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nước</a:t>
            </a:r>
            <a:endParaRPr lang="en-US" sz="2400" b="1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38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35" grpId="0" animBg="1"/>
      <p:bldP spid="30736" grpId="0" animBg="1"/>
      <p:bldP spid="30738" grpId="0" animBg="1"/>
      <p:bldP spid="30739" grpId="0"/>
      <p:bldP spid="307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659218" y="1447800"/>
            <a:ext cx="3448878" cy="46166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990000"/>
                </a:solidFill>
                <a:latin typeface="Arial" charset="0"/>
              </a:rPr>
              <a:t>Nội dung thảo luận</a:t>
            </a:r>
          </a:p>
        </p:txBody>
      </p:sp>
      <p:pic>
        <p:nvPicPr>
          <p:cNvPr id="11267" name="Picture 4" descr="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4818" y="1219200"/>
            <a:ext cx="3810000" cy="441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858618" y="5640389"/>
            <a:ext cx="3886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Lược đồ TP. Hồ Chí Minh</a:t>
            </a: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5973418" y="1981200"/>
            <a:ext cx="449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2. Từ thành phố Hồ Chí Minh có thể đi đến các tỉnh khác bằng những loại đường giao thông nào?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5973418" y="1981200"/>
            <a:ext cx="4495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91717"/>
                </a:solidFill>
                <a:latin typeface="Arial" charset="0"/>
              </a:rPr>
              <a:t>Từ thành phố có thể đi đến các tỉnh bằng những loại đường giao thông: Đường ô tô, đường thủy, đường sắt, đường hàng không.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1722784" y="525908"/>
            <a:ext cx="49364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1. Thành phố lớn nhất cả nước</a:t>
            </a:r>
          </a:p>
        </p:txBody>
      </p:sp>
    </p:spTree>
    <p:extLst>
      <p:ext uri="{BB962C8B-B14F-4D97-AF65-F5344CB8AC3E}">
        <p14:creationId xmlns:p14="http://schemas.microsoft.com/office/powerpoint/2010/main" val="340022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/>
      <p:bldP spid="32782" grpId="1"/>
      <p:bldP spid="32783" grpId="0"/>
      <p:bldP spid="327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609522" y="1199741"/>
            <a:ext cx="3001617" cy="46166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990000"/>
                </a:solidFill>
                <a:latin typeface="Arial" charset="0"/>
              </a:rPr>
              <a:t>Nội dung thảo luận</a:t>
            </a:r>
          </a:p>
        </p:txBody>
      </p:sp>
      <p:pic>
        <p:nvPicPr>
          <p:cNvPr id="12291" name="Picture 4" descr="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8348" y="1119808"/>
            <a:ext cx="3810000" cy="441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282148" y="5540997"/>
            <a:ext cx="3886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Lược đồ TP. Hồ Chí Minh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5714448" y="1954203"/>
            <a:ext cx="449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3. Thành phố Hồ Chí Minh tiếp giáp với những tỉnh nào?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5714448" y="1954203"/>
            <a:ext cx="4495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91717"/>
                </a:solidFill>
                <a:latin typeface="Arial" charset="0"/>
              </a:rPr>
              <a:t>- </a:t>
            </a:r>
            <a:r>
              <a:rPr lang="en-US" sz="2400" b="1">
                <a:solidFill>
                  <a:srgbClr val="F91717"/>
                </a:solidFill>
                <a:latin typeface="Arial" charset="0"/>
              </a:rPr>
              <a:t>Thành phố Hồ Chí Minh tiếp giáp với thành phố, tỉnh: Bà Rịa Vũng Tàu, Đồng Nai, Bình Dương, Tây Ninh, Long An, Tiền Giang.</a:t>
            </a:r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4609548" y="4294808"/>
            <a:ext cx="3048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V="1">
            <a:off x="3263348" y="1843708"/>
            <a:ext cx="0" cy="5334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H="1" flipV="1">
            <a:off x="1904448" y="1805608"/>
            <a:ext cx="228600" cy="304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flipV="1">
            <a:off x="2361648" y="3431208"/>
            <a:ext cx="368300" cy="889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-431800" y="2260600"/>
            <a:ext cx="0" cy="304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flipV="1">
            <a:off x="3491948" y="4663108"/>
            <a:ext cx="228600" cy="304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3974548" y="2910508"/>
            <a:ext cx="3048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1225827" y="398735"/>
            <a:ext cx="49066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1. Thành phố lớn nhất cả nước</a:t>
            </a:r>
          </a:p>
        </p:txBody>
      </p:sp>
    </p:spTree>
    <p:extLst>
      <p:ext uri="{BB962C8B-B14F-4D97-AF65-F5344CB8AC3E}">
        <p14:creationId xmlns:p14="http://schemas.microsoft.com/office/powerpoint/2010/main" val="115141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3" grpId="0"/>
      <p:bldP spid="33803" grpId="1"/>
      <p:bldP spid="33804" grpId="0"/>
      <p:bldP spid="33807" grpId="0" animBg="1"/>
      <p:bldP spid="33808" grpId="0" animBg="1"/>
      <p:bldP spid="33809" grpId="0" animBg="1"/>
      <p:bldP spid="33810" grpId="0" animBg="1"/>
      <p:bldP spid="33811" grpId="0" animBg="1"/>
      <p:bldP spid="33813" grpId="0" animBg="1"/>
      <p:bldP spid="33814" grpId="0" animBg="1"/>
      <p:bldP spid="338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4076700" y="407367"/>
            <a:ext cx="48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  <a:latin typeface="Arial" charset="0"/>
              </a:rPr>
              <a:t>Thành phố Hồ Chí Minh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6037467" y="1850106"/>
            <a:ext cx="49651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* Thành phố được mang tên Bác vào năm nào?</a:t>
            </a:r>
          </a:p>
        </p:txBody>
      </p:sp>
      <p:sp>
        <p:nvSpPr>
          <p:cNvPr id="13317" name="Line 15"/>
          <p:cNvSpPr>
            <a:spLocks noChangeShapeType="1"/>
          </p:cNvSpPr>
          <p:nvPr/>
        </p:nvSpPr>
        <p:spPr bwMode="auto">
          <a:xfrm>
            <a:off x="-431800" y="2260600"/>
            <a:ext cx="0" cy="304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5858" name="Picture 18" descr="Tru-so-UBND-TP_HC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8408" y="1942306"/>
            <a:ext cx="4416288" cy="359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1656522" y="5720123"/>
            <a:ext cx="3886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Trụ sở UBND TP Hồ Chí Minh</a:t>
            </a: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6095998" y="3539205"/>
            <a:ext cx="50457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* Thành phố đã có bao nhiêu năm tuổi?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6095999" y="2650205"/>
            <a:ext cx="54930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Arial" charset="0"/>
              </a:rPr>
              <a:t>- Thành phố được mang tên Bác vào năm 1976.</a:t>
            </a: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6095998" y="4428205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Arial" charset="0"/>
              </a:rPr>
              <a:t>- Hơn 300 năm tuổi.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1215887" y="1296367"/>
            <a:ext cx="4956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1. Thành phố lớn nhất cả nước</a:t>
            </a:r>
          </a:p>
        </p:txBody>
      </p:sp>
    </p:spTree>
    <p:extLst>
      <p:ext uri="{BB962C8B-B14F-4D97-AF65-F5344CB8AC3E}">
        <p14:creationId xmlns:p14="http://schemas.microsoft.com/office/powerpoint/2010/main" val="300444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/>
      <p:bldP spid="35862" grpId="0"/>
      <p:bldP spid="35863" grpId="0"/>
      <p:bldP spid="35864" grpId="0"/>
      <p:bldP spid="35865" grpId="0"/>
      <p:bldP spid="358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8792872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705</Words>
  <Application>Microsoft Office PowerPoint</Application>
  <PresentationFormat>Widescreen</PresentationFormat>
  <Paragraphs>100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.VnTime</vt:lpstr>
      <vt:lpstr>Arial</vt:lpstr>
      <vt:lpstr>Calibri</vt:lpstr>
      <vt:lpstr>Calibri Light</vt:lpstr>
      <vt:lpstr>等线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LE THI THU GIANG</cp:lastModifiedBy>
  <cp:revision>10</cp:revision>
  <dcterms:created xsi:type="dcterms:W3CDTF">2022-02-24T04:37:09Z</dcterms:created>
  <dcterms:modified xsi:type="dcterms:W3CDTF">2022-02-28T13:32:55Z</dcterms:modified>
</cp:coreProperties>
</file>