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74" r:id="rId2"/>
  </p:sldMasterIdLst>
  <p:notesMasterIdLst>
    <p:notesMasterId r:id="rId28"/>
  </p:notesMasterIdLst>
  <p:sldIdLst>
    <p:sldId id="498" r:id="rId3"/>
    <p:sldId id="500" r:id="rId4"/>
    <p:sldId id="473" r:id="rId5"/>
    <p:sldId id="510" r:id="rId6"/>
    <p:sldId id="499" r:id="rId7"/>
    <p:sldId id="494" r:id="rId8"/>
    <p:sldId id="472" r:id="rId9"/>
    <p:sldId id="501" r:id="rId10"/>
    <p:sldId id="502" r:id="rId11"/>
    <p:sldId id="503" r:id="rId12"/>
    <p:sldId id="478" r:id="rId13"/>
    <p:sldId id="474" r:id="rId14"/>
    <p:sldId id="475" r:id="rId15"/>
    <p:sldId id="504" r:id="rId16"/>
    <p:sldId id="505" r:id="rId17"/>
    <p:sldId id="507" r:id="rId18"/>
    <p:sldId id="508" r:id="rId19"/>
    <p:sldId id="509" r:id="rId20"/>
    <p:sldId id="506" r:id="rId21"/>
    <p:sldId id="511" r:id="rId22"/>
    <p:sldId id="479" r:id="rId23"/>
    <p:sldId id="481" r:id="rId24"/>
    <p:sldId id="485" r:id="rId25"/>
    <p:sldId id="497" r:id="rId26"/>
    <p:sldId id="513" r:id="rId27"/>
  </p:sldIdLst>
  <p:sldSz cx="12192000" cy="6858000"/>
  <p:notesSz cx="6858000" cy="9144000"/>
  <p:embeddedFontLst>
    <p:embeddedFont>
      <p:font typeface="宋体" panose="02010600030101010101" pitchFamily="2" charset="-122"/>
      <p:regular r:id="rId29"/>
    </p:embeddedFont>
    <p:embeddedFont>
      <p:font typeface="#9Slide07 Altus" pitchFamily="2" charset="0"/>
      <p:regular r:id="rId30"/>
    </p:embeddedFont>
    <p:embeddedFont>
      <p:font typeface="#9Slide05 Bodega Script" pitchFamily="2" charset="0"/>
      <p:regular r:id="rId31"/>
    </p:embeddedFont>
    <p:embeddedFont>
      <p:font typeface="Fredoka One" panose="020B0604020202020204" charset="0"/>
      <p:regular r:id="rId32"/>
    </p:embeddedFont>
    <p:embeddedFont>
      <p:font typeface="M PLUS Rounded 1c" panose="020B0604020202020204" charset="0"/>
      <p:regular r:id="rId33"/>
      <p:bold r:id="rId34"/>
    </p:embeddedFont>
    <p:embeddedFont>
      <p:font typeface="#9Slide07 IcielPony" panose="02000000000000000000" pitchFamily="2" charset="0"/>
      <p:regular r:id="rId35"/>
    </p:embeddedFont>
    <p:embeddedFont>
      <p:font typeface="#9Slide07 HoneyCream" pitchFamily="2" charset="0"/>
      <p:regular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SVN-Poky's" panose="020B0606040200020203" pitchFamily="34" charset="0"/>
      <p:regular r:id="rId41"/>
    </p:embeddedFont>
    <p:embeddedFont>
      <p:font typeface="SVN-Newton" panose="02040603050506020204" pitchFamily="18" charset="0"/>
      <p:regular r:id="rId42"/>
    </p:embeddedFont>
    <p:embeddedFont>
      <p:font typeface="UTM Cookies" panose="02040603050506020204" pitchFamily="18" charset="0"/>
      <p:regular r:id="rId43"/>
    </p:embeddedFont>
    <p:embeddedFont>
      <p:font typeface="#9Slide07 IcielBC Cubano Normal" panose="00000500000000000000" pitchFamily="2" charset="0"/>
      <p:regular r:id="rId44"/>
    </p:embeddedFont>
    <p:embeddedFont>
      <p:font typeface="Cambria" panose="02040503050406030204" pitchFamily="18" charset="0"/>
      <p:regular r:id="rId45"/>
      <p:bold r:id="rId46"/>
      <p:italic r:id="rId47"/>
      <p:boldItalic r:id="rId48"/>
    </p:embeddedFont>
    <p:embeddedFont>
      <p:font typeface="SVN-Dancing Script" panose="02040603050506020204" pitchFamily="18" charset="0"/>
      <p:regular r:id="rId49"/>
    </p:embeddedFont>
    <p:embeddedFont>
      <p:font typeface="UTM Avo" panose="02040603050506020204" pitchFamily="18" charset="0"/>
      <p:regular r:id="rId50"/>
      <p:bold r:id="rId51"/>
      <p:italic r:id="rId52"/>
      <p:boldItalic r:id="rId53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2CC4E"/>
    <a:srgbClr val="EF45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659" autoAdjust="0"/>
    <p:restoredTop sz="94660"/>
  </p:normalViewPr>
  <p:slideViewPr>
    <p:cSldViewPr snapToGrid="0">
      <p:cViewPr varScale="1">
        <p:scale>
          <a:sx n="62" d="100"/>
          <a:sy n="62" d="100"/>
        </p:scale>
        <p:origin x="66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1.fntdata"/><Relationship Id="rId21" Type="http://schemas.openxmlformats.org/officeDocument/2006/relationships/slide" Target="slides/slide19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font" Target="fonts/font19.fntdata"/><Relationship Id="rId50" Type="http://schemas.openxmlformats.org/officeDocument/2006/relationships/font" Target="fonts/font22.fntdata"/><Relationship Id="rId55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font" Target="fonts/font18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1.fntdata"/><Relationship Id="rId41" Type="http://schemas.openxmlformats.org/officeDocument/2006/relationships/font" Target="fonts/font13.fntdata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font" Target="fonts/font17.fntdata"/><Relationship Id="rId53" Type="http://schemas.openxmlformats.org/officeDocument/2006/relationships/font" Target="fonts/font25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49" Type="http://schemas.openxmlformats.org/officeDocument/2006/relationships/font" Target="fonts/font21.fntdata"/><Relationship Id="rId57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52" Type="http://schemas.openxmlformats.org/officeDocument/2006/relationships/font" Target="fonts/font2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font" Target="fonts/font20.fntdata"/><Relationship Id="rId56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font" Target="fonts/font23.fntdata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D44D09-78C9-491C-8874-AF631A1BF5B7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EBD2A6-323F-4802-8465-E7446317081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25438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610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510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173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841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5758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25278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710725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358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3016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6458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8268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304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96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4200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202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microsoft.com/office/2007/relationships/hdphoto" Target="../media/hdphoto1.wdp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hyperlink" Target="https://www.facebook.com/groups/629898828017053" TargetMode="Externa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Google Shape;8;p1"/>
          <p:cNvSpPr txBox="1">
            <a:spLocks/>
          </p:cNvSpPr>
          <p:nvPr userDrawn="1"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>
              <a:defRPr lang="zh-CN"/>
            </a:defPPr>
            <a:lvl1pPr marL="0" lvl="0" algn="r" defTabSz="914400" rtl="0" eaLnBrk="1" latinLnBrk="0" hangingPunct="1">
              <a:buNone/>
              <a:defRPr sz="1000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1pPr>
            <a:lvl2pPr marL="457200" lvl="1" algn="r" defTabSz="914400" rtl="0" eaLnBrk="1" latinLnBrk="0" hangingPunct="1">
              <a:buNone/>
              <a:defRPr sz="1000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2pPr>
            <a:lvl3pPr marL="914400" lvl="2" algn="r" defTabSz="914400" rtl="0" eaLnBrk="1" latinLnBrk="0" hangingPunct="1">
              <a:buNone/>
              <a:defRPr sz="1000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3pPr>
            <a:lvl4pPr marL="1371600" lvl="3" algn="r" defTabSz="914400" rtl="0" eaLnBrk="1" latinLnBrk="0" hangingPunct="1">
              <a:buNone/>
              <a:defRPr sz="1000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4pPr>
            <a:lvl5pPr marL="1828800" lvl="4" algn="r" defTabSz="914400" rtl="0" eaLnBrk="1" latinLnBrk="0" hangingPunct="1">
              <a:buNone/>
              <a:defRPr sz="1000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5pPr>
            <a:lvl6pPr marL="2286000" lvl="5" algn="r" defTabSz="914400" rtl="0" eaLnBrk="1" latinLnBrk="0" hangingPunct="1">
              <a:buNone/>
              <a:defRPr sz="1000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6pPr>
            <a:lvl7pPr marL="2743200" lvl="6" algn="r" defTabSz="914400" rtl="0" eaLnBrk="1" latinLnBrk="0" hangingPunct="1">
              <a:buNone/>
              <a:defRPr sz="1000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7pPr>
            <a:lvl8pPr marL="3200400" lvl="7" algn="r" defTabSz="914400" rtl="0" eaLnBrk="1" latinLnBrk="0" hangingPunct="1">
              <a:buNone/>
              <a:defRPr sz="1000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8pPr>
            <a:lvl9pPr marL="3657600" lvl="8" algn="r" defTabSz="914400" rtl="0" eaLnBrk="1" latinLnBrk="0" hangingPunct="1">
              <a:buNone/>
              <a:defRPr sz="1000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30580" y="7078013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18624" y="8265850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9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7379334" y="-36712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2400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-50538" y="868679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200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4B714D5E-99F7-3526-2C4C-4E3C229FC647}"/>
              </a:ext>
            </a:extLst>
          </p:cNvPr>
          <p:cNvSpPr txBox="1">
            <a:spLocks/>
          </p:cNvSpPr>
          <p:nvPr userDrawn="1"/>
        </p:nvSpPr>
        <p:spPr>
          <a:xfrm>
            <a:off x="7089937" y="-7874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3200" b="0" dirty="0" smtClean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By: Tư Bùi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569426" y="43561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0" cap="none" spc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 b="0" cap="none" spc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 b="0" cap="none" spc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8085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defTabSz="1219140">
              <a:buClr>
                <a:srgbClr val="000000"/>
              </a:buClr>
            </a:pPr>
            <a:fld id="{00000000-1234-1234-1234-123412341234}" type="slidenum">
              <a:rPr lang="en" kern="0" smtClean="0">
                <a:solidFill>
                  <a:srgbClr val="FFFFFF"/>
                </a:solidFill>
                <a:cs typeface="Arial"/>
                <a:sym typeface="Arial"/>
              </a:rPr>
              <a:pPr defTabSz="1219140">
                <a:buClr>
                  <a:srgbClr val="000000"/>
                </a:buClr>
              </a:pPr>
              <a:t>‹#›</a:t>
            </a:fld>
            <a:endParaRPr lang="en" kern="0">
              <a:solidFill>
                <a:srgbClr val="FFFFFF"/>
              </a:solidFill>
              <a:cs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4B714D5E-99F7-3526-2C4C-4E3C229FC647}"/>
              </a:ext>
            </a:extLst>
          </p:cNvPr>
          <p:cNvSpPr txBox="1">
            <a:spLocks/>
          </p:cNvSpPr>
          <p:nvPr userDrawn="1"/>
        </p:nvSpPr>
        <p:spPr>
          <a:xfrm>
            <a:off x="9453251" y="-1049867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  <a:sym typeface="Arial"/>
              </a:rPr>
              <a:t>By DIỆU HIỀN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7389858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.png"/><Relationship Id="rId4" Type="http://schemas.openxmlformats.org/officeDocument/2006/relationships/image" Target="../media/image8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8.xml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8.xml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1.emf"/><Relationship Id="rId4" Type="http://schemas.openxmlformats.org/officeDocument/2006/relationships/image" Target="NUL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3.jpeg"/><Relationship Id="rId4" Type="http://schemas.openxmlformats.org/officeDocument/2006/relationships/image" Target="NUL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4.jpg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8.xml"/><Relationship Id="rId6" Type="http://schemas.openxmlformats.org/officeDocument/2006/relationships/image" Target="NULL"/><Relationship Id="rId5" Type="http://schemas.openxmlformats.org/officeDocument/2006/relationships/image" Target="../media/image40.png"/><Relationship Id="rId4" Type="http://schemas.microsoft.com/office/2007/relationships/hdphoto" Target="../media/hdphoto5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slideLayout" Target="../slideLayouts/slideLayout8.xml"/><Relationship Id="rId18" Type="http://schemas.microsoft.com/office/2007/relationships/hdphoto" Target="../media/hdphoto7.wdp"/><Relationship Id="rId3" Type="http://schemas.openxmlformats.org/officeDocument/2006/relationships/tags" Target="../tags/tag3.xml"/><Relationship Id="rId21" Type="http://schemas.openxmlformats.org/officeDocument/2006/relationships/image" Target="../media/image49.jpg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image" Target="../media/image47.png"/><Relationship Id="rId2" Type="http://schemas.openxmlformats.org/officeDocument/2006/relationships/tags" Target="../tags/tag2.xml"/><Relationship Id="rId16" Type="http://schemas.microsoft.com/office/2007/relationships/hdphoto" Target="../media/hdphoto6.wdp"/><Relationship Id="rId20" Type="http://schemas.microsoft.com/office/2007/relationships/hdphoto" Target="../media/hdphoto8.wdp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5" Type="http://schemas.openxmlformats.org/officeDocument/2006/relationships/tags" Target="../tags/tag5.xml"/><Relationship Id="rId15" Type="http://schemas.openxmlformats.org/officeDocument/2006/relationships/image" Target="../media/image46.png"/><Relationship Id="rId10" Type="http://schemas.openxmlformats.org/officeDocument/2006/relationships/tags" Target="../tags/tag10.xml"/><Relationship Id="rId19" Type="http://schemas.openxmlformats.org/officeDocument/2006/relationships/image" Target="../media/image48.pn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image" Target="../media/image45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2">
            <a:extLst>
              <a:ext uri="{FF2B5EF4-FFF2-40B4-BE49-F238E27FC236}">
                <a16:creationId xmlns:a16="http://schemas.microsoft.com/office/drawing/2014/main" id="{02EA1429-FCDE-4BC8-BB8B-09249DEEA9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724" y="548029"/>
            <a:ext cx="1966418" cy="1510351"/>
          </a:xfrm>
          <a:prstGeom prst="rect">
            <a:avLst/>
          </a:prstGeom>
        </p:spPr>
      </p:pic>
      <p:pic>
        <p:nvPicPr>
          <p:cNvPr id="10" name="图片 5">
            <a:extLst>
              <a:ext uri="{FF2B5EF4-FFF2-40B4-BE49-F238E27FC236}">
                <a16:creationId xmlns:a16="http://schemas.microsoft.com/office/drawing/2014/main" id="{8ABB6C04-5D18-4F0B-97A7-B125A158358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clrChange>
              <a:clrFrom>
                <a:srgbClr val="F0FBE3"/>
              </a:clrFrom>
              <a:clrTo>
                <a:srgbClr val="F0FBE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78996">
            <a:off x="9632322" y="5676716"/>
            <a:ext cx="1721626" cy="1291219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-642089" y="2200603"/>
            <a:ext cx="9387957" cy="1634660"/>
            <a:chOff x="-642089" y="2200603"/>
            <a:chExt cx="9387957" cy="1634660"/>
          </a:xfrm>
        </p:grpSpPr>
        <p:sp>
          <p:nvSpPr>
            <p:cNvPr id="5" name="Rectangle 4"/>
            <p:cNvSpPr/>
            <p:nvPr/>
          </p:nvSpPr>
          <p:spPr>
            <a:xfrm>
              <a:off x="-642089" y="2204047"/>
              <a:ext cx="9351013" cy="16312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kumimoji="1" lang="vi-VN" altLang="zh-CN" sz="5000" dirty="0" smtClean="0">
                  <a:ln w="1905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glow rad="228600">
                      <a:schemeClr val="accent3">
                        <a:satMod val="175000"/>
                        <a:alpha val="40000"/>
                      </a:schemeClr>
                    </a:glow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Cookies" panose="02040603050506020204" pitchFamily="18" charset="0"/>
                  <a:ea typeface="字魂59号-创粗黑" panose="00000500000000000000" pitchFamily="2" charset="-122"/>
                  <a:cs typeface="Arial" panose="020B0604020202020204" pitchFamily="34" charset="0"/>
                  <a:sym typeface="+mn-lt"/>
                </a:rPr>
                <a:t>VAI TRÒ CỦA VITAMIN,</a:t>
              </a:r>
            </a:p>
            <a:p>
              <a:pPr lvl="0" algn="ctr">
                <a:defRPr/>
              </a:pPr>
              <a:r>
                <a:rPr kumimoji="1" lang="vi-VN" altLang="zh-CN" sz="5000" dirty="0" smtClean="0">
                  <a:ln w="1905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glow rad="228600">
                      <a:schemeClr val="accent3">
                        <a:satMod val="175000"/>
                        <a:alpha val="40000"/>
                      </a:schemeClr>
                    </a:glow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Cookies" panose="02040603050506020204" pitchFamily="18" charset="0"/>
                  <a:ea typeface="字魂59号-创粗黑" panose="00000500000000000000" pitchFamily="2" charset="-122"/>
                  <a:cs typeface="Arial" panose="020B0604020202020204" pitchFamily="34" charset="0"/>
                  <a:sym typeface="+mn-lt"/>
                </a:rPr>
                <a:t> CHẤT KHOÁNG VÀ CHẤT XƠ</a:t>
              </a:r>
              <a:endParaRPr kumimoji="1" lang="zh-CN" altLang="en-US" sz="5000" dirty="0">
                <a:ln w="1905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ookies" panose="02040603050506020204" pitchFamily="18" charset="0"/>
                <a:ea typeface="字魂59号-创粗黑" panose="00000500000000000000" pitchFamily="2" charset="-122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-605145" y="2200603"/>
              <a:ext cx="9351013" cy="16312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kumimoji="1" lang="vi-VN" altLang="zh-CN" sz="5000" dirty="0" smtClean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UTM Cookies" panose="02040603050506020204" pitchFamily="18" charset="0"/>
                  <a:ea typeface="字魂59号-创粗黑" panose="00000500000000000000" pitchFamily="2" charset="-122"/>
                  <a:cs typeface="Arial" panose="020B0604020202020204" pitchFamily="34" charset="0"/>
                  <a:sym typeface="+mn-lt"/>
                </a:rPr>
                <a:t>VAI TRÒ CỦA VITAMIN, </a:t>
              </a:r>
            </a:p>
            <a:p>
              <a:pPr lvl="0" algn="ctr">
                <a:defRPr/>
              </a:pPr>
              <a:r>
                <a:rPr kumimoji="1" lang="vi-VN" altLang="zh-CN" sz="5000" dirty="0" smtClean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UTM Cookies" panose="02040603050506020204" pitchFamily="18" charset="0"/>
                  <a:ea typeface="字魂59号-创粗黑" panose="00000500000000000000" pitchFamily="2" charset="-122"/>
                  <a:cs typeface="Arial" panose="020B0604020202020204" pitchFamily="34" charset="0"/>
                  <a:sym typeface="+mn-lt"/>
                </a:rPr>
                <a:t>CHẤT KHOÁNG VÀ CHẤT XƠ</a:t>
              </a:r>
              <a:endParaRPr kumimoji="1" lang="zh-CN" altLang="en-US" sz="5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Cookies" panose="02040603050506020204" pitchFamily="18" charset="0"/>
                <a:ea typeface="字魂59号-创粗黑" panose="00000500000000000000" pitchFamily="2" charset="-122"/>
                <a:cs typeface="Arial" panose="020B0604020202020204" pitchFamily="34" charset="0"/>
                <a:sym typeface="+mn-lt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804619" y="1186189"/>
            <a:ext cx="822828" cy="872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761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2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200"/>
                            </p:stCondLst>
                            <p:childTnLst>
                              <p:par>
                                <p:cTn id="1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200"/>
                            </p:stCondLst>
                            <p:childTnLst>
                              <p:par>
                                <p:cTn id="2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5DD58006-73C6-45C5-A0A2-BBBF573C1238}"/>
              </a:ext>
            </a:extLst>
          </p:cNvPr>
          <p:cNvGrpSpPr/>
          <p:nvPr/>
        </p:nvGrpSpPr>
        <p:grpSpPr>
          <a:xfrm>
            <a:off x="95398" y="-160803"/>
            <a:ext cx="7432657" cy="3064559"/>
            <a:chOff x="2366283" y="1581150"/>
            <a:chExt cx="4266745" cy="1749425"/>
          </a:xfrm>
        </p:grpSpPr>
        <p:pic>
          <p:nvPicPr>
            <p:cNvPr id="3" name="Picture 2" descr="E:\我图PPT\00001PNG素材\儿童卡通\fwqwve.png">
              <a:extLst>
                <a:ext uri="{FF2B5EF4-FFF2-40B4-BE49-F238E27FC236}">
                  <a16:creationId xmlns:a16="http://schemas.microsoft.com/office/drawing/2014/main" id="{51A60E82-92F9-4C82-A8BA-D3A3B5157D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7000" y="1581150"/>
              <a:ext cx="3702623" cy="1749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椭圆 3">
              <a:extLst>
                <a:ext uri="{FF2B5EF4-FFF2-40B4-BE49-F238E27FC236}">
                  <a16:creationId xmlns:a16="http://schemas.microsoft.com/office/drawing/2014/main" id="{D7FD5DB9-7BE2-4530-95EB-17FC18C26343}"/>
                </a:ext>
              </a:extLst>
            </p:cNvPr>
            <p:cNvSpPr/>
            <p:nvPr/>
          </p:nvSpPr>
          <p:spPr>
            <a:xfrm>
              <a:off x="2366283" y="2266951"/>
              <a:ext cx="457200" cy="457200"/>
            </a:xfrm>
            <a:prstGeom prst="ellipse">
              <a:avLst/>
            </a:prstGeom>
            <a:solidFill>
              <a:srgbClr val="1D6766"/>
            </a:solidFill>
            <a:ln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13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cs typeface="+mn-ea"/>
                <a:sym typeface="+mn-lt"/>
              </a:endParaRPr>
            </a:p>
          </p:txBody>
        </p:sp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0E25E242-6FDE-4FD1-B2F4-C1F6B34C5E8B}"/>
                </a:ext>
              </a:extLst>
            </p:cNvPr>
            <p:cNvSpPr/>
            <p:nvPr/>
          </p:nvSpPr>
          <p:spPr>
            <a:xfrm>
              <a:off x="6175828" y="2227262"/>
              <a:ext cx="457200" cy="457200"/>
            </a:xfrm>
            <a:prstGeom prst="ellipse">
              <a:avLst/>
            </a:prstGeom>
            <a:solidFill>
              <a:srgbClr val="1D6766"/>
            </a:solidFill>
            <a:ln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13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cs typeface="+mn-ea"/>
                <a:sym typeface="+mn-lt"/>
              </a:endParaRPr>
            </a:p>
          </p:txBody>
        </p:sp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E2BF0162-EE6F-4371-970F-E9896A73D8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6859" y="4598464"/>
            <a:ext cx="4307588" cy="2259536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3813D570-444F-4691-91B7-8DF36D17C3B1}"/>
              </a:ext>
            </a:extLst>
          </p:cNvPr>
          <p:cNvSpPr txBox="1"/>
          <p:nvPr/>
        </p:nvSpPr>
        <p:spPr>
          <a:xfrm>
            <a:off x="1189127" y="2558256"/>
            <a:ext cx="1005152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500" b="1" dirty="0">
                <a:solidFill>
                  <a:srgbClr val="FF6D00"/>
                </a:solidFill>
                <a:latin typeface="UTM Avo" panose="02040603050506020204" pitchFamily="18" charset="0"/>
                <a:ea typeface="小单纯体" panose="02010601030101010101" pitchFamily="2" charset="-122"/>
                <a:cs typeface="Times New Roman" pitchFamily="18" charset="0"/>
              </a:rPr>
              <a:t>2</a:t>
            </a:r>
            <a:r>
              <a:rPr kumimoji="0" lang="vi-VN" altLang="zh-CN" sz="4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6D00"/>
                </a:solidFill>
                <a:effectLst/>
                <a:uLnTx/>
                <a:uFillTx/>
                <a:latin typeface="UTM Avo" panose="02040603050506020204" pitchFamily="18" charset="0"/>
                <a:ea typeface="小单纯体" panose="02010601030101010101" pitchFamily="2" charset="-122"/>
                <a:cs typeface="Times New Roman" pitchFamily="18" charset="0"/>
              </a:rPr>
              <a:t>. </a:t>
            </a:r>
            <a:r>
              <a:rPr lang="en-US" altLang="zh-CN" sz="4500" b="1" dirty="0" err="1" smtClean="0">
                <a:solidFill>
                  <a:srgbClr val="FF6D00"/>
                </a:solidFill>
                <a:latin typeface="UTM Avo" panose="02040603050506020204" pitchFamily="18" charset="0"/>
                <a:ea typeface="小单纯体" panose="02010601030101010101" pitchFamily="2" charset="-122"/>
                <a:cs typeface="Times New Roman" pitchFamily="18" charset="0"/>
              </a:rPr>
              <a:t>Vai</a:t>
            </a:r>
            <a:r>
              <a:rPr lang="en-US" altLang="zh-CN" sz="4500" b="1" dirty="0" smtClean="0">
                <a:solidFill>
                  <a:srgbClr val="FF6D00"/>
                </a:solidFill>
                <a:latin typeface="UTM Avo" panose="02040603050506020204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4500" b="1" dirty="0" err="1" smtClean="0">
                <a:solidFill>
                  <a:srgbClr val="FF6D00"/>
                </a:solidFill>
                <a:latin typeface="UTM Avo" panose="02040603050506020204" pitchFamily="18" charset="0"/>
                <a:ea typeface="小单纯体" panose="02010601030101010101" pitchFamily="2" charset="-122"/>
                <a:cs typeface="Times New Roman" pitchFamily="18" charset="0"/>
              </a:rPr>
              <a:t>trò</a:t>
            </a:r>
            <a:r>
              <a:rPr lang="en-US" altLang="zh-CN" sz="4500" b="1" dirty="0" smtClean="0">
                <a:solidFill>
                  <a:srgbClr val="FF6D00"/>
                </a:solidFill>
                <a:latin typeface="UTM Avo" panose="02040603050506020204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4500" b="1" dirty="0" err="1" smtClean="0">
                <a:solidFill>
                  <a:srgbClr val="FF6D00"/>
                </a:solidFill>
                <a:latin typeface="UTM Avo" panose="02040603050506020204" pitchFamily="18" charset="0"/>
                <a:ea typeface="小单纯体" panose="02010601030101010101" pitchFamily="2" charset="-122"/>
                <a:cs typeface="Times New Roman" pitchFamily="18" charset="0"/>
              </a:rPr>
              <a:t>của</a:t>
            </a:r>
            <a:r>
              <a:rPr lang="en-US" altLang="zh-CN" sz="4500" b="1" dirty="0" smtClean="0">
                <a:solidFill>
                  <a:srgbClr val="FF6D00"/>
                </a:solidFill>
                <a:latin typeface="UTM Avo" panose="02040603050506020204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kumimoji="0" lang="en-US" altLang="zh-CN" sz="4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6D00"/>
                </a:solidFill>
                <a:effectLst/>
                <a:uLnTx/>
                <a:uFillTx/>
                <a:latin typeface="UTM Avo" panose="02040603050506020204" pitchFamily="18" charset="0"/>
                <a:ea typeface="小单纯体" panose="02010601030101010101" pitchFamily="2" charset="-122"/>
                <a:cs typeface="Times New Roman" pitchFamily="18" charset="0"/>
              </a:rPr>
              <a:t>vi-ta-min,</a:t>
            </a:r>
            <a:r>
              <a:rPr kumimoji="0" lang="en-US" altLang="zh-CN" sz="4500" b="1" i="0" u="none" strike="noStrike" kern="1200" cap="none" spc="0" normalizeH="0" noProof="0" dirty="0" smtClean="0">
                <a:ln>
                  <a:noFill/>
                </a:ln>
                <a:solidFill>
                  <a:srgbClr val="FF6D00"/>
                </a:solidFill>
                <a:effectLst/>
                <a:uLnTx/>
                <a:uFillTx/>
                <a:latin typeface="UTM Avo" panose="02040603050506020204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kumimoji="0" lang="en-US" altLang="zh-CN" sz="4500" b="1" i="0" u="none" strike="noStrike" kern="1200" cap="none" spc="0" normalizeH="0" noProof="0" dirty="0" err="1" smtClean="0">
                <a:ln>
                  <a:noFill/>
                </a:ln>
                <a:solidFill>
                  <a:srgbClr val="FF6D00"/>
                </a:solidFill>
                <a:effectLst/>
                <a:uLnTx/>
                <a:uFillTx/>
                <a:latin typeface="UTM Avo" panose="02040603050506020204" pitchFamily="18" charset="0"/>
                <a:ea typeface="小单纯体" panose="02010601030101010101" pitchFamily="2" charset="-122"/>
                <a:cs typeface="Times New Roman" pitchFamily="18" charset="0"/>
              </a:rPr>
              <a:t>chất</a:t>
            </a:r>
            <a:r>
              <a:rPr kumimoji="0" lang="en-US" altLang="zh-CN" sz="4500" b="1" i="0" u="none" strike="noStrike" kern="1200" cap="none" spc="0" normalizeH="0" noProof="0" dirty="0" smtClean="0">
                <a:ln>
                  <a:noFill/>
                </a:ln>
                <a:solidFill>
                  <a:srgbClr val="FF6D00"/>
                </a:solidFill>
                <a:effectLst/>
                <a:uLnTx/>
                <a:uFillTx/>
                <a:latin typeface="UTM Avo" panose="02040603050506020204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kumimoji="0" lang="en-US" altLang="zh-CN" sz="4500" b="1" i="0" u="none" strike="noStrike" kern="1200" cap="none" spc="0" normalizeH="0" noProof="0" dirty="0" err="1" smtClean="0">
                <a:ln>
                  <a:noFill/>
                </a:ln>
                <a:solidFill>
                  <a:srgbClr val="FF6D00"/>
                </a:solidFill>
                <a:effectLst/>
                <a:uLnTx/>
                <a:uFillTx/>
                <a:latin typeface="UTM Avo" panose="02040603050506020204" pitchFamily="18" charset="0"/>
                <a:ea typeface="小单纯体" panose="02010601030101010101" pitchFamily="2" charset="-122"/>
                <a:cs typeface="Times New Roman" pitchFamily="18" charset="0"/>
              </a:rPr>
              <a:t>khoáng</a:t>
            </a:r>
            <a:r>
              <a:rPr kumimoji="0" lang="en-US" altLang="zh-CN" sz="4500" b="1" i="0" u="none" strike="noStrike" kern="1200" cap="none" spc="0" normalizeH="0" noProof="0" dirty="0" smtClean="0">
                <a:ln>
                  <a:noFill/>
                </a:ln>
                <a:solidFill>
                  <a:srgbClr val="FF6D00"/>
                </a:solidFill>
                <a:effectLst/>
                <a:uLnTx/>
                <a:uFillTx/>
                <a:latin typeface="UTM Avo" panose="02040603050506020204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kumimoji="0" lang="en-US" altLang="zh-CN" sz="4500" b="1" i="0" u="none" strike="noStrike" kern="1200" cap="none" spc="0" normalizeH="0" noProof="0" dirty="0" err="1" smtClean="0">
                <a:ln>
                  <a:noFill/>
                </a:ln>
                <a:solidFill>
                  <a:srgbClr val="FF6D00"/>
                </a:solidFill>
                <a:effectLst/>
                <a:uLnTx/>
                <a:uFillTx/>
                <a:latin typeface="UTM Avo" panose="02040603050506020204" pitchFamily="18" charset="0"/>
                <a:ea typeface="小单纯体" panose="02010601030101010101" pitchFamily="2" charset="-122"/>
                <a:cs typeface="Times New Roman" pitchFamily="18" charset="0"/>
              </a:rPr>
              <a:t>và</a:t>
            </a:r>
            <a:r>
              <a:rPr kumimoji="0" lang="en-US" altLang="zh-CN" sz="4500" b="1" i="0" u="none" strike="noStrike" kern="1200" cap="none" spc="0" normalizeH="0" noProof="0" dirty="0" smtClean="0">
                <a:ln>
                  <a:noFill/>
                </a:ln>
                <a:solidFill>
                  <a:srgbClr val="FF6D00"/>
                </a:solidFill>
                <a:effectLst/>
                <a:uLnTx/>
                <a:uFillTx/>
                <a:latin typeface="UTM Avo" panose="02040603050506020204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kumimoji="0" lang="en-US" altLang="zh-CN" sz="4500" b="1" i="0" u="none" strike="noStrike" kern="1200" cap="none" spc="0" normalizeH="0" noProof="0" dirty="0" err="1" smtClean="0">
                <a:ln>
                  <a:noFill/>
                </a:ln>
                <a:solidFill>
                  <a:srgbClr val="FF6D00"/>
                </a:solidFill>
                <a:effectLst/>
                <a:uLnTx/>
                <a:uFillTx/>
                <a:latin typeface="UTM Avo" panose="02040603050506020204" pitchFamily="18" charset="0"/>
                <a:ea typeface="小单纯体" panose="02010601030101010101" pitchFamily="2" charset="-122"/>
                <a:cs typeface="Times New Roman" pitchFamily="18" charset="0"/>
              </a:rPr>
              <a:t>chất</a:t>
            </a:r>
            <a:r>
              <a:rPr kumimoji="0" lang="en-US" altLang="zh-CN" sz="4500" b="1" i="0" u="none" strike="noStrike" kern="1200" cap="none" spc="0" normalizeH="0" noProof="0" dirty="0" smtClean="0">
                <a:ln>
                  <a:noFill/>
                </a:ln>
                <a:solidFill>
                  <a:srgbClr val="FF6D00"/>
                </a:solidFill>
                <a:effectLst/>
                <a:uLnTx/>
                <a:uFillTx/>
                <a:latin typeface="UTM Avo" panose="02040603050506020204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kumimoji="0" lang="en-US" altLang="zh-CN" sz="4500" b="1" i="0" u="none" strike="noStrike" kern="1200" cap="none" spc="0" normalizeH="0" noProof="0" dirty="0" err="1" smtClean="0">
                <a:ln>
                  <a:noFill/>
                </a:ln>
                <a:solidFill>
                  <a:srgbClr val="FF6D00"/>
                </a:solidFill>
                <a:effectLst/>
                <a:uLnTx/>
                <a:uFillTx/>
                <a:latin typeface="UTM Avo" panose="02040603050506020204" pitchFamily="18" charset="0"/>
                <a:ea typeface="小单纯体" panose="02010601030101010101" pitchFamily="2" charset="-122"/>
                <a:cs typeface="Times New Roman" pitchFamily="18" charset="0"/>
              </a:rPr>
              <a:t>xơ</a:t>
            </a:r>
            <a:endParaRPr kumimoji="0" lang="zh-CN" altLang="en-US" sz="4500" b="1" i="0" u="none" strike="noStrike" kern="1200" cap="none" spc="0" normalizeH="0" baseline="0" noProof="0" dirty="0">
              <a:ln>
                <a:noFill/>
              </a:ln>
              <a:solidFill>
                <a:srgbClr val="FF6D00"/>
              </a:solidFill>
              <a:effectLst/>
              <a:uLnTx/>
              <a:uFillTx/>
              <a:latin typeface="UTM Avo" panose="02040603050506020204" pitchFamily="18" charset="0"/>
              <a:ea typeface="小单纯体" panose="02010601030101010101" pitchFamily="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8062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D4200B87-3DEC-4992-AA8A-DDAC8B5E5F75}"/>
              </a:ext>
            </a:extLst>
          </p:cNvPr>
          <p:cNvSpPr/>
          <p:nvPr/>
        </p:nvSpPr>
        <p:spPr>
          <a:xfrm>
            <a:off x="1587" y="37539"/>
            <a:ext cx="12190413" cy="1041400"/>
          </a:xfrm>
          <a:prstGeom prst="rect">
            <a:avLst/>
          </a:prstGeom>
          <a:solidFill>
            <a:srgbClr val="A2CC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>
              <a:cs typeface="+mn-ea"/>
              <a:sym typeface="+mn-lt"/>
            </a:endParaRPr>
          </a:p>
        </p:txBody>
      </p:sp>
      <p:grpSp>
        <p:nvGrpSpPr>
          <p:cNvPr id="9" name="组合 11">
            <a:extLst>
              <a:ext uri="{FF2B5EF4-FFF2-40B4-BE49-F238E27FC236}">
                <a16:creationId xmlns:a16="http://schemas.microsoft.com/office/drawing/2014/main" id="{D8BA6B2B-CB9A-4E4B-9EA2-F9B1DE797881}"/>
              </a:ext>
            </a:extLst>
          </p:cNvPr>
          <p:cNvGrpSpPr>
            <a:grpSpLocks/>
          </p:cNvGrpSpPr>
          <p:nvPr/>
        </p:nvGrpSpPr>
        <p:grpSpPr bwMode="auto">
          <a:xfrm>
            <a:off x="183569" y="2037132"/>
            <a:ext cx="6237152" cy="4003450"/>
            <a:chOff x="0" y="252088"/>
            <a:chExt cx="2534920" cy="2118435"/>
          </a:xfrm>
        </p:grpSpPr>
        <p:sp>
          <p:nvSpPr>
            <p:cNvPr id="13" name="矩形 16">
              <a:extLst>
                <a:ext uri="{FF2B5EF4-FFF2-40B4-BE49-F238E27FC236}">
                  <a16:creationId xmlns:a16="http://schemas.microsoft.com/office/drawing/2014/main" id="{00D482FE-CE5E-47DC-AA0C-837A04A980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728335"/>
              <a:ext cx="2534920" cy="1642188"/>
            </a:xfrm>
            <a:prstGeom prst="rect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 defTabSz="914217">
                <a:lnSpc>
                  <a:spcPct val="130000"/>
                </a:lnSpc>
              </a:pPr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14" name="圆角矩形 17">
              <a:extLst>
                <a:ext uri="{FF2B5EF4-FFF2-40B4-BE49-F238E27FC236}">
                  <a16:creationId xmlns:a16="http://schemas.microsoft.com/office/drawing/2014/main" id="{5628DCDC-52B5-4651-A326-C5EF27C7B1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4872" y="252088"/>
              <a:ext cx="1065176" cy="813088"/>
            </a:xfrm>
            <a:prstGeom prst="roundRect">
              <a:avLst>
                <a:gd name="adj" fmla="val 16667"/>
              </a:avLst>
            </a:prstGeom>
            <a:solidFill>
              <a:srgbClr val="A2C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defTabSz="914217">
                <a:lnSpc>
                  <a:spcPct val="130000"/>
                </a:lnSpc>
              </a:pPr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</p:grpSp>
      <p:sp>
        <p:nvSpPr>
          <p:cNvPr id="28" name="Rectangle 27"/>
          <p:cNvSpPr/>
          <p:nvPr/>
        </p:nvSpPr>
        <p:spPr>
          <a:xfrm>
            <a:off x="166255" y="3570246"/>
            <a:ext cx="6223916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nl-NL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3800" b="1" dirty="0">
                <a:solidFill>
                  <a:srgbClr val="00206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Kể tên một số vi- ta- min mà em biết. </a:t>
            </a:r>
            <a:endParaRPr lang="nl-NL" sz="3800" b="1" dirty="0" smtClean="0">
              <a:solidFill>
                <a:srgbClr val="002060"/>
              </a:solidFill>
              <a:latin typeface="UTM Avo" panose="020406030505060202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nl-NL" sz="3800" b="1" dirty="0" smtClean="0">
                <a:solidFill>
                  <a:srgbClr val="00206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Nêu vai trò?</a:t>
            </a:r>
            <a:endParaRPr lang="en-US" sz="3800" b="1" dirty="0">
              <a:solidFill>
                <a:srgbClr val="002060"/>
              </a:solidFill>
              <a:effectLst/>
              <a:latin typeface="UTM Avo" panose="02040603050506020204" pitchFamily="18" charset="0"/>
              <a:ea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621753" y="143827"/>
            <a:ext cx="842356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nl-NL" sz="5000" b="1" dirty="0" smtClean="0">
                <a:ln w="6600">
                  <a:noFill/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UTM Avo" panose="02040603050506020204" pitchFamily="18" charset="0"/>
                <a:ea typeface="Times New Roman" panose="02020603050405020304" pitchFamily="18" charset="0"/>
              </a:rPr>
              <a:t>THẢO LUẬN NHÓM ĐÔI</a:t>
            </a:r>
            <a:endParaRPr lang="en-US" sz="5000" b="1" dirty="0" smtClean="0">
              <a:ln w="6600">
                <a:noFill/>
                <a:prstDash val="solid"/>
              </a:ln>
              <a:solidFill>
                <a:srgbClr val="FFFFFF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dist="38100" dir="2700000" algn="tl" rotWithShape="0">
                  <a:schemeClr val="accent2"/>
                </a:outerShdw>
              </a:effectLst>
              <a:latin typeface="UTM Avo" panose="020406030505060202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nl-NL" sz="5000" b="1" i="1" dirty="0" smtClean="0">
                <a:ln w="6600">
                  <a:noFill/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5000" b="1" dirty="0">
              <a:ln w="6600">
                <a:noFill/>
                <a:prstDash val="solid"/>
              </a:ln>
              <a:solidFill>
                <a:srgbClr val="FFFFFF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3803">
            <a:off x="1961136" y="1317795"/>
            <a:ext cx="2634150" cy="263415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7992243" y="4620222"/>
            <a:ext cx="1673157" cy="110265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390171" y="3244032"/>
            <a:ext cx="5634520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nl-NL" sz="4000" b="1" dirty="0">
                <a:solidFill>
                  <a:srgbClr val="00206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Nếu thiếu vi- ta- min cơ thể sẽ ra </a:t>
            </a:r>
            <a:r>
              <a:rPr lang="nl-NL" sz="4000" b="1" dirty="0" smtClean="0">
                <a:solidFill>
                  <a:srgbClr val="00206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sao?</a:t>
            </a:r>
            <a:endParaRPr lang="en-US" sz="4000" b="1" dirty="0" smtClean="0">
              <a:solidFill>
                <a:srgbClr val="002060"/>
              </a:solidFill>
              <a:latin typeface="UTM Avo" panose="020406030505060202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nl-NL" sz="3500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35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16" name="组合 19">
            <a:extLst>
              <a:ext uri="{FF2B5EF4-FFF2-40B4-BE49-F238E27FC236}">
                <a16:creationId xmlns:a16="http://schemas.microsoft.com/office/drawing/2014/main" id="{B912DD9D-BA71-41F3-BF0A-208708DBDCDD}"/>
              </a:ext>
            </a:extLst>
          </p:cNvPr>
          <p:cNvGrpSpPr>
            <a:grpSpLocks/>
          </p:cNvGrpSpPr>
          <p:nvPr/>
        </p:nvGrpSpPr>
        <p:grpSpPr bwMode="auto">
          <a:xfrm>
            <a:off x="6517831" y="1775043"/>
            <a:ext cx="5348650" cy="3617537"/>
            <a:chOff x="0" y="210445"/>
            <a:chExt cx="2534920" cy="2160078"/>
          </a:xfrm>
        </p:grpSpPr>
        <p:sp>
          <p:nvSpPr>
            <p:cNvPr id="20" name="矩形 23">
              <a:extLst>
                <a:ext uri="{FF2B5EF4-FFF2-40B4-BE49-F238E27FC236}">
                  <a16:creationId xmlns:a16="http://schemas.microsoft.com/office/drawing/2014/main" id="{482B4274-F353-4B2A-8809-2BD86460FC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728335"/>
              <a:ext cx="2534920" cy="1642188"/>
            </a:xfrm>
            <a:prstGeom prst="rect">
              <a:avLst/>
            </a:prstGeom>
            <a:noFill/>
            <a:ln w="19050">
              <a:solidFill>
                <a:srgbClr val="76717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 defTabSz="914217">
                <a:lnSpc>
                  <a:spcPct val="130000"/>
                </a:lnSpc>
              </a:pPr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21" name="圆角矩形 24">
              <a:extLst>
                <a:ext uri="{FF2B5EF4-FFF2-40B4-BE49-F238E27FC236}">
                  <a16:creationId xmlns:a16="http://schemas.microsoft.com/office/drawing/2014/main" id="{AF3628F2-3084-456D-A0B2-D4788193EA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4872" y="210445"/>
              <a:ext cx="1065176" cy="854731"/>
            </a:xfrm>
            <a:prstGeom prst="roundRect">
              <a:avLst>
                <a:gd name="adj" fmla="val 16667"/>
              </a:avLst>
            </a:prstGeom>
            <a:solidFill>
              <a:srgbClr val="EF45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defTabSz="914217">
                <a:lnSpc>
                  <a:spcPct val="130000"/>
                </a:lnSpc>
              </a:pPr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</p:grpSp>
      <p:pic>
        <p:nvPicPr>
          <p:cNvPr id="33" name="图片 2">
            <a:extLst>
              <a:ext uri="{FF2B5EF4-FFF2-40B4-BE49-F238E27FC236}">
                <a16:creationId xmlns:a16="http://schemas.microsoft.com/office/drawing/2014/main" id="{49A936E1-0F46-4002-97D2-9CB47DF852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67" b="90000" l="47531" r="94815">
                        <a14:foregroundMark x1="72099" y1="55000" x2="70247" y2="76667"/>
                        <a14:foregroundMark x1="85802" y1="41667" x2="85802" y2="74722"/>
                        <a14:backgroundMark x1="84321" y1="85000" x2="85556" y2="86111"/>
                        <a14:backgroundMark x1="83086" y1="86944" x2="83086" y2="8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488" t="1094"/>
          <a:stretch/>
        </p:blipFill>
        <p:spPr>
          <a:xfrm>
            <a:off x="8040887" y="1423960"/>
            <a:ext cx="2737874" cy="1975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146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2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27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3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30" tmFilter="0, 0; 0.125,0.2665; 0.25,0.4; 0.375,0.465; 0.5,0.5;  0.625,0.535; 0.75,0.6; 0.875,0.7335; 1,1">
                                          <p:stCondLst>
                                            <p:cond delay="83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15" tmFilter="0, 0; 0.125,0.2665; 0.25,0.4; 0.375,0.465; 0.5,0.5;  0.625,0.535; 0.75,0.6; 0.875,0.7335; 1,1">
                                          <p:stCondLst>
                                            <p:cond delay="1655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5" tmFilter="0, 0; 0.125,0.2665; 0.25,0.4; 0.375,0.465; 0.5,0.5;  0.625,0.535; 0.75,0.6; 0.875,0.7335; 1,1">
                                          <p:stCondLst>
                                            <p:cond delay="207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33">
                                          <p:stCondLst>
                                            <p:cond delay="8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207" decel="50000">
                                          <p:stCondLst>
                                            <p:cond delay="845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33">
                                          <p:stCondLst>
                                            <p:cond delay="164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207" decel="50000">
                                          <p:stCondLst>
                                            <p:cond delay="1673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33">
                                          <p:stCondLst>
                                            <p:cond delay="205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207" decel="50000">
                                          <p:stCondLst>
                                            <p:cond delay="2085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33">
                                          <p:stCondLst>
                                            <p:cond delay="226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207" decel="50000">
                                          <p:stCondLst>
                                            <p:cond delay="2293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59" t="19427" r="32507" b="5642"/>
          <a:stretch/>
        </p:blipFill>
        <p:spPr>
          <a:xfrm>
            <a:off x="6799749" y="1653144"/>
            <a:ext cx="5390660" cy="3633353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10270DDF-2B9B-423E-B9F6-1E9D945F81C8}"/>
              </a:ext>
            </a:extLst>
          </p:cNvPr>
          <p:cNvSpPr/>
          <p:nvPr/>
        </p:nvSpPr>
        <p:spPr>
          <a:xfrm>
            <a:off x="-4" y="23664"/>
            <a:ext cx="12190413" cy="1041400"/>
          </a:xfrm>
          <a:prstGeom prst="rect">
            <a:avLst/>
          </a:prstGeom>
          <a:solidFill>
            <a:srgbClr val="A2CC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>
              <a:cs typeface="+mn-ea"/>
              <a:sym typeface="+mn-lt"/>
            </a:endParaRP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5A9116E9-B556-4225-87CE-5DCB2E5A3ACE}"/>
              </a:ext>
            </a:extLst>
          </p:cNvPr>
          <p:cNvSpPr/>
          <p:nvPr/>
        </p:nvSpPr>
        <p:spPr>
          <a:xfrm>
            <a:off x="325796" y="1798845"/>
            <a:ext cx="2310775" cy="1408052"/>
          </a:xfrm>
          <a:prstGeom prst="ellipse">
            <a:avLst/>
          </a:prstGeom>
          <a:solidFill>
            <a:srgbClr val="A2CC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 dirty="0">
              <a:cs typeface="+mn-ea"/>
              <a:sym typeface="+mn-lt"/>
            </a:endParaRPr>
          </a:p>
        </p:txBody>
      </p: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0C8AC62C-7BBF-417B-8F09-70144D5CDB86}"/>
              </a:ext>
            </a:extLst>
          </p:cNvPr>
          <p:cNvCxnSpPr/>
          <p:nvPr/>
        </p:nvCxnSpPr>
        <p:spPr>
          <a:xfrm>
            <a:off x="1648461" y="2592978"/>
            <a:ext cx="1007039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  <a:prstDash val="dash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标题 11">
            <a:extLst>
              <a:ext uri="{FF2B5EF4-FFF2-40B4-BE49-F238E27FC236}">
                <a16:creationId xmlns:a16="http://schemas.microsoft.com/office/drawing/2014/main" id="{8EF3ECAA-1FD3-4981-A522-6E9D2FC6CFC6}"/>
              </a:ext>
            </a:extLst>
          </p:cNvPr>
          <p:cNvSpPr txBox="1">
            <a:spLocks/>
          </p:cNvSpPr>
          <p:nvPr/>
        </p:nvSpPr>
        <p:spPr>
          <a:xfrm>
            <a:off x="2655500" y="2142272"/>
            <a:ext cx="4572667" cy="79665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30000"/>
              </a:lnSpc>
            </a:pPr>
            <a:r>
              <a:rPr lang="en-US" altLang="zh-CN" sz="2800" b="1" dirty="0" err="1">
                <a:latin typeface="UTM Avo" panose="02040603050506020204" pitchFamily="18" charset="0"/>
                <a:ea typeface="汉仪跳跳体简" panose="00020600040101010101" pitchFamily="18" charset="-122"/>
                <a:cs typeface="Times New Roman" pitchFamily="18" charset="0"/>
              </a:rPr>
              <a:t>Giúp</a:t>
            </a:r>
            <a:r>
              <a:rPr lang="en-US" altLang="zh-CN" sz="2800" b="1" dirty="0">
                <a:latin typeface="UTM Avo" panose="02040603050506020204" pitchFamily="18" charset="0"/>
                <a:ea typeface="汉仪跳跳体简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800" b="1" dirty="0" err="1">
                <a:latin typeface="UTM Avo" panose="02040603050506020204" pitchFamily="18" charset="0"/>
                <a:ea typeface="汉仪跳跳体简" panose="00020600040101010101" pitchFamily="18" charset="-122"/>
                <a:cs typeface="Times New Roman" pitchFamily="18" charset="0"/>
              </a:rPr>
              <a:t>chúng</a:t>
            </a:r>
            <a:r>
              <a:rPr lang="en-US" altLang="zh-CN" sz="2800" b="1" dirty="0">
                <a:latin typeface="UTM Avo" panose="02040603050506020204" pitchFamily="18" charset="0"/>
                <a:ea typeface="汉仪跳跳体简" panose="00020600040101010101" pitchFamily="18" charset="-122"/>
                <a:cs typeface="Times New Roman" pitchFamily="18" charset="0"/>
              </a:rPr>
              <a:t> ta </a:t>
            </a:r>
            <a:r>
              <a:rPr lang="en-US" altLang="zh-CN" sz="2800" b="1" dirty="0" err="1">
                <a:latin typeface="UTM Avo" panose="02040603050506020204" pitchFamily="18" charset="0"/>
                <a:ea typeface="汉仪跳跳体简" panose="00020600040101010101" pitchFamily="18" charset="-122"/>
                <a:cs typeface="Times New Roman" pitchFamily="18" charset="0"/>
              </a:rPr>
              <a:t>sáng</a:t>
            </a:r>
            <a:r>
              <a:rPr lang="en-US" altLang="zh-CN" sz="2800" b="1" dirty="0">
                <a:latin typeface="UTM Avo" panose="02040603050506020204" pitchFamily="18" charset="0"/>
                <a:ea typeface="汉仪跳跳体简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800" b="1" dirty="0" err="1">
                <a:latin typeface="UTM Avo" panose="02040603050506020204" pitchFamily="18" charset="0"/>
                <a:ea typeface="汉仪跳跳体简" panose="00020600040101010101" pitchFamily="18" charset="-122"/>
                <a:cs typeface="Times New Roman" pitchFamily="18" charset="0"/>
              </a:rPr>
              <a:t>mắt</a:t>
            </a:r>
            <a:r>
              <a:rPr lang="en-US" altLang="zh-CN" sz="2800" b="1" dirty="0">
                <a:latin typeface="UTM Avo" panose="02040603050506020204" pitchFamily="18" charset="0"/>
                <a:ea typeface="汉仪跳跳体简" panose="00020600040101010101" pitchFamily="18" charset="-122"/>
                <a:cs typeface="Times New Roman" pitchFamily="18" charset="0"/>
              </a:rPr>
              <a:t>.</a:t>
            </a:r>
            <a:endParaRPr lang="zh-CN" altLang="en-US" sz="2800" b="1" dirty="0">
              <a:latin typeface="UTM Avo" panose="02040603050506020204" pitchFamily="18" charset="0"/>
              <a:ea typeface="汉仪跳跳体简" panose="00020600040101010101" pitchFamily="18" charset="-122"/>
              <a:cs typeface="Times New Roman" pitchFamily="18" charset="0"/>
            </a:endParaRPr>
          </a:p>
          <a:p>
            <a:pPr>
              <a:lnSpc>
                <a:spcPct val="130000"/>
              </a:lnSpc>
            </a:pP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2FFC8B63-D738-4B8B-8178-8A1467805FF1}"/>
              </a:ext>
            </a:extLst>
          </p:cNvPr>
          <p:cNvSpPr/>
          <p:nvPr/>
        </p:nvSpPr>
        <p:spPr>
          <a:xfrm>
            <a:off x="254847" y="3345231"/>
            <a:ext cx="2319208" cy="1153591"/>
          </a:xfrm>
          <a:prstGeom prst="ellipse">
            <a:avLst/>
          </a:prstGeom>
          <a:solidFill>
            <a:srgbClr val="EF45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 dirty="0">
              <a:cs typeface="+mn-ea"/>
              <a:sym typeface="+mn-lt"/>
            </a:endParaRPr>
          </a:p>
        </p:txBody>
      </p: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61C1E508-F842-49D1-B433-0ADEE08D43EE}"/>
              </a:ext>
            </a:extLst>
          </p:cNvPr>
          <p:cNvCxnSpPr/>
          <p:nvPr/>
        </p:nvCxnSpPr>
        <p:spPr>
          <a:xfrm>
            <a:off x="2376248" y="3858304"/>
            <a:ext cx="395612" cy="15384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  <a:prstDash val="dash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标题 11">
            <a:extLst>
              <a:ext uri="{FF2B5EF4-FFF2-40B4-BE49-F238E27FC236}">
                <a16:creationId xmlns:a16="http://schemas.microsoft.com/office/drawing/2014/main" id="{F77E6D73-14C2-4894-93FA-5527E80519C0}"/>
              </a:ext>
            </a:extLst>
          </p:cNvPr>
          <p:cNvSpPr txBox="1">
            <a:spLocks/>
          </p:cNvSpPr>
          <p:nvPr/>
        </p:nvSpPr>
        <p:spPr>
          <a:xfrm>
            <a:off x="2500412" y="3428051"/>
            <a:ext cx="4434627" cy="79665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30000"/>
              </a:lnSpc>
            </a:pPr>
            <a:r>
              <a:rPr lang="vi-VN" sz="2800" b="1" dirty="0" smtClean="0">
                <a:latin typeface="UTM Avo" panose="02040603050506020204" pitchFamily="18" charset="0"/>
                <a:cs typeface="Times New Roman" pitchFamily="18" charset="0"/>
              </a:rPr>
              <a:t>Giúp tăng cường sức đề kháng, mau lành vết thương.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984227C0-1121-47F1-B55B-57FE7D4022CF}"/>
              </a:ext>
            </a:extLst>
          </p:cNvPr>
          <p:cNvSpPr/>
          <p:nvPr/>
        </p:nvSpPr>
        <p:spPr>
          <a:xfrm>
            <a:off x="352753" y="5098856"/>
            <a:ext cx="2457705" cy="1115702"/>
          </a:xfrm>
          <a:prstGeom prst="ellipse">
            <a:avLst/>
          </a:prstGeom>
          <a:solidFill>
            <a:srgbClr val="A2CC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 dirty="0">
              <a:cs typeface="+mn-ea"/>
              <a:sym typeface="+mn-lt"/>
            </a:endParaRPr>
          </a:p>
        </p:txBody>
      </p:sp>
      <p:cxnSp>
        <p:nvCxnSpPr>
          <p:cNvPr id="18" name="直接连接符 17">
            <a:extLst>
              <a:ext uri="{FF2B5EF4-FFF2-40B4-BE49-F238E27FC236}">
                <a16:creationId xmlns:a16="http://schemas.microsoft.com/office/drawing/2014/main" id="{91180A2D-AF38-4420-954E-933A336FE37B}"/>
              </a:ext>
            </a:extLst>
          </p:cNvPr>
          <p:cNvCxnSpPr>
            <a:stCxn id="17" idx="6"/>
          </p:cNvCxnSpPr>
          <p:nvPr/>
        </p:nvCxnSpPr>
        <p:spPr>
          <a:xfrm>
            <a:off x="2810458" y="5656707"/>
            <a:ext cx="267116" cy="25268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  <a:prstDash val="dash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标题 11">
            <a:extLst>
              <a:ext uri="{FF2B5EF4-FFF2-40B4-BE49-F238E27FC236}">
                <a16:creationId xmlns:a16="http://schemas.microsoft.com/office/drawing/2014/main" id="{ADED4C8D-400D-4E2C-91CD-583142EFB91A}"/>
              </a:ext>
            </a:extLst>
          </p:cNvPr>
          <p:cNvSpPr txBox="1">
            <a:spLocks/>
          </p:cNvSpPr>
          <p:nvPr/>
        </p:nvSpPr>
        <p:spPr>
          <a:xfrm>
            <a:off x="3018753" y="5180176"/>
            <a:ext cx="4086710" cy="763409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30000"/>
              </a:lnSpc>
            </a:pPr>
            <a:r>
              <a:rPr lang="en-US" altLang="zh-CN" sz="2800" b="1" dirty="0" err="1">
                <a:latin typeface="UTM Avo" panose="02040603050506020204" pitchFamily="18" charset="0"/>
                <a:cs typeface="Times New Roman" pitchFamily="18" charset="0"/>
              </a:rPr>
              <a:t>Giúp</a:t>
            </a:r>
            <a:r>
              <a:rPr lang="en-US" altLang="zh-CN" sz="2800" b="1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latin typeface="UTM Avo" panose="02040603050506020204" pitchFamily="18" charset="0"/>
                <a:cs typeface="Times New Roman" pitchFamily="18" charset="0"/>
              </a:rPr>
              <a:t>cứng</a:t>
            </a:r>
            <a:r>
              <a:rPr lang="en-US" altLang="zh-CN" sz="2800" b="1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latin typeface="UTM Avo" panose="02040603050506020204" pitchFamily="18" charset="0"/>
                <a:cs typeface="Times New Roman" pitchFamily="18" charset="0"/>
              </a:rPr>
              <a:t>xương</a:t>
            </a:r>
            <a:r>
              <a:rPr lang="en-US" altLang="zh-CN" sz="2800" b="1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latin typeface="UTM Avo" panose="02040603050506020204" pitchFamily="18" charset="0"/>
                <a:cs typeface="Times New Roman" pitchFamily="18" charset="0"/>
              </a:rPr>
              <a:t>và</a:t>
            </a:r>
            <a:r>
              <a:rPr lang="en-US" altLang="zh-CN" sz="2800" b="1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latin typeface="UTM Avo" panose="02040603050506020204" pitchFamily="18" charset="0"/>
                <a:cs typeface="Times New Roman" pitchFamily="18" charset="0"/>
              </a:rPr>
              <a:t>cơ</a:t>
            </a:r>
            <a:r>
              <a:rPr lang="en-US" altLang="zh-CN" sz="2800" b="1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latin typeface="UTM Avo" panose="02040603050506020204" pitchFamily="18" charset="0"/>
                <a:cs typeface="Times New Roman" pitchFamily="18" charset="0"/>
              </a:rPr>
              <a:t>thể</a:t>
            </a:r>
            <a:r>
              <a:rPr lang="en-US" altLang="zh-CN" sz="2800" b="1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latin typeface="UTM Avo" panose="02040603050506020204" pitchFamily="18" charset="0"/>
                <a:cs typeface="Times New Roman" pitchFamily="18" charset="0"/>
              </a:rPr>
              <a:t>phát</a:t>
            </a:r>
            <a:r>
              <a:rPr lang="en-US" altLang="zh-CN" sz="2800" b="1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latin typeface="UTM Avo" panose="02040603050506020204" pitchFamily="18" charset="0"/>
                <a:cs typeface="Times New Roman" pitchFamily="18" charset="0"/>
              </a:rPr>
              <a:t>triển</a:t>
            </a:r>
            <a:r>
              <a:rPr lang="en-US" altLang="zh-CN" sz="2800" b="1" dirty="0">
                <a:latin typeface="UTM Avo" panose="02040603050506020204" pitchFamily="18" charset="0"/>
                <a:cs typeface="Times New Roman" pitchFamily="18" charset="0"/>
              </a:rPr>
              <a:t>.</a:t>
            </a:r>
            <a:endParaRPr lang="zh-CN" altLang="en-US" sz="2800" b="1" dirty="0">
              <a:latin typeface="UTM Avo" panose="02040603050506020204" pitchFamily="18" charset="0"/>
              <a:cs typeface="Times New Roman" pitchFamily="18" charset="0"/>
            </a:endParaRPr>
          </a:p>
          <a:p>
            <a:pPr>
              <a:lnSpc>
                <a:spcPct val="130000"/>
              </a:lnSpc>
            </a:pP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cxnSp>
        <p:nvCxnSpPr>
          <p:cNvPr id="21" name="直接连接符 20">
            <a:extLst>
              <a:ext uri="{FF2B5EF4-FFF2-40B4-BE49-F238E27FC236}">
                <a16:creationId xmlns:a16="http://schemas.microsoft.com/office/drawing/2014/main" id="{54E52BB7-E9E0-40DB-900C-2CF581B8246A}"/>
              </a:ext>
            </a:extLst>
          </p:cNvPr>
          <p:cNvCxnSpPr/>
          <p:nvPr/>
        </p:nvCxnSpPr>
        <p:spPr>
          <a:xfrm>
            <a:off x="2070535" y="5994508"/>
            <a:ext cx="1007039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  <a:prstDash val="dash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图片 24">
            <a:extLst>
              <a:ext uri="{FF2B5EF4-FFF2-40B4-BE49-F238E27FC236}">
                <a16:creationId xmlns:a16="http://schemas.microsoft.com/office/drawing/2014/main" id="{129B70D9-338E-44AA-8D13-950A361B6F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4128" y="8561"/>
            <a:ext cx="1543675" cy="1185654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206171" y="50978"/>
            <a:ext cx="777806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vi-VN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Một</a:t>
            </a:r>
            <a:r>
              <a:rPr lang="en-US" altLang="vi-VN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vi-VN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altLang="vi-VN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vi-ta-min </a:t>
            </a:r>
            <a:r>
              <a:rPr lang="en-US" altLang="vi-VN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như</a:t>
            </a:r>
            <a:r>
              <a:rPr lang="en-US" altLang="vi-VN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: Vi-ta-min A, B, C, D, E, B1, B2, K, .</a:t>
            </a:r>
            <a:r>
              <a:rPr lang="en-US" altLang="vi-VN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itchFamily="18" charset="0"/>
              </a:rPr>
              <a:t>…</a:t>
            </a:r>
          </a:p>
          <a:p>
            <a:pPr algn="ctr"/>
            <a:endParaRPr lang="en-US" dirty="0"/>
          </a:p>
        </p:txBody>
      </p:sp>
      <p:sp>
        <p:nvSpPr>
          <p:cNvPr id="22" name="文本框 931" descr="e7d195523061f1c0c2b73831c94a3edc981f60e396d3e182073EE1468018468A7F192AE5E5CD515B6C3125F8AF6E4EE646174E8CF0B46FD19828DCE8CDA3B3A044A74F0E769C5FA8CB87AB6FC303C8BA3785FAC64AF542478695B0984F536809C3F1707B1C3268FC7520299D04CFE85DEB91723432B78EC91A49EF06019607DE5BEC6629765AAD53314DC233652B24F7">
            <a:extLst>
              <a:ext uri="{FF2B5EF4-FFF2-40B4-BE49-F238E27FC236}">
                <a16:creationId xmlns:a16="http://schemas.microsoft.com/office/drawing/2014/main" id="{9F48BC2C-994A-41DA-A274-EE1A7B4E80EB}"/>
              </a:ext>
            </a:extLst>
          </p:cNvPr>
          <p:cNvSpPr txBox="1"/>
          <p:nvPr/>
        </p:nvSpPr>
        <p:spPr>
          <a:xfrm>
            <a:off x="427399" y="2234166"/>
            <a:ext cx="22736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002060"/>
                </a:solidFill>
                <a:latin typeface="UTM Avo" panose="02040603050506020204" pitchFamily="18" charset="0"/>
                <a:ea typeface="汉仪跳跳体简" panose="00020600040101010101" pitchFamily="18" charset="-122"/>
                <a:cs typeface="Times New Roman" pitchFamily="18" charset="0"/>
              </a:rPr>
              <a:t>Vi-ta-min A</a:t>
            </a:r>
            <a:endParaRPr lang="zh-CN" altLang="en-US" sz="2800" b="1" dirty="0">
              <a:solidFill>
                <a:srgbClr val="002060"/>
              </a:solidFill>
              <a:latin typeface="UTM Avo" panose="02040603050506020204" pitchFamily="18" charset="0"/>
              <a:ea typeface="汉仪跳跳体简" panose="00020600040101010101" pitchFamily="18" charset="-122"/>
              <a:cs typeface="Times New Roman" pitchFamily="18" charset="0"/>
            </a:endParaRPr>
          </a:p>
        </p:txBody>
      </p:sp>
      <p:sp>
        <p:nvSpPr>
          <p:cNvPr id="24" name="文本框 936" descr="e7d195523061f1c0c2b73831c94a3edc981f60e396d3e182073EE1468018468A7F192AE5E5CD515B6C3125F8AF6E4EE646174E8CF0B46FD19828DCE8CDA3B3A044A74F0E769C5FA8CB87AB6FC303C8BA3785FAC64AF542478695B0984F536809C3F1707B1C3268FC7520299D04CFE85DEB91723432B78EC91A49EF06019607DE5BEC6629765AAD53314DC233652B24F7">
            <a:extLst>
              <a:ext uri="{FF2B5EF4-FFF2-40B4-BE49-F238E27FC236}">
                <a16:creationId xmlns:a16="http://schemas.microsoft.com/office/drawing/2014/main" id="{4E60A618-CD2A-4E79-8AE3-702F16A10C65}"/>
              </a:ext>
            </a:extLst>
          </p:cNvPr>
          <p:cNvSpPr txBox="1"/>
          <p:nvPr/>
        </p:nvSpPr>
        <p:spPr>
          <a:xfrm>
            <a:off x="352753" y="3644664"/>
            <a:ext cx="22028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rgbClr val="002060"/>
                </a:solidFill>
                <a:latin typeface="UTM Avo" panose="02040603050506020204" pitchFamily="18" charset="0"/>
                <a:ea typeface="汉仪跳跳体简" panose="00020600040101010101" pitchFamily="18" charset="-122"/>
                <a:cs typeface="Times New Roman" pitchFamily="18" charset="0"/>
              </a:rPr>
              <a:t>Vi-ta-min C</a:t>
            </a:r>
            <a:endParaRPr lang="zh-CN" altLang="en-US" sz="2800" b="1" dirty="0">
              <a:solidFill>
                <a:srgbClr val="002060"/>
              </a:solidFill>
              <a:latin typeface="UTM Avo" panose="02040603050506020204" pitchFamily="18" charset="0"/>
              <a:ea typeface="汉仪跳跳体简" panose="00020600040101010101" pitchFamily="18" charset="-122"/>
              <a:cs typeface="Times New Roman" pitchFamily="18" charset="0"/>
            </a:endParaRPr>
          </a:p>
        </p:txBody>
      </p:sp>
      <p:sp>
        <p:nvSpPr>
          <p:cNvPr id="26" name="文本框 941" descr="e7d195523061f1c0c2b73831c94a3edc981f60e396d3e182073EE1468018468A7F192AE5E5CD515B6C3125F8AF6E4EE646174E8CF0B46FD19828DCE8CDA3B3A044A74F0E769C5FA8CB87AB6FC303C8BA3785FAC64AF542478695B0984F536809C3F1707B1C3268FC7520299D04CFE85DEB91723432B78EC91A49EF06019607DE5BEC6629765AAD53314DC233652B24F7">
            <a:extLst>
              <a:ext uri="{FF2B5EF4-FFF2-40B4-BE49-F238E27FC236}">
                <a16:creationId xmlns:a16="http://schemas.microsoft.com/office/drawing/2014/main" id="{4DBB9E3A-30A0-4098-ABE1-9C66D86B9DE4}"/>
              </a:ext>
            </a:extLst>
          </p:cNvPr>
          <p:cNvSpPr txBox="1"/>
          <p:nvPr/>
        </p:nvSpPr>
        <p:spPr>
          <a:xfrm>
            <a:off x="456043" y="5420365"/>
            <a:ext cx="21707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rgbClr val="002060"/>
                </a:solidFill>
                <a:latin typeface="UTM Avo" panose="02040603050506020204" pitchFamily="18" charset="0"/>
                <a:ea typeface="汉仪跳跳体简" panose="00020600040101010101" pitchFamily="18" charset="-122"/>
                <a:cs typeface="Times New Roman" pitchFamily="18" charset="0"/>
              </a:rPr>
              <a:t>Vi-ta-min D</a:t>
            </a:r>
            <a:endParaRPr lang="zh-CN" altLang="en-US" sz="2800" b="1" dirty="0">
              <a:solidFill>
                <a:srgbClr val="002060"/>
              </a:solidFill>
              <a:latin typeface="UTM Avo" panose="02040603050506020204" pitchFamily="18" charset="0"/>
              <a:ea typeface="汉仪跳跳体简" panose="00020600040101010101" pitchFamily="18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4989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/>
      <p:bldP spid="14" grpId="0" animBg="1"/>
      <p:bldP spid="16" grpId="0"/>
      <p:bldP spid="17" grpId="0" animBg="1"/>
      <p:bldP spid="19" grpId="0"/>
      <p:bldP spid="22" grpId="0"/>
      <p:bldP spid="24" grpId="0"/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F97A47E7-6C85-48FD-916A-95F351B1676F}"/>
              </a:ext>
            </a:extLst>
          </p:cNvPr>
          <p:cNvSpPr/>
          <p:nvPr/>
        </p:nvSpPr>
        <p:spPr>
          <a:xfrm>
            <a:off x="0" y="11994"/>
            <a:ext cx="12190413" cy="1232295"/>
          </a:xfrm>
          <a:prstGeom prst="rect">
            <a:avLst/>
          </a:prstGeom>
          <a:solidFill>
            <a:srgbClr val="A2CC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>
              <a:cs typeface="+mn-ea"/>
              <a:sym typeface="+mn-lt"/>
            </a:endParaRPr>
          </a:p>
        </p:txBody>
      </p:sp>
      <p:sp>
        <p:nvSpPr>
          <p:cNvPr id="21" name="Rectangle 24">
            <a:extLst>
              <a:ext uri="{FF2B5EF4-FFF2-40B4-BE49-F238E27FC236}">
                <a16:creationId xmlns:a16="http://schemas.microsoft.com/office/drawing/2014/main" id="{1A85D4EF-AD01-495B-9EB5-04320401DB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20750" y="1581518"/>
            <a:ext cx="5426327" cy="1120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defTabSz="914217">
              <a:lnSpc>
                <a:spcPct val="130000"/>
              </a:lnSpc>
            </a:pPr>
            <a:r>
              <a:rPr lang="nl-NL" sz="2800" b="1" dirty="0">
                <a:solidFill>
                  <a:srgbClr val="7030A0"/>
                </a:solidFill>
                <a:latin typeface="UTM Avo" panose="02040603050506020204" pitchFamily="18" charset="0"/>
              </a:rPr>
              <a:t>S</a:t>
            </a:r>
            <a:r>
              <a:rPr lang="nl-NL" sz="2800" b="1" dirty="0" smtClean="0">
                <a:solidFill>
                  <a:srgbClr val="7030A0"/>
                </a:solidFill>
                <a:latin typeface="UTM Avo" panose="02040603050506020204" pitchFamily="18" charset="0"/>
              </a:rPr>
              <a:t>ẽ </a:t>
            </a:r>
            <a:r>
              <a:rPr lang="nl-NL" sz="2800" b="1" dirty="0">
                <a:solidFill>
                  <a:srgbClr val="7030A0"/>
                </a:solidFill>
                <a:latin typeface="UTM Avo" panose="02040603050506020204" pitchFamily="18" charset="0"/>
              </a:rPr>
              <a:t>mắc bệnh khô mắt, quáng </a:t>
            </a:r>
            <a:r>
              <a:rPr lang="nl-NL" sz="2800" b="1" dirty="0" smtClean="0">
                <a:solidFill>
                  <a:srgbClr val="7030A0"/>
                </a:solidFill>
                <a:latin typeface="UTM Avo" panose="02040603050506020204" pitchFamily="18" charset="0"/>
              </a:rPr>
              <a:t>gà.</a:t>
            </a:r>
            <a:endParaRPr lang="zh-CN" altLang="en-US" sz="2800" b="1" dirty="0">
              <a:solidFill>
                <a:srgbClr val="7030A0"/>
              </a:solidFill>
              <a:latin typeface="UTM Avo" panose="02040603050506020204" pitchFamily="18" charset="0"/>
              <a:cs typeface="+mn-ea"/>
              <a:sym typeface="+mn-lt"/>
            </a:endParaRPr>
          </a:p>
        </p:txBody>
      </p:sp>
      <p:sp>
        <p:nvSpPr>
          <p:cNvPr id="22" name="椭圆 21">
            <a:extLst>
              <a:ext uri="{FF2B5EF4-FFF2-40B4-BE49-F238E27FC236}">
                <a16:creationId xmlns:a16="http://schemas.microsoft.com/office/drawing/2014/main" id="{57C7B4EC-54D6-444B-A823-EE5D2EA60588}"/>
              </a:ext>
            </a:extLst>
          </p:cNvPr>
          <p:cNvSpPr/>
          <p:nvPr/>
        </p:nvSpPr>
        <p:spPr>
          <a:xfrm>
            <a:off x="4107585" y="1581518"/>
            <a:ext cx="2104103" cy="949354"/>
          </a:xfrm>
          <a:prstGeom prst="ellipse">
            <a:avLst/>
          </a:prstGeom>
          <a:solidFill>
            <a:srgbClr val="A2CC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217">
              <a:lnSpc>
                <a:spcPct val="130000"/>
              </a:lnSpc>
            </a:pPr>
            <a:endParaRPr lang="zh-CN" altLang="en-US" sz="2600" b="1" dirty="0">
              <a:solidFill>
                <a:srgbClr val="002060"/>
              </a:solidFill>
              <a:latin typeface="UTM Avo" panose="02040603050506020204" pitchFamily="18" charset="0"/>
              <a:cs typeface="+mn-ea"/>
              <a:sym typeface="+mn-lt"/>
            </a:endParaRPr>
          </a:p>
        </p:txBody>
      </p:sp>
      <p:sp>
        <p:nvSpPr>
          <p:cNvPr id="23" name="Rectangle 24">
            <a:extLst>
              <a:ext uri="{FF2B5EF4-FFF2-40B4-BE49-F238E27FC236}">
                <a16:creationId xmlns:a16="http://schemas.microsoft.com/office/drawing/2014/main" id="{FFD30BD5-A24B-48FA-AC78-D8E7EED0BC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20750" y="2884147"/>
            <a:ext cx="5544314" cy="1057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defTabSz="914217">
              <a:lnSpc>
                <a:spcPct val="130000"/>
              </a:lnSpc>
            </a:pPr>
            <a:r>
              <a:rPr lang="nl-NL" sz="2800" b="1" dirty="0">
                <a:solidFill>
                  <a:srgbClr val="7030A0"/>
                </a:solidFill>
                <a:latin typeface="UTM Avo" panose="02040603050506020204" pitchFamily="18" charset="0"/>
              </a:rPr>
              <a:t>M</a:t>
            </a:r>
            <a:r>
              <a:rPr lang="nl-NL" sz="2800" b="1" dirty="0" smtClean="0">
                <a:solidFill>
                  <a:srgbClr val="7030A0"/>
                </a:solidFill>
                <a:latin typeface="UTM Avo" panose="02040603050506020204" pitchFamily="18" charset="0"/>
              </a:rPr>
              <a:t>ắc </a:t>
            </a:r>
            <a:r>
              <a:rPr lang="nl-NL" sz="2800" b="1" dirty="0">
                <a:solidFill>
                  <a:srgbClr val="7030A0"/>
                </a:solidFill>
                <a:latin typeface="UTM Avo" panose="02040603050506020204" pitchFamily="18" charset="0"/>
              </a:rPr>
              <a:t>bệnh còi xương ở trẻ em và loãng xương ở người lớn.</a:t>
            </a:r>
            <a:endParaRPr lang="zh-CN" altLang="en-US" sz="2800" b="1" dirty="0">
              <a:solidFill>
                <a:srgbClr val="7030A0"/>
              </a:solidFill>
              <a:latin typeface="UTM Avo" panose="02040603050506020204" pitchFamily="18" charset="0"/>
              <a:cs typeface="+mn-ea"/>
              <a:sym typeface="+mn-lt"/>
            </a:endParaRPr>
          </a:p>
        </p:txBody>
      </p:sp>
      <p:sp>
        <p:nvSpPr>
          <p:cNvPr id="24" name="椭圆 23">
            <a:extLst>
              <a:ext uri="{FF2B5EF4-FFF2-40B4-BE49-F238E27FC236}">
                <a16:creationId xmlns:a16="http://schemas.microsoft.com/office/drawing/2014/main" id="{8D25AE11-2EC5-435C-9586-36C4E6BA2408}"/>
              </a:ext>
            </a:extLst>
          </p:cNvPr>
          <p:cNvSpPr/>
          <p:nvPr/>
        </p:nvSpPr>
        <p:spPr>
          <a:xfrm>
            <a:off x="4048447" y="2771474"/>
            <a:ext cx="2222378" cy="972382"/>
          </a:xfrm>
          <a:prstGeom prst="ellipse">
            <a:avLst/>
          </a:prstGeom>
          <a:solidFill>
            <a:srgbClr val="EF45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217">
              <a:lnSpc>
                <a:spcPct val="130000"/>
              </a:lnSpc>
            </a:pPr>
            <a:endParaRPr lang="zh-CN" altLang="en-US" sz="2600" b="1" dirty="0">
              <a:solidFill>
                <a:srgbClr val="002060"/>
              </a:solidFill>
              <a:latin typeface="UTM Avo" panose="02040603050506020204" pitchFamily="18" charset="0"/>
              <a:cs typeface="+mn-ea"/>
              <a:sym typeface="+mn-lt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4108B00-6161-4D1E-8B5A-E327E8E2CC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20750" y="4176674"/>
            <a:ext cx="5269805" cy="1120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defTabSz="914217">
              <a:lnSpc>
                <a:spcPct val="130000"/>
              </a:lnSpc>
            </a:pPr>
            <a:r>
              <a:rPr lang="nl-NL" sz="2800" b="1" dirty="0">
                <a:solidFill>
                  <a:srgbClr val="7030A0"/>
                </a:solidFill>
                <a:latin typeface="UTM Avo" panose="02040603050506020204" pitchFamily="18" charset="0"/>
              </a:rPr>
              <a:t>S</a:t>
            </a:r>
            <a:r>
              <a:rPr lang="nl-NL" sz="2800" b="1" dirty="0" smtClean="0">
                <a:solidFill>
                  <a:srgbClr val="7030A0"/>
                </a:solidFill>
                <a:latin typeface="UTM Avo" panose="02040603050506020204" pitchFamily="18" charset="0"/>
              </a:rPr>
              <a:t>ẽ </a:t>
            </a:r>
            <a:r>
              <a:rPr lang="nl-NL" sz="2800" b="1" dirty="0">
                <a:solidFill>
                  <a:srgbClr val="7030A0"/>
                </a:solidFill>
                <a:latin typeface="UTM Avo" panose="02040603050506020204" pitchFamily="18" charset="0"/>
              </a:rPr>
              <a:t>mắc bệnh chảy máu chân </a:t>
            </a:r>
            <a:r>
              <a:rPr lang="nl-NL" sz="2800" b="1" dirty="0" smtClean="0">
                <a:solidFill>
                  <a:srgbClr val="7030A0"/>
                </a:solidFill>
                <a:latin typeface="UTM Avo" panose="02040603050506020204" pitchFamily="18" charset="0"/>
              </a:rPr>
              <a:t>răng.</a:t>
            </a:r>
            <a:endParaRPr lang="zh-CN" altLang="en-US" sz="2800" b="1" dirty="0">
              <a:solidFill>
                <a:srgbClr val="7030A0"/>
              </a:solidFill>
              <a:latin typeface="UTM Avo" panose="02040603050506020204" pitchFamily="18" charset="0"/>
              <a:cs typeface="+mn-ea"/>
              <a:sym typeface="+mn-lt"/>
            </a:endParaRPr>
          </a:p>
        </p:txBody>
      </p:sp>
      <p:sp>
        <p:nvSpPr>
          <p:cNvPr id="26" name="椭圆 25">
            <a:extLst>
              <a:ext uri="{FF2B5EF4-FFF2-40B4-BE49-F238E27FC236}">
                <a16:creationId xmlns:a16="http://schemas.microsoft.com/office/drawing/2014/main" id="{7DB666DC-A070-4BAD-8C47-77B5FC86BA28}"/>
              </a:ext>
            </a:extLst>
          </p:cNvPr>
          <p:cNvSpPr/>
          <p:nvPr/>
        </p:nvSpPr>
        <p:spPr>
          <a:xfrm>
            <a:off x="4048447" y="4079206"/>
            <a:ext cx="2372303" cy="880233"/>
          </a:xfrm>
          <a:prstGeom prst="ellipse">
            <a:avLst/>
          </a:prstGeom>
          <a:solidFill>
            <a:srgbClr val="A2CC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217">
              <a:lnSpc>
                <a:spcPct val="130000"/>
              </a:lnSpc>
            </a:pPr>
            <a:endParaRPr lang="zh-CN" altLang="en-US" sz="2600" b="1" dirty="0">
              <a:solidFill>
                <a:srgbClr val="002060"/>
              </a:solidFill>
              <a:latin typeface="UTM Avo" panose="02040603050506020204" pitchFamily="18" charset="0"/>
              <a:cs typeface="+mn-ea"/>
              <a:sym typeface="+mn-lt"/>
            </a:endParaRPr>
          </a:p>
        </p:txBody>
      </p:sp>
      <p:sp>
        <p:nvSpPr>
          <p:cNvPr id="27" name="Rectangle 24">
            <a:extLst>
              <a:ext uri="{FF2B5EF4-FFF2-40B4-BE49-F238E27FC236}">
                <a16:creationId xmlns:a16="http://schemas.microsoft.com/office/drawing/2014/main" id="{BB6C2C7B-AFA6-410F-BA7C-A6DAF3A165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58864" y="5611333"/>
            <a:ext cx="5544314" cy="1057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defTabSz="914217">
              <a:lnSpc>
                <a:spcPct val="130000"/>
              </a:lnSpc>
            </a:pPr>
            <a:r>
              <a:rPr lang="nl-NL" sz="2800" b="1" dirty="0" smtClean="0">
                <a:solidFill>
                  <a:srgbClr val="7030A0"/>
                </a:solidFill>
                <a:latin typeface="UTM Avo" panose="02040603050506020204" pitchFamily="18" charset="0"/>
              </a:rPr>
              <a:t>Sẽ </a:t>
            </a:r>
            <a:r>
              <a:rPr lang="nl-NL" sz="2800" b="1" dirty="0">
                <a:solidFill>
                  <a:srgbClr val="7030A0"/>
                </a:solidFill>
                <a:latin typeface="UTM Avo" panose="02040603050506020204" pitchFamily="18" charset="0"/>
              </a:rPr>
              <a:t>bị phù, …</a:t>
            </a:r>
            <a:endParaRPr lang="en-US" sz="2800" b="1" dirty="0">
              <a:solidFill>
                <a:srgbClr val="7030A0"/>
              </a:solidFill>
              <a:latin typeface="UTM Avo" panose="02040603050506020204" pitchFamily="18" charset="0"/>
            </a:endParaRPr>
          </a:p>
          <a:p>
            <a:pPr algn="ctr" defTabSz="914217">
              <a:lnSpc>
                <a:spcPct val="130000"/>
              </a:lnSpc>
            </a:pPr>
            <a:endParaRPr lang="zh-CN" altLang="en-US" sz="2800" b="1" dirty="0">
              <a:solidFill>
                <a:srgbClr val="7030A0"/>
              </a:solidFill>
              <a:latin typeface="UTM Avo" panose="02040603050506020204" pitchFamily="18" charset="0"/>
              <a:cs typeface="+mn-ea"/>
              <a:sym typeface="+mn-lt"/>
            </a:endParaRPr>
          </a:p>
        </p:txBody>
      </p:sp>
      <p:sp>
        <p:nvSpPr>
          <p:cNvPr id="28" name="椭圆 27">
            <a:extLst>
              <a:ext uri="{FF2B5EF4-FFF2-40B4-BE49-F238E27FC236}">
                <a16:creationId xmlns:a16="http://schemas.microsoft.com/office/drawing/2014/main" id="{EDADEE86-61C5-4276-9E60-6BF18E2F9646}"/>
              </a:ext>
            </a:extLst>
          </p:cNvPr>
          <p:cNvSpPr/>
          <p:nvPr/>
        </p:nvSpPr>
        <p:spPr>
          <a:xfrm>
            <a:off x="3987440" y="5445734"/>
            <a:ext cx="2283385" cy="947343"/>
          </a:xfrm>
          <a:prstGeom prst="ellipse">
            <a:avLst/>
          </a:prstGeom>
          <a:solidFill>
            <a:srgbClr val="EF45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217">
              <a:lnSpc>
                <a:spcPct val="130000"/>
              </a:lnSpc>
            </a:pPr>
            <a:endParaRPr lang="zh-CN" altLang="en-US" sz="2600" b="1" dirty="0">
              <a:solidFill>
                <a:srgbClr val="002060"/>
              </a:solidFill>
              <a:latin typeface="UTM Avo" panose="02040603050506020204" pitchFamily="18" charset="0"/>
              <a:cs typeface="+mn-ea"/>
              <a:sym typeface="+mn-lt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43335" y="92189"/>
            <a:ext cx="11503742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vi-VN" sz="3400" b="1" dirty="0" smtClean="0">
                <a:solidFill>
                  <a:srgbClr val="C00000"/>
                </a:solidFill>
                <a:latin typeface="UTM Avo" panose="02040603050506020204" pitchFamily="18" charset="0"/>
              </a:rPr>
              <a:t>Vi-ta-min</a:t>
            </a:r>
            <a:r>
              <a:rPr lang="en-US" altLang="vi-VN" sz="34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vi-VN" sz="3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rất</a:t>
            </a:r>
            <a:r>
              <a:rPr lang="en-US" altLang="vi-VN" sz="3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vi-VN" sz="3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cần</a:t>
            </a:r>
            <a:r>
              <a:rPr lang="en-US" altLang="vi-VN" sz="3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vi-VN" sz="3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cho</a:t>
            </a:r>
            <a:r>
              <a:rPr lang="en-US" altLang="vi-VN" sz="3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vi-VN" sz="3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hoạt</a:t>
            </a:r>
            <a:r>
              <a:rPr lang="en-US" altLang="vi-VN" sz="3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vi-VN" sz="3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động</a:t>
            </a:r>
            <a:r>
              <a:rPr lang="en-US" altLang="vi-VN" sz="3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vi-VN" sz="3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sống</a:t>
            </a:r>
            <a:r>
              <a:rPr lang="en-US" altLang="vi-VN" sz="3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vi-VN" sz="3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của</a:t>
            </a:r>
            <a:r>
              <a:rPr lang="en-US" altLang="vi-VN" sz="3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vi-VN" sz="3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cơ</a:t>
            </a:r>
            <a:r>
              <a:rPr lang="en-US" altLang="vi-VN" sz="3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vi-VN" sz="3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thể</a:t>
            </a:r>
            <a:r>
              <a:rPr lang="en-US" altLang="vi-VN" sz="3400" b="1" dirty="0">
                <a:solidFill>
                  <a:srgbClr val="002060"/>
                </a:solidFill>
                <a:latin typeface="UTM Avo" panose="02040603050506020204" pitchFamily="18" charset="0"/>
              </a:rPr>
              <a:t>. </a:t>
            </a:r>
            <a:r>
              <a:rPr lang="en-US" altLang="vi-VN" sz="3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Nếu</a:t>
            </a:r>
            <a:r>
              <a:rPr lang="en-US" altLang="vi-VN" sz="3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vi-VN" sz="3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thiếu</a:t>
            </a:r>
            <a:r>
              <a:rPr lang="en-US" altLang="vi-VN" sz="3400" b="1" dirty="0">
                <a:solidFill>
                  <a:srgbClr val="002060"/>
                </a:solidFill>
                <a:latin typeface="UTM Avo" panose="02040603050506020204" pitchFamily="18" charset="0"/>
              </a:rPr>
              <a:t> vi-ta-min </a:t>
            </a:r>
            <a:r>
              <a:rPr lang="en-US" altLang="vi-VN" sz="3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cơ</a:t>
            </a:r>
            <a:r>
              <a:rPr lang="en-US" altLang="vi-VN" sz="3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vi-VN" sz="3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thể</a:t>
            </a:r>
            <a:r>
              <a:rPr lang="en-US" altLang="vi-VN" sz="3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vi-VN" sz="3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sẽ</a:t>
            </a:r>
            <a:r>
              <a:rPr lang="en-US" altLang="vi-VN" sz="3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vi-VN" sz="3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bị</a:t>
            </a:r>
            <a:r>
              <a:rPr lang="en-US" altLang="vi-VN" sz="3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vi-VN" sz="3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bệnh</a:t>
            </a:r>
            <a:r>
              <a:rPr lang="en-US" altLang="vi-VN" sz="3400" b="1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  <a:endParaRPr lang="en-US" altLang="vi-VN" sz="3400" b="1" dirty="0">
              <a:solidFill>
                <a:srgbClr val="002060"/>
              </a:solidFill>
              <a:latin typeface="UTM Avo" panose="02040603050506020204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157895" y="1556038"/>
            <a:ext cx="18310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17">
              <a:lnSpc>
                <a:spcPct val="130000"/>
              </a:lnSpc>
            </a:pPr>
            <a:r>
              <a:rPr lang="nl-NL" sz="2000" b="1" i="1" dirty="0">
                <a:solidFill>
                  <a:srgbClr val="002060"/>
                </a:solidFill>
                <a:latin typeface="UTM Avo" panose="02040603050506020204" pitchFamily="18" charset="0"/>
              </a:rPr>
              <a:t>Thiếu </a:t>
            </a:r>
          </a:p>
          <a:p>
            <a:pPr algn="ctr" defTabSz="914217">
              <a:lnSpc>
                <a:spcPct val="130000"/>
              </a:lnSpc>
            </a:pPr>
            <a:r>
              <a:rPr lang="nl-NL" sz="2000" b="1" i="1" dirty="0">
                <a:solidFill>
                  <a:srgbClr val="002060"/>
                </a:solidFill>
                <a:latin typeface="UTM Avo" panose="02040603050506020204" pitchFamily="18" charset="0"/>
              </a:rPr>
              <a:t>vi- ta- min A </a:t>
            </a:r>
            <a:endParaRPr lang="zh-CN" altLang="en-US" sz="2000" b="1" dirty="0">
              <a:solidFill>
                <a:srgbClr val="002060"/>
              </a:solidFill>
              <a:latin typeface="UTM Avo" panose="02040603050506020204" pitchFamily="18" charset="0"/>
              <a:cs typeface="+mn-ea"/>
              <a:sym typeface="+mn-lt"/>
            </a:endParaRPr>
          </a:p>
          <a:p>
            <a:endParaRPr lang="en-US" sz="2000" dirty="0">
              <a:solidFill>
                <a:srgbClr val="00206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233220" y="2728919"/>
            <a:ext cx="18081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17">
              <a:lnSpc>
                <a:spcPct val="130000"/>
              </a:lnSpc>
            </a:pPr>
            <a:r>
              <a:rPr lang="nl-NL" sz="2000" b="1" i="1" dirty="0">
                <a:solidFill>
                  <a:srgbClr val="002060"/>
                </a:solidFill>
                <a:latin typeface="UTM Avo" panose="02040603050506020204" pitchFamily="18" charset="0"/>
              </a:rPr>
              <a:t>Thiếu </a:t>
            </a:r>
          </a:p>
          <a:p>
            <a:pPr algn="ctr" defTabSz="914217">
              <a:lnSpc>
                <a:spcPct val="130000"/>
              </a:lnSpc>
            </a:pPr>
            <a:r>
              <a:rPr lang="nl-NL" sz="2000" b="1" i="1" dirty="0">
                <a:solidFill>
                  <a:srgbClr val="002060"/>
                </a:solidFill>
                <a:latin typeface="UTM Avo" panose="02040603050506020204" pitchFamily="18" charset="0"/>
              </a:rPr>
              <a:t>vi- ta- min D</a:t>
            </a:r>
            <a:endParaRPr lang="zh-CN" altLang="en-US" sz="2000" b="1" dirty="0">
              <a:solidFill>
                <a:srgbClr val="002060"/>
              </a:solidFill>
              <a:latin typeface="UTM Avo" panose="02040603050506020204" pitchFamily="18" charset="0"/>
              <a:cs typeface="+mn-ea"/>
              <a:sym typeface="+mn-lt"/>
            </a:endParaRPr>
          </a:p>
          <a:p>
            <a:endParaRPr lang="en-US" sz="2000" dirty="0">
              <a:solidFill>
                <a:srgbClr val="00206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026529" y="4022617"/>
            <a:ext cx="20148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17">
              <a:lnSpc>
                <a:spcPct val="130000"/>
              </a:lnSpc>
            </a:pPr>
            <a:r>
              <a:rPr lang="nl-NL" sz="2000" b="1" i="1" dirty="0">
                <a:solidFill>
                  <a:srgbClr val="002060"/>
                </a:solidFill>
                <a:latin typeface="UTM Avo" panose="02040603050506020204" pitchFamily="18" charset="0"/>
              </a:rPr>
              <a:t>Thiếu</a:t>
            </a:r>
          </a:p>
          <a:p>
            <a:pPr algn="ctr" defTabSz="914217">
              <a:lnSpc>
                <a:spcPct val="130000"/>
              </a:lnSpc>
            </a:pPr>
            <a:r>
              <a:rPr lang="nl-NL" sz="2000" b="1" i="1" dirty="0">
                <a:solidFill>
                  <a:srgbClr val="002060"/>
                </a:solidFill>
                <a:latin typeface="UTM Avo" panose="02040603050506020204" pitchFamily="18" charset="0"/>
              </a:rPr>
              <a:t> vi- ta- min C </a:t>
            </a:r>
            <a:endParaRPr lang="zh-CN" altLang="en-US" sz="2000" b="1" dirty="0">
              <a:solidFill>
                <a:srgbClr val="002060"/>
              </a:solidFill>
              <a:latin typeface="UTM Avo" panose="02040603050506020204" pitchFamily="18" charset="0"/>
              <a:cs typeface="+mn-ea"/>
              <a:sym typeface="+mn-lt"/>
            </a:endParaRPr>
          </a:p>
          <a:p>
            <a:endParaRPr lang="en-US" sz="2000" dirty="0">
              <a:solidFill>
                <a:srgbClr val="00206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157895" y="5513940"/>
            <a:ext cx="20057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b="1" i="1" dirty="0">
                <a:solidFill>
                  <a:srgbClr val="002060"/>
                </a:solidFill>
                <a:latin typeface="UTM Avo" panose="02040603050506020204" pitchFamily="18" charset="0"/>
              </a:rPr>
              <a:t>Thiếu </a:t>
            </a:r>
            <a:endParaRPr lang="nl-NL" sz="2000" b="1" i="1" dirty="0" smtClean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/>
            <a:r>
              <a:rPr lang="nl-NL" sz="2000" b="1" i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vi-ta-min </a:t>
            </a:r>
            <a:r>
              <a:rPr lang="nl-NL" sz="2000" b="1" i="1" dirty="0">
                <a:solidFill>
                  <a:srgbClr val="002060"/>
                </a:solidFill>
                <a:latin typeface="UTM Avo" panose="02040603050506020204" pitchFamily="18" charset="0"/>
              </a:rPr>
              <a:t>B1</a:t>
            </a:r>
            <a:endParaRPr lang="zh-CN" altLang="en-US" sz="2000" b="1" dirty="0">
              <a:solidFill>
                <a:srgbClr val="002060"/>
              </a:solidFill>
              <a:latin typeface="UTM Avo" panose="02040603050506020204" pitchFamily="18" charset="0"/>
              <a:cs typeface="+mn-ea"/>
              <a:sym typeface="+mn-lt"/>
            </a:endParaRPr>
          </a:p>
          <a:p>
            <a:pPr algn="ctr"/>
            <a:endParaRPr lang="en-US" sz="2000" dirty="0">
              <a:solidFill>
                <a:srgbClr val="002060"/>
              </a:solidFill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762" b="93424" l="0" r="98139">
                        <a14:foregroundMark x1="18486" y1="23759" x2="21712" y2="29777"/>
                        <a14:foregroundMark x1="28950" y1="20968" x2="32382" y2="25806"/>
                        <a14:foregroundMark x1="17701" y1="38151" x2="18859" y2="42680"/>
                        <a14:foregroundMark x1="9305" y1="47084" x2="13689" y2="53350"/>
                        <a14:foregroundMark x1="20637" y1="54094" x2="23863" y2="61600"/>
                        <a14:foregroundMark x1="26220" y1="71402" x2="29239" y2="75248"/>
                        <a14:foregroundMark x1="54342" y1="29032" x2="56121" y2="35174"/>
                        <a14:foregroundMark x1="49669" y1="41377" x2="48883" y2="51055"/>
                        <a14:foregroundMark x1="62655" y1="18176" x2="63730" y2="25931"/>
                        <a14:foregroundMark x1="73532" y1="22022" x2="77047" y2="29342"/>
                        <a14:foregroundMark x1="80645" y1="36042" x2="80356" y2="42494"/>
                        <a14:foregroundMark x1="88958" y1="44727" x2="88462" y2="51613"/>
                        <a14:foregroundMark x1="88172" y1="67618" x2="87304" y2="73325"/>
                        <a14:foregroundMark x1="79777" y1="54715" x2="77916" y2="61725"/>
                        <a14:foregroundMark x1="71257" y1="67866" x2="68321" y2="76117"/>
                        <a14:foregroundMark x1="76344" y1="54839" x2="82630" y2="55707"/>
                        <a14:foregroundMark x1="58478" y1="75682" x2="61414" y2="78908"/>
                        <a14:foregroundMark x1="49297" y1="40881" x2="53391" y2="47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71559">
            <a:off x="-75380" y="2117717"/>
            <a:ext cx="5055957" cy="3623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52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  <p:bldP spid="23" grpId="0"/>
      <p:bldP spid="24" grpId="0" animBg="1"/>
      <p:bldP spid="25" grpId="0"/>
      <p:bldP spid="26" grpId="0" animBg="1"/>
      <p:bldP spid="27" grpId="0"/>
      <p:bldP spid="28" grpId="0" animBg="1"/>
      <p:bldP spid="30" grpId="0"/>
      <p:bldP spid="31" grpId="0"/>
      <p:bldP spid="32" grpId="0"/>
      <p:bldP spid="3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alldrugs.net/upload/image/tin-tuc/b-nh-coi-x-ng-do-thi-u-vitamin-d-tr-em-cach-chua-benh-coi-xuong-o-tre-em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38" y="-102764"/>
            <a:ext cx="4307209" cy="32142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1870" y="3492966"/>
            <a:ext cx="4520331" cy="30175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7395" y="0"/>
            <a:ext cx="4588593" cy="30528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/>
          <p:cNvSpPr txBox="1"/>
          <p:nvPr/>
        </p:nvSpPr>
        <p:spPr>
          <a:xfrm>
            <a:off x="1580948" y="3052846"/>
            <a:ext cx="3000287" cy="880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17">
              <a:lnSpc>
                <a:spcPct val="130000"/>
              </a:lnSpc>
            </a:pPr>
            <a:r>
              <a:rPr lang="nl-NL" sz="2400" b="1" i="1" dirty="0">
                <a:solidFill>
                  <a:srgbClr val="002060"/>
                </a:solidFill>
                <a:latin typeface="UTM Avo" panose="02040603050506020204" pitchFamily="18" charset="0"/>
              </a:rPr>
              <a:t>B</a:t>
            </a:r>
            <a:r>
              <a:rPr lang="nl-NL" sz="2400" b="1" i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ệnh còi xương </a:t>
            </a:r>
            <a:endParaRPr lang="zh-CN" altLang="en-US" sz="2400" b="1" dirty="0" smtClean="0">
              <a:solidFill>
                <a:srgbClr val="002060"/>
              </a:solidFill>
              <a:latin typeface="UTM Avo" panose="02040603050506020204" pitchFamily="18" charset="0"/>
              <a:cs typeface="+mn-ea"/>
              <a:sym typeface="+mn-lt"/>
            </a:endParaRPr>
          </a:p>
          <a:p>
            <a:endParaRPr lang="en-US" sz="2000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04049" y="2920170"/>
            <a:ext cx="3000287" cy="880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17">
              <a:lnSpc>
                <a:spcPct val="130000"/>
              </a:lnSpc>
            </a:pPr>
            <a:r>
              <a:rPr lang="nl-NL" sz="2400" b="1" i="1" dirty="0">
                <a:solidFill>
                  <a:srgbClr val="002060"/>
                </a:solidFill>
                <a:latin typeface="UTM Avo" panose="02040603050506020204" pitchFamily="18" charset="0"/>
              </a:rPr>
              <a:t>B</a:t>
            </a:r>
            <a:r>
              <a:rPr lang="nl-NL" sz="2400" b="1" i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ệnh lở da </a:t>
            </a:r>
            <a:endParaRPr lang="zh-CN" altLang="en-US" sz="2400" b="1" dirty="0" smtClean="0">
              <a:solidFill>
                <a:srgbClr val="002060"/>
              </a:solidFill>
              <a:latin typeface="UTM Avo" panose="02040603050506020204" pitchFamily="18" charset="0"/>
              <a:cs typeface="+mn-ea"/>
              <a:sym typeface="+mn-lt"/>
            </a:endParaRPr>
          </a:p>
          <a:p>
            <a:endParaRPr lang="en-US" sz="2000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71870" y="6378183"/>
            <a:ext cx="4606631" cy="572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17">
              <a:lnSpc>
                <a:spcPct val="130000"/>
              </a:lnSpc>
            </a:pPr>
            <a:r>
              <a:rPr lang="nl-NL" sz="2400" b="1" i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Bệnh khô mắt - quáng gà</a:t>
            </a:r>
            <a:endParaRPr lang="en-US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2675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D4200B87-3DEC-4992-AA8A-DDAC8B5E5F75}"/>
              </a:ext>
            </a:extLst>
          </p:cNvPr>
          <p:cNvSpPr/>
          <p:nvPr/>
        </p:nvSpPr>
        <p:spPr>
          <a:xfrm>
            <a:off x="1587" y="37539"/>
            <a:ext cx="12190413" cy="1041400"/>
          </a:xfrm>
          <a:prstGeom prst="rect">
            <a:avLst/>
          </a:prstGeom>
          <a:solidFill>
            <a:srgbClr val="A2CC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anaMinB"/>
              <a:cs typeface="+mn-ea"/>
              <a:sym typeface="+mn-lt"/>
            </a:endParaRPr>
          </a:p>
        </p:txBody>
      </p:sp>
      <p:grpSp>
        <p:nvGrpSpPr>
          <p:cNvPr id="9" name="组合 11">
            <a:extLst>
              <a:ext uri="{FF2B5EF4-FFF2-40B4-BE49-F238E27FC236}">
                <a16:creationId xmlns:a16="http://schemas.microsoft.com/office/drawing/2014/main" id="{D8BA6B2B-CB9A-4E4B-9EA2-F9B1DE797881}"/>
              </a:ext>
            </a:extLst>
          </p:cNvPr>
          <p:cNvGrpSpPr>
            <a:grpSpLocks/>
          </p:cNvGrpSpPr>
          <p:nvPr/>
        </p:nvGrpSpPr>
        <p:grpSpPr bwMode="auto">
          <a:xfrm>
            <a:off x="183569" y="2037132"/>
            <a:ext cx="6237152" cy="4003450"/>
            <a:chOff x="0" y="252088"/>
            <a:chExt cx="2534920" cy="2118435"/>
          </a:xfrm>
        </p:grpSpPr>
        <p:sp>
          <p:nvSpPr>
            <p:cNvPr id="13" name="矩形 16">
              <a:extLst>
                <a:ext uri="{FF2B5EF4-FFF2-40B4-BE49-F238E27FC236}">
                  <a16:creationId xmlns:a16="http://schemas.microsoft.com/office/drawing/2014/main" id="{00D482FE-CE5E-47DC-AA0C-837A04A980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728335"/>
              <a:ext cx="2534920" cy="1642188"/>
            </a:xfrm>
            <a:prstGeom prst="rect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marL="0" marR="0" lvl="0" indent="0" algn="ctr" defTabSz="914217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HanaMinB"/>
                <a:cs typeface="+mn-ea"/>
                <a:sym typeface="+mn-lt"/>
              </a:endParaRPr>
            </a:p>
          </p:txBody>
        </p:sp>
        <p:sp>
          <p:nvSpPr>
            <p:cNvPr id="14" name="圆角矩形 17">
              <a:extLst>
                <a:ext uri="{FF2B5EF4-FFF2-40B4-BE49-F238E27FC236}">
                  <a16:creationId xmlns:a16="http://schemas.microsoft.com/office/drawing/2014/main" id="{5628DCDC-52B5-4651-A326-C5EF27C7B1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4872" y="252088"/>
              <a:ext cx="1065176" cy="813088"/>
            </a:xfrm>
            <a:prstGeom prst="roundRect">
              <a:avLst>
                <a:gd name="adj" fmla="val 16667"/>
              </a:avLst>
            </a:prstGeom>
            <a:solidFill>
              <a:srgbClr val="A2C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217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HanaMinB"/>
                <a:cs typeface="+mn-ea"/>
                <a:sym typeface="+mn-lt"/>
              </a:endParaRPr>
            </a:p>
          </p:txBody>
        </p:sp>
      </p:grpSp>
      <p:grpSp>
        <p:nvGrpSpPr>
          <p:cNvPr id="16" name="组合 19">
            <a:extLst>
              <a:ext uri="{FF2B5EF4-FFF2-40B4-BE49-F238E27FC236}">
                <a16:creationId xmlns:a16="http://schemas.microsoft.com/office/drawing/2014/main" id="{B912DD9D-BA71-41F3-BF0A-208708DBDCDD}"/>
              </a:ext>
            </a:extLst>
          </p:cNvPr>
          <p:cNvGrpSpPr>
            <a:grpSpLocks/>
          </p:cNvGrpSpPr>
          <p:nvPr/>
        </p:nvGrpSpPr>
        <p:grpSpPr bwMode="auto">
          <a:xfrm>
            <a:off x="6533108" y="1619480"/>
            <a:ext cx="5348650" cy="3617537"/>
            <a:chOff x="0" y="210445"/>
            <a:chExt cx="2534920" cy="2160078"/>
          </a:xfrm>
        </p:grpSpPr>
        <p:sp>
          <p:nvSpPr>
            <p:cNvPr id="20" name="矩形 23">
              <a:extLst>
                <a:ext uri="{FF2B5EF4-FFF2-40B4-BE49-F238E27FC236}">
                  <a16:creationId xmlns:a16="http://schemas.microsoft.com/office/drawing/2014/main" id="{482B4274-F353-4B2A-8809-2BD86460FC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728335"/>
              <a:ext cx="2534920" cy="1642188"/>
            </a:xfrm>
            <a:prstGeom prst="rect">
              <a:avLst/>
            </a:prstGeom>
            <a:noFill/>
            <a:ln w="19050">
              <a:solidFill>
                <a:srgbClr val="76717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marL="0" marR="0" lvl="0" indent="0" algn="ctr" defTabSz="914217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HanaMinB"/>
                <a:cs typeface="+mn-ea"/>
                <a:sym typeface="+mn-lt"/>
              </a:endParaRPr>
            </a:p>
          </p:txBody>
        </p:sp>
        <p:sp>
          <p:nvSpPr>
            <p:cNvPr id="21" name="圆角矩形 24">
              <a:extLst>
                <a:ext uri="{FF2B5EF4-FFF2-40B4-BE49-F238E27FC236}">
                  <a16:creationId xmlns:a16="http://schemas.microsoft.com/office/drawing/2014/main" id="{AF3628F2-3084-456D-A0B2-D4788193EA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4872" y="210445"/>
              <a:ext cx="1065176" cy="854731"/>
            </a:xfrm>
            <a:prstGeom prst="roundRect">
              <a:avLst>
                <a:gd name="adj" fmla="val 16667"/>
              </a:avLst>
            </a:prstGeom>
            <a:solidFill>
              <a:srgbClr val="EF45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217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HanaMinB"/>
                <a:cs typeface="+mn-ea"/>
                <a:sym typeface="+mn-lt"/>
              </a:endParaRPr>
            </a:p>
          </p:txBody>
        </p:sp>
      </p:grpSp>
      <p:sp>
        <p:nvSpPr>
          <p:cNvPr id="28" name="Rectangle 27"/>
          <p:cNvSpPr/>
          <p:nvPr/>
        </p:nvSpPr>
        <p:spPr>
          <a:xfrm>
            <a:off x="166255" y="3570246"/>
            <a:ext cx="5661890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nl-NL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Kể tên một số </a:t>
            </a:r>
            <a:r>
              <a:rPr kumimoji="0" lang="nl-NL" sz="3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chất</a:t>
            </a:r>
            <a:r>
              <a:rPr kumimoji="0" lang="nl-NL" sz="3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khoáng </a:t>
            </a:r>
            <a:r>
              <a:rPr kumimoji="0" lang="nl-NL" sz="3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mà </a:t>
            </a:r>
            <a:r>
              <a:rPr kumimoji="0" lang="nl-NL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em biết. </a:t>
            </a:r>
            <a:endParaRPr kumimoji="0" lang="nl-NL" sz="38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Nêu vai trò?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390171" y="3244032"/>
            <a:ext cx="5634520" cy="24776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Nếu thiếu </a:t>
            </a:r>
            <a:r>
              <a:rPr kumimoji="0" lang="nl-NL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chất</a:t>
            </a:r>
            <a:r>
              <a:rPr kumimoji="0" lang="nl-NL" sz="4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khoáng </a:t>
            </a:r>
            <a:r>
              <a:rPr kumimoji="0" lang="nl-NL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cơ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thể sẽ ra sao?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5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 </a:t>
            </a: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621753" y="143827"/>
            <a:ext cx="842356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5000" b="1" i="0" u="none" strike="noStrike" kern="1200" cap="none" spc="0" normalizeH="0" baseline="0" noProof="0" dirty="0" smtClean="0">
                <a:ln w="6600">
                  <a:noFill/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01B3C5">
                      <a:satMod val="175000"/>
                      <a:alpha val="40000"/>
                    </a:srgbClr>
                  </a:glow>
                  <a:outerShdw dist="38100" dir="2700000" algn="tl" rotWithShape="0">
                    <a:srgbClr val="F17475"/>
                  </a:outerShdw>
                </a:effectLst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THẢO LUẬN NHÓM ĐÔI</a:t>
            </a:r>
            <a:endParaRPr kumimoji="0" lang="en-US" sz="5000" b="1" i="0" u="none" strike="noStrike" kern="1200" cap="none" spc="0" normalizeH="0" baseline="0" noProof="0" dirty="0" smtClean="0">
              <a:ln w="6600">
                <a:noFill/>
                <a:prstDash val="solid"/>
              </a:ln>
              <a:solidFill>
                <a:srgbClr val="FFFFFF"/>
              </a:solidFill>
              <a:effectLst>
                <a:glow rad="228600">
                  <a:srgbClr val="01B3C5">
                    <a:satMod val="175000"/>
                    <a:alpha val="40000"/>
                  </a:srgbClr>
                </a:glow>
                <a:outerShdw dist="38100" dir="2700000" algn="tl" rotWithShape="0">
                  <a:srgbClr val="F17475"/>
                </a:outerShdw>
              </a:effectLst>
              <a:uLnTx/>
              <a:uFillTx/>
              <a:latin typeface="UTM Avo" panose="020406030505060202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5000" b="1" i="1" u="none" strike="noStrike" kern="1200" cap="none" spc="0" normalizeH="0" baseline="0" noProof="0" dirty="0" smtClean="0">
                <a:ln w="6600">
                  <a:noFill/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01B3C5">
                      <a:satMod val="175000"/>
                      <a:alpha val="40000"/>
                    </a:srgbClr>
                  </a:glow>
                  <a:outerShdw dist="38100" dir="2700000" algn="tl" rotWithShape="0">
                    <a:srgbClr val="F17475"/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 </a:t>
            </a:r>
            <a:endParaRPr kumimoji="0" lang="en-US" sz="5000" b="1" i="0" u="none" strike="noStrike" kern="1200" cap="none" spc="0" normalizeH="0" baseline="0" noProof="0" dirty="0">
              <a:ln w="6600">
                <a:noFill/>
                <a:prstDash val="solid"/>
              </a:ln>
              <a:solidFill>
                <a:srgbClr val="FFFFFF"/>
              </a:solidFill>
              <a:effectLst>
                <a:glow rad="228600">
                  <a:srgbClr val="01B3C5">
                    <a:satMod val="175000"/>
                    <a:alpha val="40000"/>
                  </a:srgbClr>
                </a:glow>
                <a:outerShdw dist="38100" dir="2700000" algn="tl" rotWithShape="0">
                  <a:srgbClr val="F17475"/>
                </a:outerShdw>
              </a:effectLst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3803">
            <a:off x="1961136" y="1317795"/>
            <a:ext cx="2634150" cy="2634150"/>
          </a:xfrm>
          <a:prstGeom prst="rect">
            <a:avLst/>
          </a:prstGeom>
        </p:spPr>
      </p:pic>
      <p:pic>
        <p:nvPicPr>
          <p:cNvPr id="33" name="图片 2">
            <a:extLst>
              <a:ext uri="{FF2B5EF4-FFF2-40B4-BE49-F238E27FC236}">
                <a16:creationId xmlns:a16="http://schemas.microsoft.com/office/drawing/2014/main" id="{49A936E1-0F46-4002-97D2-9CB47DF852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67" b="90000" l="47531" r="94815">
                        <a14:foregroundMark x1="72099" y1="55000" x2="70247" y2="76667"/>
                        <a14:foregroundMark x1="85802" y1="41667" x2="85802" y2="74722"/>
                        <a14:backgroundMark x1="84321" y1="85000" x2="85556" y2="86111"/>
                        <a14:backgroundMark x1="83086" y1="86944" x2="83086" y2="8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488" t="1094"/>
          <a:stretch/>
        </p:blipFill>
        <p:spPr>
          <a:xfrm>
            <a:off x="8040887" y="1423960"/>
            <a:ext cx="2737874" cy="1975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879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2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27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3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30" tmFilter="0, 0; 0.125,0.2665; 0.25,0.4; 0.375,0.465; 0.5,0.5;  0.625,0.535; 0.75,0.6; 0.875,0.7335; 1,1">
                                          <p:stCondLst>
                                            <p:cond delay="83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15" tmFilter="0, 0; 0.125,0.2665; 0.25,0.4; 0.375,0.465; 0.5,0.5;  0.625,0.535; 0.75,0.6; 0.875,0.7335; 1,1">
                                          <p:stCondLst>
                                            <p:cond delay="1655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5" tmFilter="0, 0; 0.125,0.2665; 0.25,0.4; 0.375,0.465; 0.5,0.5;  0.625,0.535; 0.75,0.6; 0.875,0.7335; 1,1">
                                          <p:stCondLst>
                                            <p:cond delay="207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33">
                                          <p:stCondLst>
                                            <p:cond delay="8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207" decel="50000">
                                          <p:stCondLst>
                                            <p:cond delay="845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33">
                                          <p:stCondLst>
                                            <p:cond delay="164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207" decel="50000">
                                          <p:stCondLst>
                                            <p:cond delay="1673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33">
                                          <p:stCondLst>
                                            <p:cond delay="205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207" decel="50000">
                                          <p:stCondLst>
                                            <p:cond delay="2085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33">
                                          <p:stCondLst>
                                            <p:cond delay="226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207" decel="50000">
                                          <p:stCondLst>
                                            <p:cond delay="2293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10270DDF-2B9B-423E-B9F6-1E9D945F81C8}"/>
              </a:ext>
            </a:extLst>
          </p:cNvPr>
          <p:cNvSpPr/>
          <p:nvPr/>
        </p:nvSpPr>
        <p:spPr>
          <a:xfrm>
            <a:off x="-4" y="23664"/>
            <a:ext cx="12190413" cy="1041400"/>
          </a:xfrm>
          <a:prstGeom prst="rect">
            <a:avLst/>
          </a:prstGeom>
          <a:solidFill>
            <a:srgbClr val="A2CC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anaMinB"/>
              <a:cs typeface="+mn-ea"/>
              <a:sym typeface="+mn-lt"/>
            </a:endParaRP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5A9116E9-B556-4225-87CE-5DCB2E5A3ACE}"/>
              </a:ext>
            </a:extLst>
          </p:cNvPr>
          <p:cNvSpPr/>
          <p:nvPr/>
        </p:nvSpPr>
        <p:spPr>
          <a:xfrm>
            <a:off x="325796" y="1798845"/>
            <a:ext cx="2310775" cy="1408052"/>
          </a:xfrm>
          <a:prstGeom prst="ellipse">
            <a:avLst/>
          </a:prstGeom>
          <a:solidFill>
            <a:srgbClr val="A2CC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anaMinB"/>
              <a:cs typeface="+mn-ea"/>
              <a:sym typeface="+mn-lt"/>
            </a:endParaRPr>
          </a:p>
        </p:txBody>
      </p: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0C8AC62C-7BBF-417B-8F09-70144D5CDB86}"/>
              </a:ext>
            </a:extLst>
          </p:cNvPr>
          <p:cNvCxnSpPr/>
          <p:nvPr/>
        </p:nvCxnSpPr>
        <p:spPr>
          <a:xfrm>
            <a:off x="1648461" y="2592978"/>
            <a:ext cx="1007039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  <a:prstDash val="dash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椭圆 13">
            <a:extLst>
              <a:ext uri="{FF2B5EF4-FFF2-40B4-BE49-F238E27FC236}">
                <a16:creationId xmlns:a16="http://schemas.microsoft.com/office/drawing/2014/main" id="{2FFC8B63-D738-4B8B-8178-8A1467805FF1}"/>
              </a:ext>
            </a:extLst>
          </p:cNvPr>
          <p:cNvSpPr/>
          <p:nvPr/>
        </p:nvSpPr>
        <p:spPr>
          <a:xfrm>
            <a:off x="325796" y="3410142"/>
            <a:ext cx="2319208" cy="1153591"/>
          </a:xfrm>
          <a:prstGeom prst="ellipse">
            <a:avLst/>
          </a:prstGeom>
          <a:solidFill>
            <a:srgbClr val="EF45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anaMinB"/>
              <a:cs typeface="+mn-ea"/>
              <a:sym typeface="+mn-lt"/>
            </a:endParaRPr>
          </a:p>
        </p:txBody>
      </p: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61C1E508-F842-49D1-B433-0ADEE08D43EE}"/>
              </a:ext>
            </a:extLst>
          </p:cNvPr>
          <p:cNvCxnSpPr/>
          <p:nvPr/>
        </p:nvCxnSpPr>
        <p:spPr>
          <a:xfrm>
            <a:off x="2376248" y="3858304"/>
            <a:ext cx="395612" cy="15384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  <a:prstDash val="dash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椭圆 16">
            <a:extLst>
              <a:ext uri="{FF2B5EF4-FFF2-40B4-BE49-F238E27FC236}">
                <a16:creationId xmlns:a16="http://schemas.microsoft.com/office/drawing/2014/main" id="{984227C0-1121-47F1-B55B-57FE7D4022CF}"/>
              </a:ext>
            </a:extLst>
          </p:cNvPr>
          <p:cNvSpPr/>
          <p:nvPr/>
        </p:nvSpPr>
        <p:spPr>
          <a:xfrm>
            <a:off x="514201" y="5001917"/>
            <a:ext cx="2457705" cy="1115702"/>
          </a:xfrm>
          <a:prstGeom prst="ellipse">
            <a:avLst/>
          </a:prstGeom>
          <a:solidFill>
            <a:srgbClr val="A2CC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anaMinB"/>
              <a:cs typeface="+mn-ea"/>
              <a:sym typeface="+mn-lt"/>
            </a:endParaRPr>
          </a:p>
        </p:txBody>
      </p:sp>
      <p:cxnSp>
        <p:nvCxnSpPr>
          <p:cNvPr id="18" name="直接连接符 17">
            <a:extLst>
              <a:ext uri="{FF2B5EF4-FFF2-40B4-BE49-F238E27FC236}">
                <a16:creationId xmlns:a16="http://schemas.microsoft.com/office/drawing/2014/main" id="{91180A2D-AF38-4420-954E-933A336FE37B}"/>
              </a:ext>
            </a:extLst>
          </p:cNvPr>
          <p:cNvCxnSpPr>
            <a:stCxn id="17" idx="6"/>
          </p:cNvCxnSpPr>
          <p:nvPr/>
        </p:nvCxnSpPr>
        <p:spPr>
          <a:xfrm>
            <a:off x="2810458" y="5656707"/>
            <a:ext cx="267116" cy="25268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  <a:prstDash val="dash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>
            <a:extLst>
              <a:ext uri="{FF2B5EF4-FFF2-40B4-BE49-F238E27FC236}">
                <a16:creationId xmlns:a16="http://schemas.microsoft.com/office/drawing/2014/main" id="{54E52BB7-E9E0-40DB-900C-2CF581B8246A}"/>
              </a:ext>
            </a:extLst>
          </p:cNvPr>
          <p:cNvCxnSpPr/>
          <p:nvPr/>
        </p:nvCxnSpPr>
        <p:spPr>
          <a:xfrm>
            <a:off x="2070535" y="5994508"/>
            <a:ext cx="1007039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  <a:prstDash val="dash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图片 24">
            <a:extLst>
              <a:ext uri="{FF2B5EF4-FFF2-40B4-BE49-F238E27FC236}">
                <a16:creationId xmlns:a16="http://schemas.microsoft.com/office/drawing/2014/main" id="{129B70D9-338E-44AA-8D13-950A361B6F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4128" y="8561"/>
            <a:ext cx="1543675" cy="1185654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864425" y="52422"/>
            <a:ext cx="77780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Một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số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lang="en-US" altLang="vi-VN" sz="3200" b="1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chất</a:t>
            </a:r>
            <a:r>
              <a:rPr lang="en-US" altLang="vi-VN" sz="32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vi-VN" sz="3200" b="1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khoáng</a:t>
            </a:r>
            <a:r>
              <a:rPr kumimoji="0" lang="en-US" alt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như</a:t>
            </a:r>
            <a:r>
              <a:rPr kumimoji="0" lang="en-US" alt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:</a:t>
            </a:r>
            <a:r>
              <a:rPr kumimoji="0" lang="en-US" altLang="vi-VN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lang="nl-NL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Can –xi, phốt pho, sắt, kẽm, i- ốt, </a:t>
            </a:r>
            <a:r>
              <a:rPr lang="nl-NL" sz="32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...</a:t>
            </a:r>
            <a:endParaRPr kumimoji="0" lang="en-US" sz="3200" b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0" name="文本框 931" descr="e7d195523061f1c0c2b73831c94a3edc981f60e396d3e182073EE1468018468A7F192AE5E5CD515B6C3125F8AF6E4EE646174E8CF0B46FD19828DCE8CDA3B3A044A74F0E769C5FA8CB87AB6FC303C8BA3785FAC64AF542478695B0984F536809C3F1707B1C3268FC7520299D04CFE85DEB91723432B78EC91A49EF06019607DE5BEC6629765AAD53314DC233652B24F7">
            <a:extLst>
              <a:ext uri="{FF2B5EF4-FFF2-40B4-BE49-F238E27FC236}">
                <a16:creationId xmlns:a16="http://schemas.microsoft.com/office/drawing/2014/main" id="{9F48BC2C-994A-41DA-A274-EE1A7B4E80EB}"/>
              </a:ext>
            </a:extLst>
          </p:cNvPr>
          <p:cNvSpPr txBox="1"/>
          <p:nvPr/>
        </p:nvSpPr>
        <p:spPr>
          <a:xfrm>
            <a:off x="727598" y="2230558"/>
            <a:ext cx="227365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500" b="1" dirty="0">
                <a:latin typeface="UTM Avo" panose="02040603050506020204" pitchFamily="18" charset="0"/>
                <a:ea typeface="汉仪跳跳体简" panose="00020600040101010101" pitchFamily="18" charset="-122"/>
                <a:cs typeface="Times New Roman" pitchFamily="18" charset="0"/>
              </a:rPr>
              <a:t>Can-xi</a:t>
            </a:r>
            <a:endParaRPr lang="zh-CN" altLang="en-US" sz="3500" b="1" dirty="0">
              <a:latin typeface="UTM Avo" panose="02040603050506020204" pitchFamily="18" charset="0"/>
              <a:ea typeface="汉仪跳跳体简" panose="00020600040101010101" pitchFamily="18" charset="-122"/>
              <a:cs typeface="Times New Roman" pitchFamily="18" charset="0"/>
            </a:endParaRPr>
          </a:p>
        </p:txBody>
      </p:sp>
      <p:sp>
        <p:nvSpPr>
          <p:cNvPr id="27" name="文本框 932" descr="e7d195523061f1c0c2b73831c94a3edc981f60e396d3e182073EE1468018468A7F192AE5E5CD515B6C3125F8AF6E4EE646174E8CF0B46FD19828DCE8CDA3B3A044A74F0E769C5FA8CB87AB6FC303C8BA3785FAC64AF542478695B0984F536809C3F1707B1C3268FC7520299D04CFE85DEB91723432B78EC91A49EF06019607DE5BEC6629765AAD53314DC233652B24F7">
            <a:extLst>
              <a:ext uri="{FF2B5EF4-FFF2-40B4-BE49-F238E27FC236}">
                <a16:creationId xmlns:a16="http://schemas.microsoft.com/office/drawing/2014/main" id="{3B834330-48FF-41A4-AEEF-BE9234D5D7ED}"/>
              </a:ext>
            </a:extLst>
          </p:cNvPr>
          <p:cNvSpPr txBox="1"/>
          <p:nvPr/>
        </p:nvSpPr>
        <p:spPr>
          <a:xfrm>
            <a:off x="2655500" y="1836830"/>
            <a:ext cx="70645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err="1" smtClean="0">
                <a:solidFill>
                  <a:srgbClr val="7030A0"/>
                </a:solidFill>
                <a:latin typeface="UTM Avo" panose="02040603050506020204" pitchFamily="18" charset="0"/>
                <a:ea typeface="汉仪跳跳体简" panose="00020600040101010101" pitchFamily="18" charset="-122"/>
                <a:cs typeface="Times New Roman" pitchFamily="18" charset="0"/>
              </a:rPr>
              <a:t>Giúp</a:t>
            </a:r>
            <a:r>
              <a:rPr lang="en-US" altLang="zh-CN" sz="3200" b="1" dirty="0" smtClean="0">
                <a:solidFill>
                  <a:srgbClr val="7030A0"/>
                </a:solidFill>
                <a:latin typeface="UTM Avo" panose="02040603050506020204" pitchFamily="18" charset="0"/>
                <a:ea typeface="汉仪跳跳体简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7030A0"/>
                </a:solidFill>
                <a:latin typeface="UTM Avo" panose="02040603050506020204" pitchFamily="18" charset="0"/>
                <a:ea typeface="汉仪跳跳体简" panose="00020600040101010101" pitchFamily="18" charset="-122"/>
                <a:cs typeface="Times New Roman" pitchFamily="18" charset="0"/>
              </a:rPr>
              <a:t>xương</a:t>
            </a:r>
            <a:r>
              <a:rPr lang="en-US" altLang="zh-CN" sz="3200" b="1" dirty="0" smtClean="0">
                <a:solidFill>
                  <a:srgbClr val="7030A0"/>
                </a:solidFill>
                <a:latin typeface="UTM Avo" panose="02040603050506020204" pitchFamily="18" charset="0"/>
                <a:ea typeface="汉仪跳跳体简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7030A0"/>
                </a:solidFill>
                <a:latin typeface="UTM Avo" panose="02040603050506020204" pitchFamily="18" charset="0"/>
                <a:ea typeface="汉仪跳跳体简" panose="00020600040101010101" pitchFamily="18" charset="-122"/>
                <a:cs typeface="Times New Roman" pitchFamily="18" charset="0"/>
              </a:rPr>
              <a:t>chắc</a:t>
            </a:r>
            <a:r>
              <a:rPr lang="en-US" altLang="zh-CN" sz="3200" b="1" dirty="0" smtClean="0">
                <a:solidFill>
                  <a:srgbClr val="7030A0"/>
                </a:solidFill>
                <a:latin typeface="UTM Avo" panose="02040603050506020204" pitchFamily="18" charset="0"/>
                <a:ea typeface="汉仪跳跳体简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7030A0"/>
                </a:solidFill>
                <a:latin typeface="UTM Avo" panose="02040603050506020204" pitchFamily="18" charset="0"/>
                <a:ea typeface="汉仪跳跳体简" panose="00020600040101010101" pitchFamily="18" charset="-122"/>
                <a:cs typeface="Times New Roman" pitchFamily="18" charset="0"/>
              </a:rPr>
              <a:t>khỏe</a:t>
            </a:r>
            <a:r>
              <a:rPr lang="en-US" altLang="zh-CN" sz="3200" b="1" dirty="0" smtClean="0">
                <a:solidFill>
                  <a:srgbClr val="7030A0"/>
                </a:solidFill>
                <a:latin typeface="UTM Avo" panose="02040603050506020204" pitchFamily="18" charset="0"/>
                <a:ea typeface="汉仪跳跳体简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7030A0"/>
                </a:solidFill>
                <a:latin typeface="UTM Avo" panose="02040603050506020204" pitchFamily="18" charset="0"/>
                <a:ea typeface="汉仪跳跳体简" panose="00020600040101010101" pitchFamily="18" charset="-122"/>
                <a:cs typeface="Times New Roman" pitchFamily="18" charset="0"/>
              </a:rPr>
              <a:t>và</a:t>
            </a:r>
            <a:r>
              <a:rPr lang="en-US" altLang="zh-CN" sz="3200" b="1" dirty="0" smtClean="0">
                <a:solidFill>
                  <a:srgbClr val="7030A0"/>
                </a:solidFill>
                <a:latin typeface="UTM Avo" panose="02040603050506020204" pitchFamily="18" charset="0"/>
                <a:ea typeface="汉仪跳跳体简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7030A0"/>
                </a:solidFill>
                <a:latin typeface="UTM Avo" panose="02040603050506020204" pitchFamily="18" charset="0"/>
                <a:ea typeface="汉仪跳跳体简" panose="00020600040101010101" pitchFamily="18" charset="-122"/>
                <a:cs typeface="Times New Roman" pitchFamily="18" charset="0"/>
              </a:rPr>
              <a:t>phòng</a:t>
            </a:r>
            <a:r>
              <a:rPr lang="en-US" altLang="zh-CN" sz="3200" b="1" dirty="0" smtClean="0">
                <a:solidFill>
                  <a:srgbClr val="7030A0"/>
                </a:solidFill>
                <a:latin typeface="UTM Avo" panose="02040603050506020204" pitchFamily="18" charset="0"/>
                <a:ea typeface="汉仪跳跳体简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7030A0"/>
                </a:solidFill>
                <a:latin typeface="UTM Avo" panose="02040603050506020204" pitchFamily="18" charset="0"/>
                <a:ea typeface="汉仪跳跳体简" panose="00020600040101010101" pitchFamily="18" charset="-122"/>
                <a:cs typeface="Times New Roman" pitchFamily="18" charset="0"/>
              </a:rPr>
              <a:t>ngừa</a:t>
            </a:r>
            <a:r>
              <a:rPr lang="en-US" altLang="zh-CN" sz="3200" b="1" dirty="0" smtClean="0">
                <a:solidFill>
                  <a:srgbClr val="7030A0"/>
                </a:solidFill>
                <a:latin typeface="UTM Avo" panose="02040603050506020204" pitchFamily="18" charset="0"/>
                <a:ea typeface="汉仪跳跳体简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7030A0"/>
                </a:solidFill>
                <a:latin typeface="UTM Avo" panose="02040603050506020204" pitchFamily="18" charset="0"/>
                <a:ea typeface="汉仪跳跳体简" panose="00020600040101010101" pitchFamily="18" charset="-122"/>
                <a:cs typeface="Times New Roman" pitchFamily="18" charset="0"/>
              </a:rPr>
              <a:t>bệnh</a:t>
            </a:r>
            <a:r>
              <a:rPr lang="en-US" altLang="zh-CN" sz="3200" b="1" dirty="0" smtClean="0">
                <a:solidFill>
                  <a:srgbClr val="7030A0"/>
                </a:solidFill>
                <a:latin typeface="UTM Avo" panose="02040603050506020204" pitchFamily="18" charset="0"/>
                <a:ea typeface="汉仪跳跳体简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7030A0"/>
                </a:solidFill>
                <a:latin typeface="UTM Avo" panose="02040603050506020204" pitchFamily="18" charset="0"/>
                <a:ea typeface="汉仪跳跳体简" panose="00020600040101010101" pitchFamily="18" charset="-122"/>
                <a:cs typeface="Times New Roman" pitchFamily="18" charset="0"/>
              </a:rPr>
              <a:t>loãng</a:t>
            </a:r>
            <a:r>
              <a:rPr lang="en-US" altLang="zh-CN" sz="3200" b="1" dirty="0" smtClean="0">
                <a:solidFill>
                  <a:srgbClr val="7030A0"/>
                </a:solidFill>
                <a:latin typeface="UTM Avo" panose="02040603050506020204" pitchFamily="18" charset="0"/>
                <a:ea typeface="汉仪跳跳体简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7030A0"/>
                </a:solidFill>
                <a:latin typeface="UTM Avo" panose="02040603050506020204" pitchFamily="18" charset="0"/>
                <a:ea typeface="汉仪跳跳体简" panose="00020600040101010101" pitchFamily="18" charset="-122"/>
                <a:cs typeface="Times New Roman" pitchFamily="18" charset="0"/>
              </a:rPr>
              <a:t>xương</a:t>
            </a:r>
            <a:r>
              <a:rPr lang="en-US" altLang="zh-CN" sz="3200" b="1" dirty="0" smtClean="0">
                <a:solidFill>
                  <a:srgbClr val="7030A0"/>
                </a:solidFill>
                <a:latin typeface="UTM Avo" panose="02040603050506020204" pitchFamily="18" charset="0"/>
                <a:ea typeface="汉仪跳跳体简" panose="00020600040101010101" pitchFamily="18" charset="-122"/>
                <a:cs typeface="Times New Roman" pitchFamily="18" charset="0"/>
              </a:rPr>
              <a:t>.</a:t>
            </a:r>
            <a:endParaRPr lang="zh-CN" altLang="en-US" sz="3200" b="1" dirty="0">
              <a:solidFill>
                <a:srgbClr val="7030A0"/>
              </a:solidFill>
              <a:latin typeface="UTM Avo" panose="02040603050506020204" pitchFamily="18" charset="0"/>
              <a:ea typeface="汉仪跳跳体简" panose="00020600040101010101" pitchFamily="18" charset="-122"/>
              <a:cs typeface="Times New Roman" pitchFamily="18" charset="0"/>
            </a:endParaRPr>
          </a:p>
        </p:txBody>
      </p:sp>
      <p:sp>
        <p:nvSpPr>
          <p:cNvPr id="28" name="文本框 936" descr="e7d195523061f1c0c2b73831c94a3edc981f60e396d3e182073EE1468018468A7F192AE5E5CD515B6C3125F8AF6E4EE646174E8CF0B46FD19828DCE8CDA3B3A044A74F0E769C5FA8CB87AB6FC303C8BA3785FAC64AF542478695B0984F536809C3F1707B1C3268FC7520299D04CFE85DEB91723432B78EC91A49EF06019607DE5BEC6629765AAD53314DC233652B24F7">
            <a:extLst>
              <a:ext uri="{FF2B5EF4-FFF2-40B4-BE49-F238E27FC236}">
                <a16:creationId xmlns:a16="http://schemas.microsoft.com/office/drawing/2014/main" id="{4E60A618-CD2A-4E79-8AE3-702F16A10C65}"/>
              </a:ext>
            </a:extLst>
          </p:cNvPr>
          <p:cNvSpPr txBox="1"/>
          <p:nvPr/>
        </p:nvSpPr>
        <p:spPr>
          <a:xfrm>
            <a:off x="1011306" y="3665595"/>
            <a:ext cx="914033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500" b="1" dirty="0" err="1">
                <a:latin typeface="UTM Avo" panose="02040603050506020204" pitchFamily="18" charset="0"/>
                <a:ea typeface="汉仪跳跳体简" panose="00020600040101010101" pitchFamily="18" charset="-122"/>
                <a:cs typeface="Times New Roman" pitchFamily="18" charset="0"/>
              </a:rPr>
              <a:t>Sắt</a:t>
            </a:r>
            <a:endParaRPr lang="zh-CN" altLang="en-US" sz="3500" b="1" dirty="0">
              <a:latin typeface="UTM Avo" panose="02040603050506020204" pitchFamily="18" charset="0"/>
              <a:ea typeface="汉仪跳跳体简" panose="00020600040101010101" pitchFamily="18" charset="-122"/>
              <a:cs typeface="Times New Roman" pitchFamily="18" charset="0"/>
            </a:endParaRPr>
          </a:p>
        </p:txBody>
      </p:sp>
      <p:sp>
        <p:nvSpPr>
          <p:cNvPr id="29" name="文本框 937" descr="e7d195523061f1c0c2b73831c94a3edc981f60e396d3e182073EE1468018468A7F192AE5E5CD515B6C3125F8AF6E4EE646174E8CF0B46FD19828DCE8CDA3B3A044A74F0E769C5FA8CB87AB6FC303C8BA3785FAC64AF542478695B0984F536809C3F1707B1C3268FC7520299D04CFE85DEB91723432B78EC91A49EF06019607DE5BEC6629765AAD53314DC233652B24F7">
            <a:extLst>
              <a:ext uri="{FF2B5EF4-FFF2-40B4-BE49-F238E27FC236}">
                <a16:creationId xmlns:a16="http://schemas.microsoft.com/office/drawing/2014/main" id="{F24253C5-3C7D-4309-A35F-B3DA7C520725}"/>
              </a:ext>
            </a:extLst>
          </p:cNvPr>
          <p:cNvSpPr txBox="1"/>
          <p:nvPr/>
        </p:nvSpPr>
        <p:spPr>
          <a:xfrm>
            <a:off x="3457989" y="3345110"/>
            <a:ext cx="44161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7030A0"/>
                </a:solidFill>
                <a:latin typeface="UTM Avo" panose="02040603050506020204" pitchFamily="18" charset="0"/>
                <a:cs typeface="Times New Roman" pitchFamily="18" charset="0"/>
              </a:rPr>
              <a:t>Giúp</a:t>
            </a:r>
            <a:r>
              <a:rPr lang="en-US" sz="3200" b="1" dirty="0">
                <a:solidFill>
                  <a:srgbClr val="7030A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UTM Avo" panose="02040603050506020204" pitchFamily="18" charset="0"/>
                <a:cs typeface="Times New Roman" pitchFamily="18" charset="0"/>
              </a:rPr>
              <a:t>tạo</a:t>
            </a:r>
            <a:r>
              <a:rPr lang="en-US" sz="3200" b="1" dirty="0">
                <a:solidFill>
                  <a:srgbClr val="7030A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UTM Avo" panose="02040603050506020204" pitchFamily="18" charset="0"/>
                <a:cs typeface="Times New Roman" pitchFamily="18" charset="0"/>
              </a:rPr>
              <a:t>máu</a:t>
            </a:r>
            <a:r>
              <a:rPr lang="en-US" sz="3200" b="1" dirty="0">
                <a:solidFill>
                  <a:srgbClr val="7030A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UTM Avo" panose="02040603050506020204" pitchFamily="18" charset="0"/>
                <a:cs typeface="Times New Roman" pitchFamily="18" charset="0"/>
              </a:rPr>
              <a:t>cho</a:t>
            </a:r>
            <a:r>
              <a:rPr lang="en-US" sz="3200" b="1" dirty="0">
                <a:solidFill>
                  <a:srgbClr val="7030A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UTM Avo" panose="02040603050506020204" pitchFamily="18" charset="0"/>
                <a:cs typeface="Times New Roman" pitchFamily="18" charset="0"/>
              </a:rPr>
              <a:t>cơ</a:t>
            </a:r>
            <a:r>
              <a:rPr lang="en-US" sz="3200" b="1" dirty="0">
                <a:solidFill>
                  <a:srgbClr val="7030A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UTM Avo" panose="02040603050506020204" pitchFamily="18" charset="0"/>
                <a:cs typeface="Times New Roman" pitchFamily="18" charset="0"/>
              </a:rPr>
              <a:t>thể</a:t>
            </a:r>
            <a:r>
              <a:rPr lang="en-US" sz="3200" b="1" dirty="0">
                <a:solidFill>
                  <a:srgbClr val="7030A0"/>
                </a:solidFill>
                <a:latin typeface="UTM Avo" panose="02040603050506020204" pitchFamily="18" charset="0"/>
                <a:cs typeface="Times New Roman" pitchFamily="18" charset="0"/>
              </a:rPr>
              <a:t>.</a:t>
            </a:r>
            <a:endParaRPr lang="zh-CN" altLang="en-US" sz="3200" b="1" dirty="0">
              <a:solidFill>
                <a:srgbClr val="7030A0"/>
              </a:solidFill>
              <a:latin typeface="UTM Avo" panose="02040603050506020204" pitchFamily="18" charset="0"/>
              <a:ea typeface="汉仪跳跳体简" panose="00020600040101010101" pitchFamily="18" charset="-122"/>
              <a:cs typeface="Times New Roman" pitchFamily="18" charset="0"/>
            </a:endParaRPr>
          </a:p>
        </p:txBody>
      </p:sp>
      <p:sp>
        <p:nvSpPr>
          <p:cNvPr id="30" name="文本框 941" descr="e7d195523061f1c0c2b73831c94a3edc981f60e396d3e182073EE1468018468A7F192AE5E5CD515B6C3125F8AF6E4EE646174E8CF0B46FD19828DCE8CDA3B3A044A74F0E769C5FA8CB87AB6FC303C8BA3785FAC64AF542478695B0984F536809C3F1707B1C3268FC7520299D04CFE85DEB91723432B78EC91A49EF06019607DE5BEC6629765AAD53314DC233652B24F7">
            <a:extLst>
              <a:ext uri="{FF2B5EF4-FFF2-40B4-BE49-F238E27FC236}">
                <a16:creationId xmlns:a16="http://schemas.microsoft.com/office/drawing/2014/main" id="{4DBB9E3A-30A0-4098-ABE1-9C66D86B9DE4}"/>
              </a:ext>
            </a:extLst>
          </p:cNvPr>
          <p:cNvSpPr txBox="1"/>
          <p:nvPr/>
        </p:nvSpPr>
        <p:spPr>
          <a:xfrm>
            <a:off x="703392" y="5314316"/>
            <a:ext cx="2241319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500" b="1" dirty="0" err="1">
                <a:latin typeface="UTM Avo" panose="02040603050506020204" pitchFamily="18" charset="0"/>
                <a:ea typeface="汉仪跳跳体简" panose="00020600040101010101" pitchFamily="18" charset="-122"/>
                <a:cs typeface="Times New Roman" pitchFamily="18" charset="0"/>
              </a:rPr>
              <a:t>Phốt</a:t>
            </a:r>
            <a:r>
              <a:rPr lang="en-US" altLang="zh-CN" sz="3500" b="1" dirty="0">
                <a:latin typeface="UTM Avo" panose="02040603050506020204" pitchFamily="18" charset="0"/>
                <a:ea typeface="汉仪跳跳体简" panose="00020600040101010101" pitchFamily="18" charset="-122"/>
                <a:cs typeface="Times New Roman" pitchFamily="18" charset="0"/>
              </a:rPr>
              <a:t> pho</a:t>
            </a:r>
            <a:endParaRPr lang="zh-CN" altLang="en-US" sz="3500" b="1" dirty="0">
              <a:latin typeface="UTM Avo" panose="02040603050506020204" pitchFamily="18" charset="0"/>
              <a:ea typeface="汉仪跳跳体简" panose="00020600040101010101" pitchFamily="18" charset="-122"/>
              <a:cs typeface="Times New Roman" pitchFamily="18" charset="0"/>
            </a:endParaRPr>
          </a:p>
        </p:txBody>
      </p:sp>
      <p:sp>
        <p:nvSpPr>
          <p:cNvPr id="31" name="文本框 942" descr="e7d195523061f1c0c2b73831c94a3edc981f60e396d3e182073EE1468018468A7F192AE5E5CD515B6C3125F8AF6E4EE646174E8CF0B46FD19828DCE8CDA3B3A044A74F0E769C5FA8CB87AB6FC303C8BA3785FAC64AF542478695B0984F536809C3F1707B1C3268FC7520299D04CFE85DEB91723432B78EC91A49EF06019607DE5BEC6629765AAD53314DC233652B24F7">
            <a:extLst>
              <a:ext uri="{FF2B5EF4-FFF2-40B4-BE49-F238E27FC236}">
                <a16:creationId xmlns:a16="http://schemas.microsoft.com/office/drawing/2014/main" id="{B726FE40-A7C2-4C74-9429-B6092AB1BB8B}"/>
              </a:ext>
            </a:extLst>
          </p:cNvPr>
          <p:cNvSpPr txBox="1"/>
          <p:nvPr/>
        </p:nvSpPr>
        <p:spPr>
          <a:xfrm>
            <a:off x="3621916" y="5040401"/>
            <a:ext cx="47554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err="1">
                <a:solidFill>
                  <a:srgbClr val="7030A0"/>
                </a:solidFill>
                <a:latin typeface="UTM Avo" panose="02040603050506020204" pitchFamily="18" charset="0"/>
                <a:cs typeface="Times New Roman" pitchFamily="18" charset="0"/>
              </a:rPr>
              <a:t>Giúp</a:t>
            </a:r>
            <a:r>
              <a:rPr lang="en-US" altLang="zh-CN" sz="3200" b="1" dirty="0">
                <a:solidFill>
                  <a:srgbClr val="7030A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UTM Avo" panose="02040603050506020204" pitchFamily="18" charset="0"/>
                <a:cs typeface="Times New Roman" pitchFamily="18" charset="0"/>
              </a:rPr>
              <a:t>phát</a:t>
            </a:r>
            <a:r>
              <a:rPr lang="en-US" altLang="zh-CN" sz="3200" b="1" dirty="0">
                <a:solidFill>
                  <a:srgbClr val="7030A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UTM Avo" panose="02040603050506020204" pitchFamily="18" charset="0"/>
                <a:cs typeface="Times New Roman" pitchFamily="18" charset="0"/>
              </a:rPr>
              <a:t>triển</a:t>
            </a:r>
            <a:r>
              <a:rPr lang="en-US" altLang="zh-CN" sz="3200" b="1" dirty="0">
                <a:solidFill>
                  <a:srgbClr val="7030A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UTM Avo" panose="02040603050506020204" pitchFamily="18" charset="0"/>
                <a:cs typeface="Times New Roman" pitchFamily="18" charset="0"/>
              </a:rPr>
              <a:t>cho</a:t>
            </a:r>
            <a:r>
              <a:rPr lang="en-US" altLang="zh-CN" sz="3200" b="1" dirty="0">
                <a:solidFill>
                  <a:srgbClr val="7030A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UTM Avo" panose="02040603050506020204" pitchFamily="18" charset="0"/>
                <a:cs typeface="Times New Roman" pitchFamily="18" charset="0"/>
              </a:rPr>
              <a:t>xương</a:t>
            </a:r>
            <a:r>
              <a:rPr lang="en-US" altLang="zh-CN" sz="3200" b="1" dirty="0">
                <a:solidFill>
                  <a:srgbClr val="7030A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UTM Avo" panose="02040603050506020204" pitchFamily="18" charset="0"/>
                <a:cs typeface="Times New Roman" pitchFamily="18" charset="0"/>
              </a:rPr>
              <a:t>và</a:t>
            </a:r>
            <a:r>
              <a:rPr lang="en-US" altLang="zh-CN" sz="3200" b="1" dirty="0">
                <a:solidFill>
                  <a:srgbClr val="7030A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UTM Avo" panose="02040603050506020204" pitchFamily="18" charset="0"/>
                <a:cs typeface="Times New Roman" pitchFamily="18" charset="0"/>
              </a:rPr>
              <a:t>răng</a:t>
            </a:r>
            <a:r>
              <a:rPr lang="en-US" altLang="zh-CN" sz="3200" b="1" dirty="0">
                <a:solidFill>
                  <a:srgbClr val="7030A0"/>
                </a:solidFill>
                <a:latin typeface="UTM Avo" panose="02040603050506020204" pitchFamily="18" charset="0"/>
                <a:cs typeface="Times New Roman" pitchFamily="18" charset="0"/>
              </a:rPr>
              <a:t>.</a:t>
            </a:r>
            <a:endParaRPr lang="zh-CN" altLang="en-US" sz="3200" b="1" dirty="0">
              <a:solidFill>
                <a:srgbClr val="7030A0"/>
              </a:solidFill>
              <a:latin typeface="UTM Avo" panose="0204060305050602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3952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600"/>
                            </p:stCondLst>
                            <p:childTnLst>
                              <p:par>
                                <p:cTn id="4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17" grpId="0" animBg="1"/>
      <p:bldP spid="20" grpId="0"/>
      <p:bldP spid="27" grpId="0"/>
      <p:bldP spid="28" grpId="0"/>
      <p:bldP spid="29" grpId="0"/>
      <p:bldP spid="30" grpId="0"/>
      <p:bldP spid="3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F97A47E7-6C85-48FD-916A-95F351B1676F}"/>
              </a:ext>
            </a:extLst>
          </p:cNvPr>
          <p:cNvSpPr/>
          <p:nvPr/>
        </p:nvSpPr>
        <p:spPr>
          <a:xfrm>
            <a:off x="0" y="2466"/>
            <a:ext cx="12192000" cy="1476155"/>
          </a:xfrm>
          <a:prstGeom prst="rect">
            <a:avLst/>
          </a:prstGeom>
          <a:solidFill>
            <a:srgbClr val="A2CC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anaMinB"/>
              <a:cs typeface="+mn-ea"/>
              <a:sym typeface="+mn-lt"/>
            </a:endParaRPr>
          </a:p>
        </p:txBody>
      </p:sp>
      <p:sp>
        <p:nvSpPr>
          <p:cNvPr id="21" name="Rectangle 24">
            <a:extLst>
              <a:ext uri="{FF2B5EF4-FFF2-40B4-BE49-F238E27FC236}">
                <a16:creationId xmlns:a16="http://schemas.microsoft.com/office/drawing/2014/main" id="{1A85D4EF-AD01-495B-9EB5-04320401DB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42439" y="2099844"/>
            <a:ext cx="5426327" cy="444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lvl="0" algn="ctr" defTabSz="914217">
              <a:lnSpc>
                <a:spcPct val="130000"/>
              </a:lnSpc>
            </a:pPr>
            <a:r>
              <a:rPr lang="nl-NL" sz="2500" b="1" dirty="0">
                <a:solidFill>
                  <a:srgbClr val="7030A0"/>
                </a:solidFill>
                <a:latin typeface="UTM Avo" panose="02040603050506020204" pitchFamily="18" charset="0"/>
              </a:rPr>
              <a:t>S</a:t>
            </a:r>
            <a:r>
              <a:rPr lang="nl-NL" sz="2500" b="1" dirty="0" smtClean="0">
                <a:solidFill>
                  <a:srgbClr val="7030A0"/>
                </a:solidFill>
                <a:latin typeface="UTM Avo" panose="02040603050506020204" pitchFamily="18" charset="0"/>
              </a:rPr>
              <a:t>ẽ </a:t>
            </a:r>
            <a:r>
              <a:rPr lang="nl-NL" sz="2500" b="1" dirty="0">
                <a:solidFill>
                  <a:srgbClr val="7030A0"/>
                </a:solidFill>
                <a:latin typeface="UTM Avo" panose="02040603050506020204" pitchFamily="18" charset="0"/>
              </a:rPr>
              <a:t>gây chảy </a:t>
            </a:r>
            <a:r>
              <a:rPr lang="nl-NL" sz="2500" b="1" dirty="0" smtClean="0">
                <a:solidFill>
                  <a:srgbClr val="7030A0"/>
                </a:solidFill>
                <a:latin typeface="UTM Avo" panose="02040603050506020204" pitchFamily="18" charset="0"/>
              </a:rPr>
              <a:t>máu.</a:t>
            </a:r>
            <a:endParaRPr kumimoji="0" lang="zh-CN" altLang="en-US" sz="2500" b="1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UTM Avo" panose="02040603050506020204" pitchFamily="18" charset="0"/>
              <a:cs typeface="+mn-ea"/>
              <a:sym typeface="+mn-lt"/>
            </a:endParaRPr>
          </a:p>
        </p:txBody>
      </p:sp>
      <p:sp>
        <p:nvSpPr>
          <p:cNvPr id="22" name="椭圆 21">
            <a:extLst>
              <a:ext uri="{FF2B5EF4-FFF2-40B4-BE49-F238E27FC236}">
                <a16:creationId xmlns:a16="http://schemas.microsoft.com/office/drawing/2014/main" id="{57C7B4EC-54D6-444B-A823-EE5D2EA60588}"/>
              </a:ext>
            </a:extLst>
          </p:cNvPr>
          <p:cNvSpPr/>
          <p:nvPr/>
        </p:nvSpPr>
        <p:spPr>
          <a:xfrm>
            <a:off x="4331855" y="1827479"/>
            <a:ext cx="1857479" cy="931634"/>
          </a:xfrm>
          <a:prstGeom prst="ellipse">
            <a:avLst/>
          </a:prstGeom>
          <a:solidFill>
            <a:srgbClr val="A2CC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217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+mn-ea"/>
              <a:sym typeface="+mn-lt"/>
            </a:endParaRPr>
          </a:p>
        </p:txBody>
      </p:sp>
      <p:sp>
        <p:nvSpPr>
          <p:cNvPr id="23" name="Rectangle 24">
            <a:extLst>
              <a:ext uri="{FF2B5EF4-FFF2-40B4-BE49-F238E27FC236}">
                <a16:creationId xmlns:a16="http://schemas.microsoft.com/office/drawing/2014/main" id="{FFD30BD5-A24B-48FA-AC78-D8E7EED0BC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2253" y="2887903"/>
            <a:ext cx="5581129" cy="2000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lvl="0" algn="ctr" defTabSz="914217">
              <a:lnSpc>
                <a:spcPct val="130000"/>
              </a:lnSpc>
            </a:pPr>
            <a:r>
              <a:rPr lang="nl-NL" sz="2500" b="1" dirty="0">
                <a:solidFill>
                  <a:srgbClr val="7030A0"/>
                </a:solidFill>
                <a:latin typeface="UTM Avo" panose="02040603050506020204" pitchFamily="18" charset="0"/>
              </a:rPr>
              <a:t>Ả</a:t>
            </a:r>
            <a:r>
              <a:rPr lang="nl-NL" sz="2500" b="1" dirty="0" smtClean="0">
                <a:solidFill>
                  <a:srgbClr val="7030A0"/>
                </a:solidFill>
                <a:latin typeface="UTM Avo" panose="02040603050506020204" pitchFamily="18" charset="0"/>
              </a:rPr>
              <a:t>nh </a:t>
            </a:r>
            <a:r>
              <a:rPr lang="nl-NL" sz="2500" b="1" dirty="0">
                <a:solidFill>
                  <a:srgbClr val="7030A0"/>
                </a:solidFill>
                <a:latin typeface="UTM Avo" panose="02040603050506020204" pitchFamily="18" charset="0"/>
              </a:rPr>
              <a:t>hưởng đến hoạt động cơ tim, khả </a:t>
            </a:r>
            <a:r>
              <a:rPr lang="nl-NL" sz="2500" b="1" dirty="0" smtClean="0">
                <a:solidFill>
                  <a:srgbClr val="7030A0"/>
                </a:solidFill>
                <a:latin typeface="UTM Avo" panose="02040603050506020204" pitchFamily="18" charset="0"/>
              </a:rPr>
              <a:t>đông </a:t>
            </a:r>
            <a:r>
              <a:rPr lang="nl-NL" sz="2500" b="1" dirty="0">
                <a:solidFill>
                  <a:srgbClr val="7030A0"/>
                </a:solidFill>
                <a:latin typeface="UTM Avo" panose="02040603050506020204" pitchFamily="18" charset="0"/>
              </a:rPr>
              <a:t>máu, gây bệnh còi xương ở trẻ em và loãng xương ở người lớn. </a:t>
            </a:r>
            <a:endParaRPr kumimoji="0" lang="zh-CN" altLang="en-US" sz="2500" b="1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UTM Avo" panose="02040603050506020204" pitchFamily="18" charset="0"/>
              <a:cs typeface="+mn-ea"/>
              <a:sym typeface="+mn-lt"/>
            </a:endParaRPr>
          </a:p>
        </p:txBody>
      </p:sp>
      <p:sp>
        <p:nvSpPr>
          <p:cNvPr id="24" name="椭圆 23">
            <a:extLst>
              <a:ext uri="{FF2B5EF4-FFF2-40B4-BE49-F238E27FC236}">
                <a16:creationId xmlns:a16="http://schemas.microsoft.com/office/drawing/2014/main" id="{8D25AE11-2EC5-435C-9586-36C4E6BA2408}"/>
              </a:ext>
            </a:extLst>
          </p:cNvPr>
          <p:cNvSpPr/>
          <p:nvPr/>
        </p:nvSpPr>
        <p:spPr>
          <a:xfrm>
            <a:off x="3989310" y="3166578"/>
            <a:ext cx="2222378" cy="972382"/>
          </a:xfrm>
          <a:prstGeom prst="ellipse">
            <a:avLst/>
          </a:prstGeom>
          <a:solidFill>
            <a:srgbClr val="EF45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217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+mn-ea"/>
              <a:sym typeface="+mn-lt"/>
            </a:endParaRPr>
          </a:p>
        </p:txBody>
      </p:sp>
      <p:sp>
        <p:nvSpPr>
          <p:cNvPr id="26" name="椭圆 25">
            <a:extLst>
              <a:ext uri="{FF2B5EF4-FFF2-40B4-BE49-F238E27FC236}">
                <a16:creationId xmlns:a16="http://schemas.microsoft.com/office/drawing/2014/main" id="{7DB666DC-A070-4BAD-8C47-77B5FC86BA28}"/>
              </a:ext>
            </a:extLst>
          </p:cNvPr>
          <p:cNvSpPr/>
          <p:nvPr/>
        </p:nvSpPr>
        <p:spPr>
          <a:xfrm>
            <a:off x="3847787" y="5016086"/>
            <a:ext cx="2372303" cy="880233"/>
          </a:xfrm>
          <a:prstGeom prst="ellipse">
            <a:avLst/>
          </a:prstGeom>
          <a:solidFill>
            <a:srgbClr val="A2CC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217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+mn-ea"/>
              <a:sym typeface="+mn-lt"/>
            </a:endParaRPr>
          </a:p>
        </p:txBody>
      </p:sp>
      <p:sp>
        <p:nvSpPr>
          <p:cNvPr id="27" name="Rectangle 24">
            <a:extLst>
              <a:ext uri="{FF2B5EF4-FFF2-40B4-BE49-F238E27FC236}">
                <a16:creationId xmlns:a16="http://schemas.microsoft.com/office/drawing/2014/main" id="{BB6C2C7B-AFA6-410F-BA7C-A6DAF3A165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8434" y="5194224"/>
            <a:ext cx="5544314" cy="944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defTabSz="914217">
              <a:lnSpc>
                <a:spcPct val="130000"/>
              </a:lnSpc>
            </a:pPr>
            <a:r>
              <a:rPr lang="nl-NL" sz="2500" b="1" dirty="0">
                <a:solidFill>
                  <a:srgbClr val="7030A0"/>
                </a:solidFill>
                <a:latin typeface="UTM Avo" panose="02040603050506020204" pitchFamily="18" charset="0"/>
              </a:rPr>
              <a:t>S</a:t>
            </a:r>
            <a:r>
              <a:rPr lang="nl-NL" sz="2500" b="1" dirty="0" smtClean="0">
                <a:solidFill>
                  <a:srgbClr val="7030A0"/>
                </a:solidFill>
                <a:latin typeface="UTM Avo" panose="02040603050506020204" pitchFamily="18" charset="0"/>
              </a:rPr>
              <a:t>ẽ </a:t>
            </a:r>
            <a:r>
              <a:rPr lang="nl-NL" sz="2500" b="1" dirty="0">
                <a:solidFill>
                  <a:srgbClr val="7030A0"/>
                </a:solidFill>
                <a:latin typeface="UTM Avo" panose="02040603050506020204" pitchFamily="18" charset="0"/>
              </a:rPr>
              <a:t>sinh ra bướu cổ. </a:t>
            </a:r>
            <a:endParaRPr lang="en-US" sz="2500" b="1" dirty="0">
              <a:solidFill>
                <a:srgbClr val="7030A0"/>
              </a:solidFill>
              <a:latin typeface="UTM Avo" panose="02040603050506020204" pitchFamily="18" charset="0"/>
            </a:endParaRPr>
          </a:p>
          <a:p>
            <a:pPr marL="0" marR="0" lvl="0" indent="0" algn="ctr" defTabSz="914217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500" b="1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UTM Avo" panose="02040603050506020204" pitchFamily="18" charset="0"/>
              <a:cs typeface="+mn-ea"/>
              <a:sym typeface="+mn-lt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-65443" y="47556"/>
            <a:ext cx="12108873" cy="1677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0" lang="en-US" altLang="vi-VN" sz="2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</a:rPr>
              <a:t>Chất</a:t>
            </a:r>
            <a:r>
              <a:rPr kumimoji="0" lang="en-US" altLang="vi-VN" sz="26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altLang="vi-VN" sz="26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</a:rPr>
              <a:t>khoáng</a:t>
            </a:r>
            <a:r>
              <a:rPr lang="en-US" altLang="vi-VN" sz="2600" b="1" noProof="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altLang="vi-VN" sz="2600" b="1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tham</a:t>
            </a:r>
            <a:r>
              <a:rPr lang="en-US" altLang="vi-VN" sz="26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vi-VN" sz="2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gia</a:t>
            </a:r>
            <a:r>
              <a:rPr lang="en-US" altLang="vi-VN" sz="2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vi-VN" sz="2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vào</a:t>
            </a:r>
            <a:r>
              <a:rPr lang="en-US" altLang="vi-VN" sz="2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vi-VN" sz="2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việc</a:t>
            </a:r>
            <a:r>
              <a:rPr lang="en-US" altLang="vi-VN" sz="2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vi-VN" sz="2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xây</a:t>
            </a:r>
            <a:r>
              <a:rPr lang="en-US" altLang="vi-VN" sz="2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vi-VN" sz="2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dựng</a:t>
            </a:r>
            <a:r>
              <a:rPr lang="en-US" altLang="vi-VN" sz="2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vi-VN" sz="2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cơ</a:t>
            </a:r>
            <a:r>
              <a:rPr lang="en-US" altLang="vi-VN" sz="2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vi-VN" sz="2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thể</a:t>
            </a:r>
            <a:r>
              <a:rPr lang="en-US" altLang="vi-VN" sz="2600" b="1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altLang="vi-VN" sz="2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tạo</a:t>
            </a:r>
            <a:r>
              <a:rPr lang="en-US" altLang="vi-VN" sz="2600" b="1" dirty="0">
                <a:solidFill>
                  <a:srgbClr val="002060"/>
                </a:solidFill>
                <a:latin typeface="UTM Avo" panose="02040603050506020204" pitchFamily="18" charset="0"/>
              </a:rPr>
              <a:t> men </a:t>
            </a:r>
            <a:r>
              <a:rPr lang="en-US" altLang="vi-VN" sz="2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tiêu</a:t>
            </a:r>
            <a:r>
              <a:rPr lang="en-US" altLang="vi-VN" sz="2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vi-VN" sz="2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hóa</a:t>
            </a:r>
            <a:r>
              <a:rPr lang="en-US" altLang="vi-VN" sz="2600" b="1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altLang="vi-VN" sz="2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thúc</a:t>
            </a:r>
            <a:r>
              <a:rPr lang="en-US" altLang="vi-VN" sz="2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vi-VN" sz="2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đẩy</a:t>
            </a:r>
            <a:r>
              <a:rPr lang="en-US" altLang="vi-VN" sz="2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vi-VN" sz="2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hoạt</a:t>
            </a:r>
            <a:r>
              <a:rPr lang="en-US" altLang="vi-VN" sz="2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vi-VN" sz="2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động</a:t>
            </a:r>
            <a:r>
              <a:rPr lang="en-US" altLang="vi-VN" sz="2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vi-VN" sz="2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sống</a:t>
            </a:r>
            <a:r>
              <a:rPr lang="en-US" altLang="vi-VN" sz="2600" b="1" dirty="0">
                <a:solidFill>
                  <a:srgbClr val="002060"/>
                </a:solidFill>
                <a:latin typeface="UTM Avo" panose="02040603050506020204" pitchFamily="18" charset="0"/>
              </a:rPr>
              <a:t>. </a:t>
            </a:r>
            <a:r>
              <a:rPr lang="en-US" altLang="vi-VN" sz="2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Nếu</a:t>
            </a:r>
            <a:r>
              <a:rPr lang="en-US" altLang="vi-VN" sz="2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vi-VN" sz="2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thiếu</a:t>
            </a:r>
            <a:r>
              <a:rPr lang="en-US" altLang="vi-VN" sz="2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vi-VN" sz="2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chất</a:t>
            </a:r>
            <a:r>
              <a:rPr lang="en-US" altLang="vi-VN" sz="2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vi-VN" sz="2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khoáng</a:t>
            </a:r>
            <a:r>
              <a:rPr lang="en-US" altLang="vi-VN" sz="2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vi-VN" sz="2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cơ</a:t>
            </a:r>
            <a:r>
              <a:rPr lang="en-US" altLang="vi-VN" sz="2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vi-VN" sz="2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thể</a:t>
            </a:r>
            <a:r>
              <a:rPr lang="en-US" altLang="vi-VN" sz="2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vi-VN" sz="2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sẽ</a:t>
            </a:r>
            <a:r>
              <a:rPr lang="en-US" altLang="vi-VN" sz="2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vi-VN" sz="2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bị</a:t>
            </a:r>
            <a:r>
              <a:rPr lang="en-US" altLang="vi-VN" sz="2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vi-VN" sz="2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bệnh</a:t>
            </a:r>
            <a:r>
              <a:rPr lang="en-US" altLang="vi-VN" sz="2600" b="1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3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086178" y="2044158"/>
            <a:ext cx="4404512" cy="977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5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Thiếu </a:t>
            </a:r>
            <a:r>
              <a:rPr lang="nl-NL" sz="2500" b="1" i="1" noProof="0" dirty="0">
                <a:solidFill>
                  <a:srgbClr val="002060"/>
                </a:solidFill>
                <a:latin typeface="UTM Avo" panose="02040603050506020204" pitchFamily="18" charset="0"/>
              </a:rPr>
              <a:t>s</a:t>
            </a:r>
            <a:r>
              <a:rPr lang="nl-NL" sz="2500" b="1" i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ắt</a:t>
            </a:r>
            <a:r>
              <a:rPr kumimoji="0" lang="nl-NL" sz="25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endParaRPr kumimoji="0" lang="zh-CN" altLang="en-US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+mn-ea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anaMinB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129875" y="3154956"/>
            <a:ext cx="1808128" cy="10369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5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Thiếu</a:t>
            </a:r>
            <a:r>
              <a:rPr kumimoji="0" lang="nl-NL" sz="2500" b="1" i="1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</a:p>
          <a:p>
            <a:pPr marL="0" marR="0" lvl="0" indent="0" algn="ctr" defTabSz="914217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500" b="1" i="1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Can-xi</a:t>
            </a:r>
            <a:endParaRPr kumimoji="0" lang="nl-NL" sz="25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+mn-cs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964747" y="4906343"/>
            <a:ext cx="201481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5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Thiếu</a:t>
            </a:r>
          </a:p>
          <a:p>
            <a:pPr marL="0" marR="0" lvl="0" indent="0" algn="ctr" defTabSz="914217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5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lang="nl-NL" sz="2500" b="1" i="1" noProof="0" dirty="0" smtClean="0">
                <a:solidFill>
                  <a:srgbClr val="002060"/>
                </a:solidFill>
                <a:latin typeface="UTM Avo" panose="02040603050506020204" pitchFamily="18" charset="0"/>
              </a:rPr>
              <a:t>I </a:t>
            </a:r>
            <a:r>
              <a:rPr lang="nl-NL" sz="2500" b="1" i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- ốt</a:t>
            </a:r>
            <a:r>
              <a:rPr kumimoji="0" lang="nl-NL" sz="25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endParaRPr kumimoji="0" lang="zh-CN" altLang="en-US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+mn-ea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anaMinB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762" b="93424" l="0" r="98139">
                        <a14:foregroundMark x1="18486" y1="23759" x2="21712" y2="29777"/>
                        <a14:foregroundMark x1="28950" y1="20968" x2="32382" y2="25806"/>
                        <a14:foregroundMark x1="17701" y1="38151" x2="18859" y2="42680"/>
                        <a14:foregroundMark x1="9305" y1="47084" x2="13689" y2="53350"/>
                        <a14:foregroundMark x1="20637" y1="54094" x2="23863" y2="61600"/>
                        <a14:foregroundMark x1="26220" y1="71402" x2="29239" y2="75248"/>
                        <a14:foregroundMark x1="54342" y1="29032" x2="56121" y2="35174"/>
                        <a14:foregroundMark x1="49669" y1="41377" x2="48883" y2="51055"/>
                        <a14:foregroundMark x1="62655" y1="18176" x2="63730" y2="25931"/>
                        <a14:foregroundMark x1="73532" y1="22022" x2="77047" y2="29342"/>
                        <a14:foregroundMark x1="80645" y1="36042" x2="80356" y2="42494"/>
                        <a14:foregroundMark x1="88958" y1="44727" x2="88462" y2="51613"/>
                        <a14:foregroundMark x1="88172" y1="67618" x2="87304" y2="73325"/>
                        <a14:foregroundMark x1="79777" y1="54715" x2="77916" y2="61725"/>
                        <a14:foregroundMark x1="71257" y1="67866" x2="68321" y2="76117"/>
                        <a14:foregroundMark x1="76344" y1="54839" x2="82630" y2="55707"/>
                        <a14:foregroundMark x1="58478" y1="75682" x2="61414" y2="78908"/>
                        <a14:foregroundMark x1="49297" y1="40881" x2="53391" y2="47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71559">
            <a:off x="-205954" y="2076647"/>
            <a:ext cx="5055957" cy="3623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709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  <p:bldP spid="23" grpId="0"/>
      <p:bldP spid="24" grpId="0" animBg="1"/>
      <p:bldP spid="26" grpId="0" animBg="1"/>
      <p:bldP spid="27" grpId="0"/>
      <p:bldP spid="30" grpId="0"/>
      <p:bldP spid="31" grpId="0"/>
      <p:bldP spid="3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6">
            <a:extLst>
              <a:ext uri="{FF2B5EF4-FFF2-40B4-BE49-F238E27FC236}">
                <a16:creationId xmlns:a16="http://schemas.microsoft.com/office/drawing/2014/main" id="{FC461852-360F-4FA7-94DA-176A290F3DFE}"/>
              </a:ext>
            </a:extLst>
          </p:cNvPr>
          <p:cNvSpPr>
            <a:spLocks/>
          </p:cNvSpPr>
          <p:nvPr/>
        </p:nvSpPr>
        <p:spPr bwMode="auto">
          <a:xfrm flipH="1">
            <a:off x="1209962" y="2558474"/>
            <a:ext cx="9023928" cy="2262908"/>
          </a:xfrm>
          <a:custGeom>
            <a:avLst/>
            <a:gdLst>
              <a:gd name="T0" fmla="*/ 75 w 12630"/>
              <a:gd name="T1" fmla="*/ 0 h 856"/>
              <a:gd name="T2" fmla="*/ 12555 w 12630"/>
              <a:gd name="T3" fmla="*/ 0 h 856"/>
              <a:gd name="T4" fmla="*/ 12630 w 12630"/>
              <a:gd name="T5" fmla="*/ 94 h 856"/>
              <a:gd name="T6" fmla="*/ 12630 w 12630"/>
              <a:gd name="T7" fmla="*/ 763 h 856"/>
              <a:gd name="T8" fmla="*/ 12555 w 12630"/>
              <a:gd name="T9" fmla="*/ 856 h 856"/>
              <a:gd name="T10" fmla="*/ 75 w 12630"/>
              <a:gd name="T11" fmla="*/ 856 h 856"/>
              <a:gd name="T12" fmla="*/ 0 w 12630"/>
              <a:gd name="T13" fmla="*/ 763 h 856"/>
              <a:gd name="T14" fmla="*/ 0 w 12630"/>
              <a:gd name="T15" fmla="*/ 94 h 856"/>
              <a:gd name="T16" fmla="*/ 75 w 12630"/>
              <a:gd name="T17" fmla="*/ 0 h 8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30" h="856">
                <a:moveTo>
                  <a:pt x="75" y="0"/>
                </a:moveTo>
                <a:lnTo>
                  <a:pt x="12555" y="0"/>
                </a:lnTo>
                <a:cubicBezTo>
                  <a:pt x="12597" y="0"/>
                  <a:pt x="12630" y="43"/>
                  <a:pt x="12630" y="94"/>
                </a:cubicBezTo>
                <a:lnTo>
                  <a:pt x="12630" y="763"/>
                </a:lnTo>
                <a:cubicBezTo>
                  <a:pt x="12630" y="814"/>
                  <a:pt x="12597" y="856"/>
                  <a:pt x="12555" y="856"/>
                </a:cubicBezTo>
                <a:lnTo>
                  <a:pt x="75" y="856"/>
                </a:lnTo>
                <a:cubicBezTo>
                  <a:pt x="34" y="856"/>
                  <a:pt x="0" y="814"/>
                  <a:pt x="0" y="763"/>
                </a:cubicBezTo>
                <a:lnTo>
                  <a:pt x="0" y="94"/>
                </a:lnTo>
                <a:cubicBezTo>
                  <a:pt x="0" y="43"/>
                  <a:pt x="34" y="0"/>
                  <a:pt x="75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10" cap="flat">
            <a:noFill/>
            <a:prstDash val="solid"/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19" tIns="45709" rIns="91419" bIns="45709" numCol="1" anchor="t" anchorCtr="0" compatLnSpc="1">
            <a:prstTxWarp prst="textNoShape">
              <a:avLst/>
            </a:prstTxWarp>
          </a:bodyPr>
          <a:lstStyle/>
          <a:p>
            <a:pPr defTabSz="914217">
              <a:lnSpc>
                <a:spcPct val="130000"/>
              </a:lnSpc>
              <a:defRPr/>
            </a:pPr>
            <a:endParaRPr lang="zh-CN" altLang="en-US" sz="1600" kern="0">
              <a:solidFill>
                <a:sysClr val="windowText" lastClr="000000"/>
              </a:solidFill>
              <a:cs typeface="+mn-ea"/>
              <a:sym typeface="+mn-lt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F97A47E7-6C85-48FD-916A-95F351B1676F}"/>
              </a:ext>
            </a:extLst>
          </p:cNvPr>
          <p:cNvSpPr/>
          <p:nvPr/>
        </p:nvSpPr>
        <p:spPr>
          <a:xfrm>
            <a:off x="0" y="2466"/>
            <a:ext cx="12192000" cy="1476155"/>
          </a:xfrm>
          <a:prstGeom prst="rect">
            <a:avLst/>
          </a:prstGeom>
          <a:solidFill>
            <a:srgbClr val="A2CC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anaMinB"/>
              <a:cs typeface="+mn-ea"/>
              <a:sym typeface="+mn-lt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34897" y="248033"/>
            <a:ext cx="1210887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4000" b="1" dirty="0" smtClean="0">
                <a:solidFill>
                  <a:srgbClr val="C00000"/>
                </a:solidFill>
                <a:latin typeface="UTM Avo" panose="02040603050506020204" pitchFamily="18" charset="0"/>
              </a:rPr>
              <a:t>Theo </a:t>
            </a:r>
            <a:r>
              <a:rPr lang="en-US" altLang="vi-VN" sz="4000" b="1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em</a:t>
            </a:r>
            <a:r>
              <a:rPr lang="en-US" altLang="vi-VN" sz="4000" b="1" dirty="0" smtClean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altLang="vi-VN" sz="4000" b="1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chất</a:t>
            </a:r>
            <a:r>
              <a:rPr lang="en-US" altLang="vi-VN" sz="4000" b="1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altLang="vi-VN" sz="4000" b="1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xơ</a:t>
            </a:r>
            <a:r>
              <a:rPr lang="en-US" altLang="vi-VN" sz="4000" b="1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altLang="vi-VN" sz="4000" b="1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có</a:t>
            </a:r>
            <a:r>
              <a:rPr lang="en-US" altLang="vi-VN" sz="4000" b="1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altLang="vi-VN" sz="4000" b="1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vai</a:t>
            </a:r>
            <a:r>
              <a:rPr lang="en-US" altLang="vi-VN" sz="4000" b="1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altLang="vi-VN" sz="4000" b="1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trò</a:t>
            </a:r>
            <a:r>
              <a:rPr lang="en-US" altLang="vi-VN" sz="4000" b="1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altLang="vi-VN" sz="4000" b="1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gì</a:t>
            </a:r>
            <a:r>
              <a:rPr lang="en-US" altLang="vi-VN" sz="4000" b="1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altLang="vi-VN" sz="4000" b="1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đối</a:t>
            </a:r>
            <a:r>
              <a:rPr lang="en-US" altLang="vi-VN" sz="4000" b="1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altLang="vi-VN" sz="4000" b="1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với</a:t>
            </a:r>
            <a:r>
              <a:rPr lang="en-US" altLang="vi-VN" sz="4000" b="1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altLang="vi-VN" sz="4000" b="1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cơ</a:t>
            </a:r>
            <a:r>
              <a:rPr lang="en-US" altLang="vi-VN" sz="4000" b="1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altLang="vi-VN" sz="4000" b="1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thể</a:t>
            </a:r>
            <a:r>
              <a:rPr lang="en-US" altLang="vi-VN" sz="4000" b="1" dirty="0" smtClean="0">
                <a:solidFill>
                  <a:srgbClr val="C00000"/>
                </a:solidFill>
                <a:latin typeface="UTM Avo" panose="02040603050506020204" pitchFamily="18" charset="0"/>
              </a:rPr>
              <a:t>?</a:t>
            </a:r>
            <a:endParaRPr kumimoji="0" lang="en-US" altLang="vi-V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09964" y="2826327"/>
            <a:ext cx="9088581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3300" b="1" dirty="0" smtClean="0">
                <a:solidFill>
                  <a:srgbClr val="00206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Chất xơ giúp đảm </a:t>
            </a:r>
            <a:r>
              <a:rPr lang="nl-NL" sz="3300" b="1" dirty="0">
                <a:solidFill>
                  <a:srgbClr val="00206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bảo hoạt động bình thường của bộ máy tiêu </a:t>
            </a:r>
            <a:r>
              <a:rPr lang="nl-NL" sz="3300" b="1" dirty="0" smtClean="0">
                <a:solidFill>
                  <a:srgbClr val="00206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hoá, giúp </a:t>
            </a:r>
            <a:r>
              <a:rPr lang="nl-NL" sz="3300" b="1" dirty="0">
                <a:solidFill>
                  <a:srgbClr val="00206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cơ thể thải được các chất cặn bã ra </a:t>
            </a:r>
            <a:r>
              <a:rPr lang="nl-NL" sz="3300" b="1" dirty="0" smtClean="0">
                <a:solidFill>
                  <a:srgbClr val="00206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ngoài.</a:t>
            </a:r>
            <a:endParaRPr lang="en-US" sz="33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0514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9" grpId="0"/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形 1">
            <a:extLst>
              <a:ext uri="{FF2B5EF4-FFF2-40B4-BE49-F238E27FC236}">
                <a16:creationId xmlns:a16="http://schemas.microsoft.com/office/drawing/2014/main" id="{3770EE04-F747-41BD-9530-E400987CD3B6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="" xmlns:asvg="http://schemas.microsoft.com/office/drawing/2016/SVG/main" xmlns:lc="http://schemas.openxmlformats.org/drawingml/2006/lockedCanvas" r:embed="rId4"/>
              </a:ext>
            </a:extLst>
          </a:blip>
          <a:stretch>
            <a:fillRect/>
          </a:stretch>
        </p:blipFill>
        <p:spPr>
          <a:xfrm>
            <a:off x="4368800" y="53430"/>
            <a:ext cx="7823200" cy="2964581"/>
          </a:xfrm>
          <a:prstGeom prst="rect">
            <a:avLst/>
          </a:prstGeom>
        </p:spPr>
      </p:pic>
      <p:pic>
        <p:nvPicPr>
          <p:cNvPr id="16" name="图片 1">
            <a:extLst>
              <a:ext uri="{FF2B5EF4-FFF2-40B4-BE49-F238E27FC236}">
                <a16:creationId xmlns:a16="http://schemas.microsoft.com/office/drawing/2014/main" id="{83162203-BC7C-46AD-90E6-1F83F8F73A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179956"/>
            <a:ext cx="7161196" cy="3183825"/>
          </a:xfrm>
          <a:prstGeom prst="rect">
            <a:avLst/>
          </a:prstGeom>
        </p:spPr>
      </p:pic>
      <p:pic>
        <p:nvPicPr>
          <p:cNvPr id="17" name="图形 1">
            <a:extLst>
              <a:ext uri="{FF2B5EF4-FFF2-40B4-BE49-F238E27FC236}">
                <a16:creationId xmlns:a16="http://schemas.microsoft.com/office/drawing/2014/main" id="{3770EE04-F747-41BD-9530-E400987CD3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xmlns:lc="http://schemas.openxmlformats.org/drawingml/2006/lockedCanvas" r:embed="rId4"/>
              </a:ext>
            </a:extLst>
          </a:blip>
          <a:stretch>
            <a:fillRect/>
          </a:stretch>
        </p:blipFill>
        <p:spPr>
          <a:xfrm>
            <a:off x="5053514" y="4822800"/>
            <a:ext cx="6949189" cy="198017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2173091" y="79005"/>
            <a:ext cx="9351013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7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glow rad="228600">
                    <a:srgbClr val="01B3C5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Cookies" panose="02040603050506020204" pitchFamily="18" charset="0"/>
                <a:ea typeface="字魂59号-创粗黑" panose="00000500000000000000" pitchFamily="2" charset="-122"/>
                <a:cs typeface="Arial" panose="020B0604020202020204" pitchFamily="34" charset="0"/>
                <a:sym typeface="+mn-lt"/>
              </a:rPr>
              <a:t>EM</a:t>
            </a:r>
            <a:r>
              <a:rPr kumimoji="1" lang="en-US" altLang="zh-CN" sz="70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>
                  <a:glow rad="228600">
                    <a:srgbClr val="01B3C5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Cookies" panose="02040603050506020204" pitchFamily="18" charset="0"/>
                <a:ea typeface="字魂59号-创粗黑" panose="00000500000000000000" pitchFamily="2" charset="-122"/>
                <a:cs typeface="Arial" panose="020B0604020202020204" pitchFamily="34" charset="0"/>
                <a:sym typeface="+mn-lt"/>
              </a:rPr>
              <a:t> CẦN NHỚ</a:t>
            </a:r>
            <a:endParaRPr kumimoji="1" lang="zh-CN" altLang="en-US" sz="7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glow rad="228600">
                  <a:srgbClr val="01B3C5">
                    <a:satMod val="175000"/>
                    <a:alpha val="40000"/>
                  </a:srgbClr>
                </a:glow>
              </a:effectLst>
              <a:uLnTx/>
              <a:uFillTx/>
              <a:latin typeface="UTM Cookies" panose="02040603050506020204" pitchFamily="18" charset="0"/>
              <a:ea typeface="字魂59号-创粗黑" panose="00000500000000000000" pitchFamily="2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957797" y="463336"/>
            <a:ext cx="6913059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vi-VN" sz="2500" b="1" dirty="0">
                <a:solidFill>
                  <a:srgbClr val="002060"/>
                </a:solidFill>
                <a:latin typeface="UTM Avo" panose="02040603050506020204" pitchFamily="18" charset="0"/>
              </a:rPr>
              <a:t>Vi-ta-min </a:t>
            </a:r>
            <a:r>
              <a:rPr lang="en-US" altLang="vi-VN" sz="25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l</a:t>
            </a:r>
            <a:r>
              <a:rPr lang="en-US" altLang="vi-VN" sz="25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itchFamily="18" charset="0"/>
              </a:rPr>
              <a:t>à</a:t>
            </a:r>
            <a:r>
              <a:rPr lang="en-US" altLang="vi-VN" sz="25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vi-VN" sz="25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những</a:t>
            </a:r>
            <a:r>
              <a:rPr lang="en-US" altLang="vi-VN" sz="25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vi-VN" sz="25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chất</a:t>
            </a:r>
            <a:r>
              <a:rPr lang="en-US" altLang="vi-VN" sz="25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vi-VN" sz="25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không</a:t>
            </a:r>
            <a:r>
              <a:rPr lang="en-US" altLang="vi-VN" sz="25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vi-VN" sz="25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tham</a:t>
            </a:r>
            <a:r>
              <a:rPr lang="en-US" altLang="vi-VN" sz="25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vi-VN" sz="25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gia</a:t>
            </a:r>
            <a:r>
              <a:rPr lang="en-US" altLang="vi-VN" sz="25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vi-VN" sz="25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trực</a:t>
            </a:r>
            <a:r>
              <a:rPr lang="en-US" altLang="vi-VN" sz="25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vi-VN" sz="25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tiếp</a:t>
            </a:r>
            <a:r>
              <a:rPr lang="en-US" altLang="vi-VN" sz="25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vi-VN" sz="25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</a:t>
            </a:r>
            <a:r>
              <a:rPr lang="en-US" altLang="vi-VN" sz="25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itchFamily="18" charset="0"/>
              </a:rPr>
              <a:t>à</a:t>
            </a:r>
            <a:r>
              <a:rPr lang="en-US" altLang="vi-VN" sz="25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o</a:t>
            </a:r>
            <a:r>
              <a:rPr lang="en-US" altLang="vi-VN" sz="25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vi-VN" sz="25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xây</a:t>
            </a:r>
            <a:r>
              <a:rPr lang="en-US" altLang="vi-VN" sz="25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vi-VN" sz="25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dựng</a:t>
            </a:r>
            <a:r>
              <a:rPr lang="en-US" altLang="vi-VN" sz="25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vi-VN" sz="25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cơ</a:t>
            </a:r>
            <a:r>
              <a:rPr lang="en-US" altLang="vi-VN" sz="25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vi-VN" sz="25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thể</a:t>
            </a:r>
            <a:r>
              <a:rPr lang="en-US" altLang="vi-VN" sz="2500" b="1" dirty="0">
                <a:solidFill>
                  <a:srgbClr val="002060"/>
                </a:solidFill>
                <a:latin typeface="UTM Avo" panose="02040603050506020204" pitchFamily="18" charset="0"/>
              </a:rPr>
              <a:t> hay </a:t>
            </a:r>
            <a:r>
              <a:rPr lang="en-US" altLang="vi-VN" sz="25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cung</a:t>
            </a:r>
            <a:r>
              <a:rPr lang="en-US" altLang="vi-VN" sz="25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vi-VN" sz="25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cấp</a:t>
            </a:r>
            <a:r>
              <a:rPr lang="en-US" altLang="vi-VN" sz="25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vi-VN" sz="25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năng</a:t>
            </a:r>
            <a:r>
              <a:rPr lang="en-US" altLang="vi-VN" sz="25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vi-VN" sz="25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lượng</a:t>
            </a:r>
            <a:r>
              <a:rPr lang="en-US" altLang="vi-VN" sz="2500" b="1" dirty="0">
                <a:solidFill>
                  <a:srgbClr val="002060"/>
                </a:solidFill>
                <a:latin typeface="UTM Avo" panose="02040603050506020204" pitchFamily="18" charset="0"/>
              </a:rPr>
              <a:t>. </a:t>
            </a:r>
            <a:r>
              <a:rPr lang="en-US" altLang="vi-VN" sz="25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Tuy</a:t>
            </a:r>
            <a:r>
              <a:rPr lang="en-US" altLang="vi-VN" sz="25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vi-VN" sz="25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nhiên</a:t>
            </a:r>
            <a:r>
              <a:rPr lang="en-US" altLang="vi-VN" sz="2500" b="1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altLang="vi-VN" sz="25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chúng</a:t>
            </a:r>
            <a:r>
              <a:rPr lang="en-US" altLang="vi-VN" sz="25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vi-VN" sz="25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lại</a:t>
            </a:r>
            <a:r>
              <a:rPr lang="en-US" altLang="vi-VN" sz="25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vi-VN" sz="25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rất</a:t>
            </a:r>
            <a:r>
              <a:rPr lang="en-US" altLang="vi-VN" sz="25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vi-VN" sz="25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cần</a:t>
            </a:r>
            <a:r>
              <a:rPr lang="en-US" altLang="vi-VN" sz="25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vi-VN" sz="25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cho</a:t>
            </a:r>
            <a:r>
              <a:rPr lang="en-US" altLang="vi-VN" sz="25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vi-VN" sz="25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hoạt</a:t>
            </a:r>
            <a:r>
              <a:rPr lang="en-US" altLang="vi-VN" sz="25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vi-VN" sz="25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động</a:t>
            </a:r>
            <a:r>
              <a:rPr lang="en-US" altLang="vi-VN" sz="25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vi-VN" sz="25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sống</a:t>
            </a:r>
            <a:r>
              <a:rPr lang="en-US" altLang="vi-VN" sz="25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vi-VN" sz="25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của</a:t>
            </a:r>
            <a:r>
              <a:rPr lang="en-US" altLang="vi-VN" sz="25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vi-VN" sz="25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cơ</a:t>
            </a:r>
            <a:r>
              <a:rPr lang="en-US" altLang="vi-VN" sz="25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vi-VN" sz="25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thể</a:t>
            </a:r>
            <a:r>
              <a:rPr lang="en-US" altLang="vi-VN" sz="2500" b="1" dirty="0">
                <a:solidFill>
                  <a:srgbClr val="002060"/>
                </a:solidFill>
                <a:latin typeface="UTM Avo" panose="02040603050506020204" pitchFamily="18" charset="0"/>
              </a:rPr>
              <a:t>. </a:t>
            </a:r>
            <a:r>
              <a:rPr lang="en-US" altLang="vi-VN" sz="25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Nếu</a:t>
            </a:r>
            <a:r>
              <a:rPr lang="en-US" altLang="vi-VN" sz="25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vi-VN" sz="25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thiếu</a:t>
            </a:r>
            <a:r>
              <a:rPr lang="en-US" altLang="vi-VN" sz="2500" b="1" dirty="0">
                <a:solidFill>
                  <a:srgbClr val="002060"/>
                </a:solidFill>
                <a:latin typeface="UTM Avo" panose="02040603050506020204" pitchFamily="18" charset="0"/>
              </a:rPr>
              <a:t> vi-ta-min, </a:t>
            </a:r>
            <a:r>
              <a:rPr lang="en-US" altLang="vi-VN" sz="25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cơ</a:t>
            </a:r>
            <a:r>
              <a:rPr lang="en-US" altLang="vi-VN" sz="25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vi-VN" sz="25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thể</a:t>
            </a:r>
            <a:r>
              <a:rPr lang="en-US" altLang="vi-VN" sz="25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vi-VN" sz="25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sẽ</a:t>
            </a:r>
            <a:r>
              <a:rPr lang="en-US" altLang="vi-VN" sz="25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vi-VN" sz="25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bị</a:t>
            </a:r>
            <a:r>
              <a:rPr lang="en-US" altLang="vi-VN" sz="25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vi-VN" sz="25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bệnh</a:t>
            </a:r>
            <a:r>
              <a:rPr lang="en-US" altLang="vi-VN" sz="2500" b="1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  <a:endParaRPr lang="en-US" altLang="vi-VN" sz="2500" b="1" dirty="0">
              <a:solidFill>
                <a:srgbClr val="002060"/>
              </a:solidFill>
              <a:latin typeface="UTM Avo" panose="02040603050506020204" pitchFamily="18" charset="0"/>
              <a:cs typeface="Times New Roman" pitchFamily="18" charset="0"/>
            </a:endParaRPr>
          </a:p>
          <a:p>
            <a:endParaRPr lang="en-US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37036" y="2971901"/>
            <a:ext cx="611479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vi-VN" sz="2000" b="1" dirty="0" err="1">
                <a:solidFill>
                  <a:srgbClr val="7030A0"/>
                </a:solidFill>
                <a:latin typeface="UTM Avo" panose="02040603050506020204" pitchFamily="18" charset="0"/>
              </a:rPr>
              <a:t>Một</a:t>
            </a:r>
            <a:r>
              <a:rPr lang="en-US" altLang="vi-VN" sz="2000" b="1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altLang="vi-VN" sz="2000" b="1" dirty="0" err="1">
                <a:solidFill>
                  <a:srgbClr val="7030A0"/>
                </a:solidFill>
                <a:latin typeface="UTM Avo" panose="02040603050506020204" pitchFamily="18" charset="0"/>
              </a:rPr>
              <a:t>số</a:t>
            </a:r>
            <a:r>
              <a:rPr lang="en-US" altLang="vi-VN" sz="2000" b="1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altLang="vi-VN" sz="2000" b="1" dirty="0" err="1">
                <a:solidFill>
                  <a:srgbClr val="7030A0"/>
                </a:solidFill>
                <a:latin typeface="UTM Avo" panose="02040603050506020204" pitchFamily="18" charset="0"/>
              </a:rPr>
              <a:t>chất</a:t>
            </a:r>
            <a:r>
              <a:rPr lang="en-US" altLang="vi-VN" sz="2000" b="1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altLang="vi-VN" sz="2000" b="1" dirty="0" err="1">
                <a:solidFill>
                  <a:srgbClr val="7030A0"/>
                </a:solidFill>
                <a:latin typeface="UTM Avo" panose="02040603050506020204" pitchFamily="18" charset="0"/>
              </a:rPr>
              <a:t>khoáng</a:t>
            </a:r>
            <a:r>
              <a:rPr lang="en-US" altLang="vi-VN" sz="2000" b="1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altLang="vi-VN" sz="2000" b="1" dirty="0" err="1">
                <a:solidFill>
                  <a:srgbClr val="7030A0"/>
                </a:solidFill>
                <a:latin typeface="UTM Avo" panose="02040603050506020204" pitchFamily="18" charset="0"/>
              </a:rPr>
              <a:t>như</a:t>
            </a:r>
            <a:r>
              <a:rPr lang="en-US" altLang="vi-VN" sz="2000" b="1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altLang="vi-VN" sz="2000" b="1" dirty="0" err="1">
                <a:solidFill>
                  <a:srgbClr val="7030A0"/>
                </a:solidFill>
                <a:latin typeface="UTM Avo" panose="02040603050506020204" pitchFamily="18" charset="0"/>
              </a:rPr>
              <a:t>sắt</a:t>
            </a:r>
            <a:r>
              <a:rPr lang="en-US" altLang="vi-VN" sz="2000" b="1" dirty="0">
                <a:solidFill>
                  <a:srgbClr val="7030A0"/>
                </a:solidFill>
                <a:latin typeface="UTM Avo" panose="02040603050506020204" pitchFamily="18" charset="0"/>
              </a:rPr>
              <a:t>, can-xi,</a:t>
            </a:r>
            <a:r>
              <a:rPr lang="en-US" altLang="vi-VN" sz="2000" b="1" dirty="0">
                <a:solidFill>
                  <a:srgbClr val="7030A0"/>
                </a:solidFill>
                <a:latin typeface="UTM Avo" panose="02040603050506020204" pitchFamily="18" charset="0"/>
                <a:cs typeface="Times New Roman" pitchFamily="18" charset="0"/>
              </a:rPr>
              <a:t>…</a:t>
            </a:r>
            <a:r>
              <a:rPr lang="en-US" altLang="vi-VN" sz="2000" b="1" dirty="0" err="1">
                <a:solidFill>
                  <a:srgbClr val="7030A0"/>
                </a:solidFill>
                <a:latin typeface="UTM Avo" panose="02040603050506020204" pitchFamily="18" charset="0"/>
              </a:rPr>
              <a:t>tham</a:t>
            </a:r>
            <a:r>
              <a:rPr lang="en-US" altLang="vi-VN" sz="2000" b="1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altLang="vi-VN" sz="2000" b="1" dirty="0" err="1">
                <a:solidFill>
                  <a:srgbClr val="7030A0"/>
                </a:solidFill>
                <a:latin typeface="UTM Avo" panose="02040603050506020204" pitchFamily="18" charset="0"/>
              </a:rPr>
              <a:t>gia</a:t>
            </a:r>
            <a:r>
              <a:rPr lang="en-US" altLang="vi-VN" sz="2000" b="1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altLang="vi-VN" sz="2000" b="1" dirty="0" err="1">
                <a:solidFill>
                  <a:srgbClr val="7030A0"/>
                </a:solidFill>
                <a:latin typeface="UTM Avo" panose="02040603050506020204" pitchFamily="18" charset="0"/>
              </a:rPr>
              <a:t>v</a:t>
            </a:r>
            <a:r>
              <a:rPr lang="en-US" altLang="vi-VN" sz="2000" b="1" dirty="0" err="1">
                <a:solidFill>
                  <a:srgbClr val="7030A0"/>
                </a:solidFill>
                <a:latin typeface="UTM Avo" panose="02040603050506020204" pitchFamily="18" charset="0"/>
                <a:cs typeface="Times New Roman" pitchFamily="18" charset="0"/>
              </a:rPr>
              <a:t>à</a:t>
            </a:r>
            <a:r>
              <a:rPr lang="en-US" altLang="vi-VN" sz="2000" b="1" dirty="0" err="1">
                <a:solidFill>
                  <a:srgbClr val="7030A0"/>
                </a:solidFill>
                <a:latin typeface="UTM Avo" panose="02040603050506020204" pitchFamily="18" charset="0"/>
              </a:rPr>
              <a:t>o</a:t>
            </a:r>
            <a:r>
              <a:rPr lang="en-US" altLang="vi-VN" sz="2000" b="1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altLang="vi-VN" sz="2000" b="1" dirty="0" err="1">
                <a:solidFill>
                  <a:srgbClr val="7030A0"/>
                </a:solidFill>
                <a:latin typeface="UTM Avo" panose="02040603050506020204" pitchFamily="18" charset="0"/>
              </a:rPr>
              <a:t>việc</a:t>
            </a:r>
            <a:r>
              <a:rPr lang="en-US" altLang="vi-VN" sz="2000" b="1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altLang="vi-VN" sz="2000" b="1" dirty="0" err="1">
                <a:solidFill>
                  <a:srgbClr val="7030A0"/>
                </a:solidFill>
                <a:latin typeface="UTM Avo" panose="02040603050506020204" pitchFamily="18" charset="0"/>
              </a:rPr>
              <a:t>xây</a:t>
            </a:r>
            <a:r>
              <a:rPr lang="en-US" altLang="vi-VN" sz="2000" b="1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altLang="vi-VN" sz="2000" b="1" dirty="0" err="1">
                <a:solidFill>
                  <a:srgbClr val="7030A0"/>
                </a:solidFill>
                <a:latin typeface="UTM Avo" panose="02040603050506020204" pitchFamily="18" charset="0"/>
              </a:rPr>
              <a:t>dựng</a:t>
            </a:r>
            <a:r>
              <a:rPr lang="en-US" altLang="vi-VN" sz="2000" b="1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altLang="vi-VN" sz="2000" b="1" dirty="0" err="1">
                <a:solidFill>
                  <a:srgbClr val="7030A0"/>
                </a:solidFill>
                <a:latin typeface="UTM Avo" panose="02040603050506020204" pitchFamily="18" charset="0"/>
              </a:rPr>
              <a:t>cơ</a:t>
            </a:r>
            <a:r>
              <a:rPr lang="en-US" altLang="vi-VN" sz="2000" b="1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altLang="vi-VN" sz="2000" b="1" dirty="0" err="1">
                <a:solidFill>
                  <a:srgbClr val="7030A0"/>
                </a:solidFill>
                <a:latin typeface="UTM Avo" panose="02040603050506020204" pitchFamily="18" charset="0"/>
              </a:rPr>
              <a:t>thể</a:t>
            </a:r>
            <a:r>
              <a:rPr lang="en-US" altLang="vi-VN" sz="2000" b="1" dirty="0">
                <a:solidFill>
                  <a:srgbClr val="7030A0"/>
                </a:solidFill>
                <a:latin typeface="UTM Avo" panose="02040603050506020204" pitchFamily="18" charset="0"/>
              </a:rPr>
              <a:t>. </a:t>
            </a:r>
            <a:r>
              <a:rPr lang="en-US" altLang="vi-VN" sz="2000" b="1" dirty="0" err="1">
                <a:solidFill>
                  <a:srgbClr val="7030A0"/>
                </a:solidFill>
                <a:latin typeface="UTM Avo" panose="02040603050506020204" pitchFamily="18" charset="0"/>
              </a:rPr>
              <a:t>Ngo</a:t>
            </a:r>
            <a:r>
              <a:rPr lang="en-US" altLang="vi-VN" sz="2000" b="1" dirty="0" err="1">
                <a:solidFill>
                  <a:srgbClr val="7030A0"/>
                </a:solidFill>
                <a:latin typeface="UTM Avo" panose="02040603050506020204" pitchFamily="18" charset="0"/>
                <a:cs typeface="Times New Roman" pitchFamily="18" charset="0"/>
              </a:rPr>
              <a:t>à</a:t>
            </a:r>
            <a:r>
              <a:rPr lang="en-US" altLang="vi-VN" sz="2000" b="1" dirty="0" err="1">
                <a:solidFill>
                  <a:srgbClr val="7030A0"/>
                </a:solidFill>
                <a:latin typeface="UTM Avo" panose="02040603050506020204" pitchFamily="18" charset="0"/>
              </a:rPr>
              <a:t>i</a:t>
            </a:r>
            <a:r>
              <a:rPr lang="en-US" altLang="vi-VN" sz="2000" b="1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altLang="vi-VN" sz="2000" b="1" dirty="0" err="1">
                <a:solidFill>
                  <a:srgbClr val="7030A0"/>
                </a:solidFill>
                <a:latin typeface="UTM Avo" panose="02040603050506020204" pitchFamily="18" charset="0"/>
              </a:rPr>
              <a:t>ra</a:t>
            </a:r>
            <a:r>
              <a:rPr lang="en-US" altLang="vi-VN" sz="2000" b="1" dirty="0">
                <a:solidFill>
                  <a:srgbClr val="7030A0"/>
                </a:solidFill>
                <a:latin typeface="UTM Avo" panose="02040603050506020204" pitchFamily="18" charset="0"/>
              </a:rPr>
              <a:t>, </a:t>
            </a:r>
            <a:r>
              <a:rPr lang="en-US" altLang="vi-VN" sz="2000" b="1" dirty="0" err="1">
                <a:solidFill>
                  <a:srgbClr val="7030A0"/>
                </a:solidFill>
                <a:latin typeface="UTM Avo" panose="02040603050506020204" pitchFamily="18" charset="0"/>
              </a:rPr>
              <a:t>cơ</a:t>
            </a:r>
            <a:r>
              <a:rPr lang="en-US" altLang="vi-VN" sz="2000" b="1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altLang="vi-VN" sz="2000" b="1" dirty="0" err="1">
                <a:solidFill>
                  <a:srgbClr val="7030A0"/>
                </a:solidFill>
                <a:latin typeface="UTM Avo" panose="02040603050506020204" pitchFamily="18" charset="0"/>
              </a:rPr>
              <a:t>thể</a:t>
            </a:r>
            <a:r>
              <a:rPr lang="en-US" altLang="vi-VN" sz="2000" b="1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altLang="vi-VN" sz="2000" b="1" dirty="0" err="1">
                <a:solidFill>
                  <a:srgbClr val="7030A0"/>
                </a:solidFill>
                <a:latin typeface="UTM Avo" panose="02040603050506020204" pitchFamily="18" charset="0"/>
              </a:rPr>
              <a:t>còn</a:t>
            </a:r>
            <a:r>
              <a:rPr lang="en-US" altLang="vi-VN" sz="2000" b="1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altLang="vi-VN" sz="2000" b="1" dirty="0" err="1">
                <a:solidFill>
                  <a:srgbClr val="7030A0"/>
                </a:solidFill>
                <a:latin typeface="UTM Avo" panose="02040603050506020204" pitchFamily="18" charset="0"/>
              </a:rPr>
              <a:t>cần</a:t>
            </a:r>
            <a:r>
              <a:rPr lang="en-US" altLang="vi-VN" sz="2000" b="1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altLang="vi-VN" sz="2000" b="1" dirty="0" err="1">
                <a:solidFill>
                  <a:srgbClr val="7030A0"/>
                </a:solidFill>
                <a:latin typeface="UTM Avo" panose="02040603050506020204" pitchFamily="18" charset="0"/>
              </a:rPr>
              <a:t>một</a:t>
            </a:r>
            <a:r>
              <a:rPr lang="en-US" altLang="vi-VN" sz="2000" b="1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altLang="vi-VN" sz="2000" b="1" dirty="0" err="1">
                <a:solidFill>
                  <a:srgbClr val="7030A0"/>
                </a:solidFill>
                <a:latin typeface="UTM Avo" panose="02040603050506020204" pitchFamily="18" charset="0"/>
              </a:rPr>
              <a:t>lượng</a:t>
            </a:r>
            <a:r>
              <a:rPr lang="en-US" altLang="vi-VN" sz="2000" b="1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altLang="vi-VN" sz="2000" b="1" dirty="0" err="1">
                <a:solidFill>
                  <a:srgbClr val="7030A0"/>
                </a:solidFill>
                <a:latin typeface="UTM Avo" panose="02040603050506020204" pitchFamily="18" charset="0"/>
              </a:rPr>
              <a:t>nhỏ</a:t>
            </a:r>
            <a:r>
              <a:rPr lang="en-US" altLang="vi-VN" sz="2000" b="1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altLang="vi-VN" sz="2000" b="1" dirty="0" err="1">
                <a:solidFill>
                  <a:srgbClr val="7030A0"/>
                </a:solidFill>
                <a:latin typeface="UTM Avo" panose="02040603050506020204" pitchFamily="18" charset="0"/>
              </a:rPr>
              <a:t>một</a:t>
            </a:r>
            <a:r>
              <a:rPr lang="en-US" altLang="vi-VN" sz="2000" b="1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altLang="vi-VN" sz="2000" b="1" dirty="0" err="1">
                <a:solidFill>
                  <a:srgbClr val="7030A0"/>
                </a:solidFill>
                <a:latin typeface="UTM Avo" panose="02040603050506020204" pitchFamily="18" charset="0"/>
              </a:rPr>
              <a:t>số</a:t>
            </a:r>
            <a:r>
              <a:rPr lang="en-US" altLang="vi-VN" sz="2000" b="1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altLang="vi-VN" sz="2000" b="1" dirty="0" err="1">
                <a:solidFill>
                  <a:srgbClr val="7030A0"/>
                </a:solidFill>
                <a:latin typeface="UTM Avo" panose="02040603050506020204" pitchFamily="18" charset="0"/>
              </a:rPr>
              <a:t>chất</a:t>
            </a:r>
            <a:r>
              <a:rPr lang="en-US" altLang="vi-VN" sz="2000" b="1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altLang="vi-VN" sz="2000" b="1" dirty="0" err="1">
                <a:solidFill>
                  <a:srgbClr val="7030A0"/>
                </a:solidFill>
                <a:latin typeface="UTM Avo" panose="02040603050506020204" pitchFamily="18" charset="0"/>
              </a:rPr>
              <a:t>khoáng</a:t>
            </a:r>
            <a:r>
              <a:rPr lang="en-US" altLang="vi-VN" sz="2000" b="1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altLang="vi-VN" sz="2000" b="1" dirty="0" err="1">
                <a:solidFill>
                  <a:srgbClr val="7030A0"/>
                </a:solidFill>
                <a:latin typeface="UTM Avo" panose="02040603050506020204" pitchFamily="18" charset="0"/>
              </a:rPr>
              <a:t>khác</a:t>
            </a:r>
            <a:r>
              <a:rPr lang="en-US" altLang="vi-VN" sz="2000" b="1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altLang="vi-VN" sz="2000" b="1" dirty="0" err="1">
                <a:solidFill>
                  <a:srgbClr val="7030A0"/>
                </a:solidFill>
                <a:latin typeface="UTM Avo" panose="02040603050506020204" pitchFamily="18" charset="0"/>
              </a:rPr>
              <a:t>để</a:t>
            </a:r>
            <a:r>
              <a:rPr lang="en-US" altLang="vi-VN" sz="2000" b="1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altLang="vi-VN" sz="2000" b="1" dirty="0" err="1">
                <a:solidFill>
                  <a:srgbClr val="7030A0"/>
                </a:solidFill>
                <a:latin typeface="UTM Avo" panose="02040603050506020204" pitchFamily="18" charset="0"/>
              </a:rPr>
              <a:t>tạo</a:t>
            </a:r>
            <a:r>
              <a:rPr lang="en-US" altLang="vi-VN" sz="2000" b="1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altLang="vi-VN" sz="2000" b="1" dirty="0" err="1">
                <a:solidFill>
                  <a:srgbClr val="7030A0"/>
                </a:solidFill>
                <a:latin typeface="UTM Avo" panose="02040603050506020204" pitchFamily="18" charset="0"/>
              </a:rPr>
              <a:t>ra</a:t>
            </a:r>
            <a:r>
              <a:rPr lang="en-US" altLang="vi-VN" sz="2000" b="1" dirty="0">
                <a:solidFill>
                  <a:srgbClr val="7030A0"/>
                </a:solidFill>
                <a:latin typeface="UTM Avo" panose="02040603050506020204" pitchFamily="18" charset="0"/>
              </a:rPr>
              <a:t> men </a:t>
            </a:r>
            <a:r>
              <a:rPr lang="en-US" altLang="vi-VN" sz="2000" b="1" dirty="0" err="1">
                <a:solidFill>
                  <a:srgbClr val="7030A0"/>
                </a:solidFill>
                <a:latin typeface="UTM Avo" panose="02040603050506020204" pitchFamily="18" charset="0"/>
              </a:rPr>
              <a:t>thúc</a:t>
            </a:r>
            <a:r>
              <a:rPr lang="en-US" altLang="vi-VN" sz="2000" b="1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altLang="vi-VN" sz="2000" b="1" dirty="0" err="1">
                <a:solidFill>
                  <a:srgbClr val="7030A0"/>
                </a:solidFill>
                <a:latin typeface="UTM Avo" panose="02040603050506020204" pitchFamily="18" charset="0"/>
              </a:rPr>
              <a:t>đẩy</a:t>
            </a:r>
            <a:r>
              <a:rPr lang="en-US" altLang="vi-VN" sz="2000" b="1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altLang="vi-VN" sz="2000" b="1" dirty="0" err="1">
                <a:solidFill>
                  <a:srgbClr val="7030A0"/>
                </a:solidFill>
                <a:latin typeface="UTM Avo" panose="02040603050506020204" pitchFamily="18" charset="0"/>
              </a:rPr>
              <a:t>v</a:t>
            </a:r>
            <a:r>
              <a:rPr lang="en-US" altLang="vi-VN" sz="2000" b="1" dirty="0" err="1">
                <a:solidFill>
                  <a:srgbClr val="7030A0"/>
                </a:solidFill>
                <a:latin typeface="UTM Avo" panose="02040603050506020204" pitchFamily="18" charset="0"/>
                <a:cs typeface="Times New Roman" pitchFamily="18" charset="0"/>
              </a:rPr>
              <a:t>à</a:t>
            </a:r>
            <a:r>
              <a:rPr lang="en-US" altLang="vi-VN" sz="2000" b="1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altLang="vi-VN" sz="2000" b="1" dirty="0" err="1">
                <a:solidFill>
                  <a:srgbClr val="7030A0"/>
                </a:solidFill>
                <a:latin typeface="UTM Avo" panose="02040603050506020204" pitchFamily="18" charset="0"/>
              </a:rPr>
              <a:t>điều</a:t>
            </a:r>
            <a:r>
              <a:rPr lang="en-US" altLang="vi-VN" sz="2000" b="1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altLang="vi-VN" sz="2000" b="1" dirty="0" err="1">
                <a:solidFill>
                  <a:srgbClr val="7030A0"/>
                </a:solidFill>
                <a:latin typeface="UTM Avo" panose="02040603050506020204" pitchFamily="18" charset="0"/>
              </a:rPr>
              <a:t>khiển</a:t>
            </a:r>
            <a:r>
              <a:rPr lang="en-US" altLang="vi-VN" sz="2000" b="1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altLang="vi-VN" sz="2000" b="1" dirty="0" err="1">
                <a:solidFill>
                  <a:srgbClr val="7030A0"/>
                </a:solidFill>
                <a:latin typeface="UTM Avo" panose="02040603050506020204" pitchFamily="18" charset="0"/>
              </a:rPr>
              <a:t>hoạt</a:t>
            </a:r>
            <a:r>
              <a:rPr lang="en-US" altLang="vi-VN" sz="2000" b="1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altLang="vi-VN" sz="2000" b="1" dirty="0" err="1">
                <a:solidFill>
                  <a:srgbClr val="7030A0"/>
                </a:solidFill>
                <a:latin typeface="UTM Avo" panose="02040603050506020204" pitchFamily="18" charset="0"/>
              </a:rPr>
              <a:t>động</a:t>
            </a:r>
            <a:r>
              <a:rPr lang="en-US" altLang="vi-VN" sz="2000" b="1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altLang="vi-VN" sz="2000" b="1" dirty="0" err="1">
                <a:solidFill>
                  <a:srgbClr val="7030A0"/>
                </a:solidFill>
                <a:latin typeface="UTM Avo" panose="02040603050506020204" pitchFamily="18" charset="0"/>
              </a:rPr>
              <a:t>sống</a:t>
            </a:r>
            <a:r>
              <a:rPr lang="en-US" altLang="vi-VN" sz="2000" b="1" dirty="0">
                <a:solidFill>
                  <a:srgbClr val="7030A0"/>
                </a:solidFill>
                <a:latin typeface="UTM Avo" panose="02040603050506020204" pitchFamily="18" charset="0"/>
              </a:rPr>
              <a:t>. </a:t>
            </a:r>
            <a:r>
              <a:rPr lang="en-US" altLang="vi-VN" sz="2000" b="1" dirty="0" err="1">
                <a:solidFill>
                  <a:srgbClr val="7030A0"/>
                </a:solidFill>
                <a:latin typeface="UTM Avo" panose="02040603050506020204" pitchFamily="18" charset="0"/>
              </a:rPr>
              <a:t>Nếu</a:t>
            </a:r>
            <a:r>
              <a:rPr lang="en-US" altLang="vi-VN" sz="2000" b="1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altLang="vi-VN" sz="2000" b="1" dirty="0" err="1">
                <a:solidFill>
                  <a:srgbClr val="7030A0"/>
                </a:solidFill>
                <a:latin typeface="UTM Avo" panose="02040603050506020204" pitchFamily="18" charset="0"/>
              </a:rPr>
              <a:t>thiếu</a:t>
            </a:r>
            <a:r>
              <a:rPr lang="en-US" altLang="vi-VN" sz="2000" b="1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altLang="vi-VN" sz="2000" b="1" dirty="0" err="1">
                <a:solidFill>
                  <a:srgbClr val="7030A0"/>
                </a:solidFill>
                <a:latin typeface="UTM Avo" panose="02040603050506020204" pitchFamily="18" charset="0"/>
              </a:rPr>
              <a:t>các</a:t>
            </a:r>
            <a:r>
              <a:rPr lang="en-US" altLang="vi-VN" sz="2000" b="1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altLang="vi-VN" sz="2000" b="1" dirty="0" err="1">
                <a:solidFill>
                  <a:srgbClr val="7030A0"/>
                </a:solidFill>
                <a:latin typeface="UTM Avo" panose="02040603050506020204" pitchFamily="18" charset="0"/>
              </a:rPr>
              <a:t>chất</a:t>
            </a:r>
            <a:r>
              <a:rPr lang="en-US" altLang="vi-VN" sz="2000" b="1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altLang="vi-VN" sz="2000" b="1" dirty="0" err="1">
                <a:solidFill>
                  <a:srgbClr val="7030A0"/>
                </a:solidFill>
                <a:latin typeface="UTM Avo" panose="02040603050506020204" pitchFamily="18" charset="0"/>
              </a:rPr>
              <a:t>khoáng</a:t>
            </a:r>
            <a:r>
              <a:rPr lang="en-US" altLang="vi-VN" sz="2000" b="1" dirty="0">
                <a:solidFill>
                  <a:srgbClr val="7030A0"/>
                </a:solidFill>
                <a:latin typeface="UTM Avo" panose="02040603050506020204" pitchFamily="18" charset="0"/>
              </a:rPr>
              <a:t>, </a:t>
            </a:r>
            <a:r>
              <a:rPr lang="en-US" altLang="vi-VN" sz="2000" b="1" dirty="0" err="1">
                <a:solidFill>
                  <a:srgbClr val="7030A0"/>
                </a:solidFill>
                <a:latin typeface="UTM Avo" panose="02040603050506020204" pitchFamily="18" charset="0"/>
              </a:rPr>
              <a:t>cơ</a:t>
            </a:r>
            <a:r>
              <a:rPr lang="en-US" altLang="vi-VN" sz="2000" b="1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altLang="vi-VN" sz="2000" b="1" dirty="0" err="1">
                <a:solidFill>
                  <a:srgbClr val="7030A0"/>
                </a:solidFill>
                <a:latin typeface="UTM Avo" panose="02040603050506020204" pitchFamily="18" charset="0"/>
              </a:rPr>
              <a:t>thể</a:t>
            </a:r>
            <a:r>
              <a:rPr lang="en-US" altLang="vi-VN" sz="2000" b="1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altLang="vi-VN" sz="2000" b="1" dirty="0" err="1">
                <a:solidFill>
                  <a:srgbClr val="7030A0"/>
                </a:solidFill>
                <a:latin typeface="UTM Avo" panose="02040603050506020204" pitchFamily="18" charset="0"/>
              </a:rPr>
              <a:t>sẽ</a:t>
            </a:r>
            <a:r>
              <a:rPr lang="en-US" altLang="vi-VN" sz="2000" b="1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altLang="vi-VN" sz="2000" b="1" dirty="0" err="1">
                <a:solidFill>
                  <a:srgbClr val="7030A0"/>
                </a:solidFill>
                <a:latin typeface="UTM Avo" panose="02040603050506020204" pitchFamily="18" charset="0"/>
              </a:rPr>
              <a:t>bị</a:t>
            </a:r>
            <a:r>
              <a:rPr lang="en-US" altLang="vi-VN" sz="2000" b="1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altLang="vi-VN" sz="2000" b="1" dirty="0" err="1">
                <a:solidFill>
                  <a:srgbClr val="7030A0"/>
                </a:solidFill>
                <a:latin typeface="UTM Avo" panose="02040603050506020204" pitchFamily="18" charset="0"/>
              </a:rPr>
              <a:t>bệnh</a:t>
            </a:r>
            <a:r>
              <a:rPr lang="en-US" altLang="vi-VN" sz="2000" b="1" dirty="0">
                <a:solidFill>
                  <a:srgbClr val="7030A0"/>
                </a:solidFill>
                <a:latin typeface="UTM Avo" panose="02040603050506020204" pitchFamily="18" charset="0"/>
              </a:rPr>
              <a:t>.</a:t>
            </a:r>
            <a:endParaRPr lang="en-US" altLang="vi-VN" sz="2000" b="1" dirty="0">
              <a:solidFill>
                <a:srgbClr val="7030A0"/>
              </a:solidFill>
              <a:latin typeface="UTM Avo" panose="02040603050506020204" pitchFamily="18" charset="0"/>
              <a:cs typeface="Times New Roman" pitchFamily="18" charset="0"/>
            </a:endParaRPr>
          </a:p>
          <a:p>
            <a:endParaRPr lang="en-US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288261" y="5120387"/>
            <a:ext cx="64518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vi-VN" sz="24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Chất</a:t>
            </a:r>
            <a:r>
              <a:rPr lang="en-US" altLang="vi-VN" sz="24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xơ</a:t>
            </a:r>
            <a:r>
              <a:rPr lang="en-US" altLang="vi-VN" sz="24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không</a:t>
            </a:r>
            <a:r>
              <a:rPr lang="en-US" altLang="vi-VN" sz="24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có</a:t>
            </a:r>
            <a:r>
              <a:rPr lang="en-US" altLang="vi-VN" sz="24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giá</a:t>
            </a:r>
            <a:r>
              <a:rPr lang="en-US" altLang="vi-VN" sz="24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trị</a:t>
            </a:r>
            <a:r>
              <a:rPr lang="en-US" altLang="vi-VN" sz="24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dinh</a:t>
            </a:r>
            <a:r>
              <a:rPr lang="en-US" altLang="vi-VN" sz="24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dưỡng</a:t>
            </a:r>
            <a:r>
              <a:rPr lang="en-US" altLang="vi-VN" sz="24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nhưng</a:t>
            </a:r>
            <a:r>
              <a:rPr lang="en-US" altLang="vi-VN" sz="24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rất</a:t>
            </a:r>
            <a:r>
              <a:rPr lang="en-US" altLang="vi-VN" sz="24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cần</a:t>
            </a:r>
            <a:r>
              <a:rPr lang="en-US" altLang="vi-VN" sz="24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thiết</a:t>
            </a:r>
            <a:r>
              <a:rPr lang="en-US" altLang="vi-VN" sz="24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để</a:t>
            </a:r>
            <a:r>
              <a:rPr lang="en-US" altLang="vi-VN" sz="24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đảm</a:t>
            </a:r>
            <a:r>
              <a:rPr lang="en-US" altLang="vi-VN" sz="24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bảo</a:t>
            </a:r>
            <a:r>
              <a:rPr lang="en-US" altLang="vi-VN" sz="24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hoạt</a:t>
            </a:r>
            <a:r>
              <a:rPr lang="en-US" altLang="vi-VN" sz="24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động</a:t>
            </a:r>
            <a:r>
              <a:rPr lang="en-US" altLang="vi-VN" sz="24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bình</a:t>
            </a:r>
            <a:r>
              <a:rPr lang="en-US" altLang="vi-VN" sz="24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thường</a:t>
            </a:r>
            <a:r>
              <a:rPr lang="en-US" altLang="vi-VN" sz="24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của</a:t>
            </a:r>
            <a:r>
              <a:rPr lang="en-US" altLang="vi-VN" sz="24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bộ</a:t>
            </a:r>
            <a:r>
              <a:rPr lang="en-US" altLang="vi-VN" sz="24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máy</a:t>
            </a:r>
            <a:r>
              <a:rPr lang="en-US" altLang="vi-VN" sz="24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tiêu</a:t>
            </a:r>
            <a:r>
              <a:rPr lang="en-US" altLang="vi-VN" sz="24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hóa</a:t>
            </a:r>
            <a:r>
              <a:rPr lang="en-US" altLang="vi-VN" sz="2400" b="1" dirty="0">
                <a:solidFill>
                  <a:srgbClr val="00B050"/>
                </a:solidFill>
                <a:latin typeface="UTM Avo" panose="02040603050506020204" pitchFamily="18" charset="0"/>
              </a:rPr>
              <a:t>.</a:t>
            </a:r>
            <a:endParaRPr lang="en-US" altLang="vi-VN" sz="2400" b="1" dirty="0">
              <a:solidFill>
                <a:srgbClr val="00B050"/>
              </a:solidFill>
              <a:latin typeface="UTM Avo" panose="02040603050506020204" pitchFamily="18" charset="0"/>
              <a:cs typeface="Times New Roman" pitchFamily="18" charset="0"/>
            </a:endParaRPr>
          </a:p>
          <a:p>
            <a:endParaRPr lang="en-US" sz="24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1740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12" grpId="0"/>
      <p:bldP spid="13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7110" y="688039"/>
            <a:ext cx="10839798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</a:t>
            </a:r>
            <a:r>
              <a:rPr kumimoji="0" lang="nl-NL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Kiến thức 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- Kể tên những thức ăn chứa nhiều vi- ta- min (cà rốt, lòng đỏ trứng, các loại rau,...), chất khoáng (thịt, cá, trứng, các loại rau có lá màu xanh thẵm, …) và chất xơ (các loại rau). </a:t>
            </a:r>
            <a:endParaRPr kumimoji="0" lang="en-US" sz="2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- Nêu được vai trò của vi- ta- min, chất khoáng và chất xơ đối với cơ thể: </a:t>
            </a:r>
            <a:endParaRPr kumimoji="0" lang="en-US" sz="2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+ Vi- ta- min rất cần cho cơ thể, nếu thiếu cơ thể sẽ bị bệnh. </a:t>
            </a:r>
            <a:endParaRPr kumimoji="0" lang="en-US" sz="2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+ Chất khoáng tham gia xây dựng cơ thể, tạo men thúc đẩy và điều khiển hoạt động sống, nếu thiếu cơ thể sẽ bị bệnh. </a:t>
            </a:r>
            <a:endParaRPr kumimoji="0" lang="en-US" sz="2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+ Chất xơ không có giá trị dinh dưỡng nhưng rất cần để đảm bảo hoạt động bình thường của bộ máy tiêu hoá. </a:t>
            </a:r>
            <a:endParaRPr kumimoji="0" lang="en-US" sz="2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2. Kĩ năng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- Xác định và phân loại được các loại thức ăn chứa vi-ta-min và chất xơ</a:t>
            </a:r>
            <a:endParaRPr kumimoji="0" lang="en-US" sz="2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3. Phẩm chất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- Có ý thức bảo vệ nguồn nước.</a:t>
            </a:r>
            <a:endParaRPr kumimoji="0" lang="en-US" sz="2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4. Góp phần phát triển các năng </a:t>
            </a:r>
            <a:r>
              <a:rPr kumimoji="0" lang="nl-NL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lực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- NL giải quyết vấn đề và sáng tạo,  NL hợp tác, NL khoa học,...</a:t>
            </a:r>
            <a:endParaRPr kumimoji="0" lang="en-US" sz="2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311503" y="73891"/>
            <a:ext cx="935101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1" lang="vi-VN" altLang="zh-CN" sz="6000" dirty="0" smtClean="0">
                <a:solidFill>
                  <a:srgbClr val="C0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UTM Cookies" panose="02040603050506020204" pitchFamily="18" charset="0"/>
                <a:ea typeface="字魂59号-创粗黑" panose="00000500000000000000" pitchFamily="2" charset="-122"/>
                <a:cs typeface="Arial" panose="020B0604020202020204" pitchFamily="34" charset="0"/>
                <a:sym typeface="+mn-lt"/>
              </a:rPr>
              <a:t>YÊU CẦU CẦN ĐẠT</a:t>
            </a:r>
            <a:endParaRPr kumimoji="1" lang="zh-CN" altLang="en-US" sz="6000" dirty="0">
              <a:solidFill>
                <a:srgbClr val="C000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UTM Cookies" panose="02040603050506020204" pitchFamily="18" charset="0"/>
              <a:ea typeface="字魂59号-创粗黑" panose="00000500000000000000" pitchFamily="2" charset="-122"/>
              <a:cs typeface="Arial" panose="020B060402020202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5251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5DD58006-73C6-45C5-A0A2-BBBF573C1238}"/>
              </a:ext>
            </a:extLst>
          </p:cNvPr>
          <p:cNvGrpSpPr/>
          <p:nvPr/>
        </p:nvGrpSpPr>
        <p:grpSpPr>
          <a:xfrm>
            <a:off x="178525" y="-169738"/>
            <a:ext cx="7432657" cy="3064559"/>
            <a:chOff x="2366283" y="1581150"/>
            <a:chExt cx="4266745" cy="1749425"/>
          </a:xfrm>
        </p:grpSpPr>
        <p:pic>
          <p:nvPicPr>
            <p:cNvPr id="3" name="Picture 2" descr="E:\我图PPT\00001PNG素材\儿童卡通\fwqwve.png">
              <a:extLst>
                <a:ext uri="{FF2B5EF4-FFF2-40B4-BE49-F238E27FC236}">
                  <a16:creationId xmlns:a16="http://schemas.microsoft.com/office/drawing/2014/main" id="{51A60E82-92F9-4C82-A8BA-D3A3B5157D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7000" y="1581150"/>
              <a:ext cx="3702623" cy="1749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椭圆 3">
              <a:extLst>
                <a:ext uri="{FF2B5EF4-FFF2-40B4-BE49-F238E27FC236}">
                  <a16:creationId xmlns:a16="http://schemas.microsoft.com/office/drawing/2014/main" id="{D7FD5DB9-7BE2-4530-95EB-17FC18C26343}"/>
                </a:ext>
              </a:extLst>
            </p:cNvPr>
            <p:cNvSpPr/>
            <p:nvPr/>
          </p:nvSpPr>
          <p:spPr>
            <a:xfrm>
              <a:off x="2366283" y="2266951"/>
              <a:ext cx="457200" cy="457200"/>
            </a:xfrm>
            <a:prstGeom prst="ellipse">
              <a:avLst/>
            </a:prstGeom>
            <a:solidFill>
              <a:srgbClr val="1D6766"/>
            </a:solidFill>
            <a:ln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13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anaMinB"/>
                <a:cs typeface="+mn-ea"/>
                <a:sym typeface="+mn-lt"/>
              </a:endParaRPr>
            </a:p>
          </p:txBody>
        </p:sp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0E25E242-6FDE-4FD1-B2F4-C1F6B34C5E8B}"/>
                </a:ext>
              </a:extLst>
            </p:cNvPr>
            <p:cNvSpPr/>
            <p:nvPr/>
          </p:nvSpPr>
          <p:spPr>
            <a:xfrm>
              <a:off x="6175828" y="2227262"/>
              <a:ext cx="457200" cy="457200"/>
            </a:xfrm>
            <a:prstGeom prst="ellipse">
              <a:avLst/>
            </a:prstGeom>
            <a:solidFill>
              <a:srgbClr val="1D6766"/>
            </a:solidFill>
            <a:ln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13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anaMinB"/>
                <a:cs typeface="+mn-ea"/>
                <a:sym typeface="+mn-lt"/>
              </a:endParaRPr>
            </a:p>
          </p:txBody>
        </p:sp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E2BF0162-EE6F-4371-970F-E9896A73D8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6859" y="4598464"/>
            <a:ext cx="4307588" cy="225953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324671" y="1990610"/>
            <a:ext cx="9351013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0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glow rad="228600">
                    <a:srgbClr val="01B3C5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Cookies" panose="02040603050506020204" pitchFamily="18" charset="0"/>
                <a:ea typeface="字魂59号-创粗黑" panose="00000500000000000000" pitchFamily="2" charset="-122"/>
                <a:cs typeface="Arial" panose="020B0604020202020204" pitchFamily="34" charset="0"/>
                <a:sym typeface="+mn-lt"/>
              </a:rPr>
              <a:t>TRÒ</a:t>
            </a:r>
            <a:r>
              <a:rPr kumimoji="1" lang="en-US" altLang="zh-CN" sz="100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>
                  <a:glow rad="228600">
                    <a:srgbClr val="01B3C5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Cookies" panose="02040603050506020204" pitchFamily="18" charset="0"/>
                <a:ea typeface="字魂59号-创粗黑" panose="00000500000000000000" pitchFamily="2" charset="-122"/>
                <a:cs typeface="Arial" panose="020B0604020202020204" pitchFamily="34" charset="0"/>
                <a:sym typeface="+mn-lt"/>
              </a:rPr>
              <a:t> CHƠI: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00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>
                  <a:glow rad="228600">
                    <a:srgbClr val="01B3C5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Cookies" panose="02040603050506020204" pitchFamily="18" charset="0"/>
                <a:ea typeface="字魂59号-创粗黑" panose="00000500000000000000" pitchFamily="2" charset="-122"/>
                <a:cs typeface="Arial" panose="020B0604020202020204" pitchFamily="34" charset="0"/>
                <a:sym typeface="+mn-lt"/>
              </a:rPr>
              <a:t>TÔI LÀ AI</a:t>
            </a:r>
            <a:endParaRPr kumimoji="1" lang="zh-CN" altLang="en-US" sz="10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glow rad="228600">
                  <a:srgbClr val="01B3C5">
                    <a:satMod val="175000"/>
                    <a:alpha val="40000"/>
                  </a:srgbClr>
                </a:glow>
              </a:effectLst>
              <a:uLnTx/>
              <a:uFillTx/>
              <a:latin typeface="UTM Cookies" panose="02040603050506020204" pitchFamily="18" charset="0"/>
              <a:ea typeface="字魂59号-创粗黑" panose="00000500000000000000" pitchFamily="2" charset="-122"/>
              <a:cs typeface="Arial" panose="020B060402020202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80357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750"/>
                            </p:stCondLst>
                            <p:childTnLst>
                              <p:par>
                                <p:cTn id="27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2">
            <a:extLst>
              <a:ext uri="{FF2B5EF4-FFF2-40B4-BE49-F238E27FC236}">
                <a16:creationId xmlns:a16="http://schemas.microsoft.com/office/drawing/2014/main" id="{304EBAAE-22A5-41DB-82A3-9236A93C48C6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809662" y="124156"/>
            <a:ext cx="8803782" cy="5189162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837719" y="1798035"/>
            <a:ext cx="47844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vi-VN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</a:t>
            </a:r>
            <a:r>
              <a:rPr lang="en-US" altLang="vi-VN" sz="3200" b="1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hiếu</a:t>
            </a:r>
            <a:r>
              <a:rPr lang="en-US" altLang="vi-VN" sz="32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vi-VN" sz="3200" b="1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tôi</a:t>
            </a:r>
            <a:r>
              <a:rPr lang="en-US" altLang="vi-VN" sz="32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vi-VN" sz="3200" b="1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các</a:t>
            </a:r>
            <a:r>
              <a:rPr lang="en-US" altLang="vi-VN" sz="32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vi-VN" sz="3200" b="1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bạn</a:t>
            </a:r>
            <a:r>
              <a:rPr lang="en-US" altLang="vi-VN" sz="32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vi-VN" sz="3200" b="1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sẽ</a:t>
            </a:r>
            <a:r>
              <a:rPr lang="en-US" altLang="vi-VN" sz="32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vi-VN" sz="3200" b="1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bị</a:t>
            </a:r>
            <a:r>
              <a:rPr lang="en-US" altLang="vi-VN" sz="32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vi-VN" sz="3200" b="1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bệnh</a:t>
            </a:r>
            <a:r>
              <a:rPr lang="en-US" altLang="vi-VN" sz="32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vi-VN" sz="3200" b="1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bướu</a:t>
            </a:r>
            <a:r>
              <a:rPr lang="en-US" altLang="vi-VN" sz="32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vi-VN" sz="3200" b="1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cổ</a:t>
            </a:r>
            <a:r>
              <a:rPr lang="en-US" altLang="vi-VN" sz="32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. </a:t>
            </a:r>
          </a:p>
          <a:p>
            <a:pPr algn="ctr"/>
            <a:r>
              <a:rPr lang="en-US" altLang="vi-VN" sz="3200" b="1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Tôi</a:t>
            </a:r>
            <a:r>
              <a:rPr lang="en-US" altLang="vi-VN" sz="32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vi-VN" sz="3200" b="1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là</a:t>
            </a:r>
            <a:r>
              <a:rPr lang="en-US" altLang="vi-VN" sz="32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vi-VN" sz="3200" b="1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ai</a:t>
            </a:r>
            <a:r>
              <a:rPr lang="en-US" altLang="vi-VN" sz="32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?</a:t>
            </a:r>
            <a:endParaRPr lang="en-US" sz="32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pic>
        <p:nvPicPr>
          <p:cNvPr id="34" name="图形 1">
            <a:extLst>
              <a:ext uri="{FF2B5EF4-FFF2-40B4-BE49-F238E27FC236}">
                <a16:creationId xmlns:a16="http://schemas.microsoft.com/office/drawing/2014/main" id="{3770EE04-F747-41BD-9530-E400987CD3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xmlns:lc="http://schemas.openxmlformats.org/drawingml/2006/lockedCanvas" r:embed="rId4"/>
              </a:ext>
            </a:extLst>
          </a:blip>
          <a:stretch>
            <a:fillRect/>
          </a:stretch>
        </p:blipFill>
        <p:spPr>
          <a:xfrm>
            <a:off x="1881242" y="4231508"/>
            <a:ext cx="4264424" cy="1479779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1600136" y="4498257"/>
            <a:ext cx="47844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vi-VN" sz="4500" b="1" dirty="0" err="1" smtClean="0">
                <a:solidFill>
                  <a:srgbClr val="7030A0"/>
                </a:solidFill>
                <a:latin typeface="UTM Avo" panose="02040603050506020204" pitchFamily="18" charset="0"/>
              </a:rPr>
              <a:t>Tôi</a:t>
            </a:r>
            <a:r>
              <a:rPr lang="en-US" altLang="vi-VN" sz="4500" b="1" dirty="0" smtClean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altLang="vi-VN" sz="4500" b="1" dirty="0" err="1" smtClean="0">
                <a:solidFill>
                  <a:srgbClr val="7030A0"/>
                </a:solidFill>
                <a:latin typeface="UTM Avo" panose="02040603050506020204" pitchFamily="18" charset="0"/>
              </a:rPr>
              <a:t>là</a:t>
            </a:r>
            <a:r>
              <a:rPr lang="en-US" altLang="vi-VN" sz="4500" b="1" dirty="0" smtClean="0">
                <a:solidFill>
                  <a:srgbClr val="7030A0"/>
                </a:solidFill>
                <a:latin typeface="UTM Avo" panose="02040603050506020204" pitchFamily="18" charset="0"/>
              </a:rPr>
              <a:t> I- </a:t>
            </a:r>
            <a:r>
              <a:rPr lang="en-US" altLang="vi-VN" sz="4500" b="1" dirty="0" err="1" smtClean="0">
                <a:solidFill>
                  <a:srgbClr val="7030A0"/>
                </a:solidFill>
                <a:latin typeface="UTM Avo" panose="02040603050506020204" pitchFamily="18" charset="0"/>
              </a:rPr>
              <a:t>ốt</a:t>
            </a:r>
            <a:endParaRPr lang="en-US" sz="4500" dirty="0">
              <a:solidFill>
                <a:srgbClr val="7030A0"/>
              </a:solidFill>
              <a:latin typeface="UTM Avo" panose="02040603050506020204" pitchFamily="18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564" y="2718737"/>
            <a:ext cx="5783030" cy="38553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80624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3DEC6DDA-C9B2-49AF-AEC5-21F3BF8DE050}"/>
              </a:ext>
            </a:extLst>
          </p:cNvPr>
          <p:cNvSpPr/>
          <p:nvPr/>
        </p:nvSpPr>
        <p:spPr>
          <a:xfrm>
            <a:off x="0" y="0"/>
            <a:ext cx="12190413" cy="1041400"/>
          </a:xfrm>
          <a:prstGeom prst="rect">
            <a:avLst/>
          </a:prstGeom>
          <a:solidFill>
            <a:srgbClr val="A2CC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>
              <a:cs typeface="+mn-ea"/>
              <a:sym typeface="+mn-lt"/>
            </a:endParaRPr>
          </a:p>
        </p:txBody>
      </p:sp>
      <p:grpSp>
        <p:nvGrpSpPr>
          <p:cNvPr id="7" name="Group 17">
            <a:extLst>
              <a:ext uri="{FF2B5EF4-FFF2-40B4-BE49-F238E27FC236}">
                <a16:creationId xmlns:a16="http://schemas.microsoft.com/office/drawing/2014/main" id="{FB5BE5B4-7AF6-4016-A9DB-94BA98E25FFE}"/>
              </a:ext>
            </a:extLst>
          </p:cNvPr>
          <p:cNvGrpSpPr>
            <a:grpSpLocks/>
          </p:cNvGrpSpPr>
          <p:nvPr/>
        </p:nvGrpSpPr>
        <p:grpSpPr bwMode="auto">
          <a:xfrm>
            <a:off x="64655" y="3343563"/>
            <a:ext cx="3605340" cy="3676205"/>
            <a:chOff x="4266588" y="1928705"/>
            <a:chExt cx="3641651" cy="3641446"/>
          </a:xfrm>
        </p:grpSpPr>
        <p:grpSp>
          <p:nvGrpSpPr>
            <p:cNvPr id="8" name="Group 28">
              <a:extLst>
                <a:ext uri="{FF2B5EF4-FFF2-40B4-BE49-F238E27FC236}">
                  <a16:creationId xmlns:a16="http://schemas.microsoft.com/office/drawing/2014/main" id="{2072CB9E-333B-48DB-8843-A788A404149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66588" y="1928705"/>
              <a:ext cx="3641651" cy="3641446"/>
              <a:chOff x="4239694" y="2062055"/>
              <a:chExt cx="3641651" cy="3641446"/>
            </a:xfrm>
          </p:grpSpPr>
          <p:sp>
            <p:nvSpPr>
              <p:cNvPr id="13" name="Freeform 3">
                <a:extLst>
                  <a:ext uri="{FF2B5EF4-FFF2-40B4-BE49-F238E27FC236}">
                    <a16:creationId xmlns:a16="http://schemas.microsoft.com/office/drawing/2014/main" id="{3F3257C6-87B8-4C56-8AC6-6642064C9E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3978264">
                <a:off x="4254033" y="3385875"/>
                <a:ext cx="1858821" cy="1887500"/>
              </a:xfrm>
              <a:custGeom>
                <a:avLst/>
                <a:gdLst>
                  <a:gd name="T0" fmla="*/ 3563 w 10688"/>
                  <a:gd name="T1" fmla="*/ 7062 h 10844"/>
                  <a:gd name="T2" fmla="*/ 3563 w 10688"/>
                  <a:gd name="T3" fmla="*/ 7062 h 10844"/>
                  <a:gd name="T4" fmla="*/ 4563 w 10688"/>
                  <a:gd name="T5" fmla="*/ 10749 h 10844"/>
                  <a:gd name="T6" fmla="*/ 7937 w 10688"/>
                  <a:gd name="T7" fmla="*/ 9812 h 10844"/>
                  <a:gd name="T8" fmla="*/ 9062 w 10688"/>
                  <a:gd name="T9" fmla="*/ 2782 h 10844"/>
                  <a:gd name="T10" fmla="*/ 2032 w 10688"/>
                  <a:gd name="T11" fmla="*/ 1626 h 10844"/>
                  <a:gd name="T12" fmla="*/ 0 w 10688"/>
                  <a:gd name="T13" fmla="*/ 4907 h 10844"/>
                  <a:gd name="T14" fmla="*/ 3563 w 10688"/>
                  <a:gd name="T15" fmla="*/ 7062 h 108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688" h="10844">
                    <a:moveTo>
                      <a:pt x="3563" y="7062"/>
                    </a:moveTo>
                    <a:lnTo>
                      <a:pt x="3563" y="7062"/>
                    </a:lnTo>
                    <a:cubicBezTo>
                      <a:pt x="4375" y="8187"/>
                      <a:pt x="4688" y="9500"/>
                      <a:pt x="4563" y="10749"/>
                    </a:cubicBezTo>
                    <a:cubicBezTo>
                      <a:pt x="5718" y="10843"/>
                      <a:pt x="6906" y="10562"/>
                      <a:pt x="7937" y="9812"/>
                    </a:cubicBezTo>
                    <a:cubicBezTo>
                      <a:pt x="10187" y="8187"/>
                      <a:pt x="10687" y="5032"/>
                      <a:pt x="9062" y="2782"/>
                    </a:cubicBezTo>
                    <a:cubicBezTo>
                      <a:pt x="7437" y="500"/>
                      <a:pt x="4282" y="0"/>
                      <a:pt x="2032" y="1626"/>
                    </a:cubicBezTo>
                    <a:cubicBezTo>
                      <a:pt x="907" y="2438"/>
                      <a:pt x="219" y="3657"/>
                      <a:pt x="0" y="4907"/>
                    </a:cubicBezTo>
                    <a:cubicBezTo>
                      <a:pt x="1375" y="5126"/>
                      <a:pt x="2688" y="5843"/>
                      <a:pt x="3563" y="7062"/>
                    </a:cubicBezTo>
                  </a:path>
                </a:pathLst>
              </a:custGeom>
              <a:solidFill>
                <a:srgbClr val="A2CC4E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defTabSz="685646">
                  <a:lnSpc>
                    <a:spcPct val="130000"/>
                  </a:lnSpc>
                  <a:defRPr/>
                </a:pPr>
                <a:endParaRPr lang="en-US" sz="1600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4" name="Freeform 3">
                <a:extLst>
                  <a:ext uri="{FF2B5EF4-FFF2-40B4-BE49-F238E27FC236}">
                    <a16:creationId xmlns:a16="http://schemas.microsoft.com/office/drawing/2014/main" id="{D81FD6E6-43B3-49D4-A74B-7010438A5E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3202081">
                <a:off x="6007392" y="2500911"/>
                <a:ext cx="1860407" cy="1887499"/>
              </a:xfrm>
              <a:custGeom>
                <a:avLst/>
                <a:gdLst>
                  <a:gd name="T0" fmla="*/ 3563 w 10688"/>
                  <a:gd name="T1" fmla="*/ 7062 h 10844"/>
                  <a:gd name="T2" fmla="*/ 3563 w 10688"/>
                  <a:gd name="T3" fmla="*/ 7062 h 10844"/>
                  <a:gd name="T4" fmla="*/ 4563 w 10688"/>
                  <a:gd name="T5" fmla="*/ 10749 h 10844"/>
                  <a:gd name="T6" fmla="*/ 7937 w 10688"/>
                  <a:gd name="T7" fmla="*/ 9812 h 10844"/>
                  <a:gd name="T8" fmla="*/ 9062 w 10688"/>
                  <a:gd name="T9" fmla="*/ 2782 h 10844"/>
                  <a:gd name="T10" fmla="*/ 2032 w 10688"/>
                  <a:gd name="T11" fmla="*/ 1626 h 10844"/>
                  <a:gd name="T12" fmla="*/ 0 w 10688"/>
                  <a:gd name="T13" fmla="*/ 4907 h 10844"/>
                  <a:gd name="T14" fmla="*/ 3563 w 10688"/>
                  <a:gd name="T15" fmla="*/ 7062 h 108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688" h="10844">
                    <a:moveTo>
                      <a:pt x="3563" y="7062"/>
                    </a:moveTo>
                    <a:lnTo>
                      <a:pt x="3563" y="7062"/>
                    </a:lnTo>
                    <a:cubicBezTo>
                      <a:pt x="4375" y="8187"/>
                      <a:pt x="4688" y="9500"/>
                      <a:pt x="4563" y="10749"/>
                    </a:cubicBezTo>
                    <a:cubicBezTo>
                      <a:pt x="5718" y="10843"/>
                      <a:pt x="6906" y="10562"/>
                      <a:pt x="7937" y="9812"/>
                    </a:cubicBezTo>
                    <a:cubicBezTo>
                      <a:pt x="10187" y="8187"/>
                      <a:pt x="10687" y="5032"/>
                      <a:pt x="9062" y="2782"/>
                    </a:cubicBezTo>
                    <a:cubicBezTo>
                      <a:pt x="7437" y="500"/>
                      <a:pt x="4282" y="0"/>
                      <a:pt x="2032" y="1626"/>
                    </a:cubicBezTo>
                    <a:cubicBezTo>
                      <a:pt x="907" y="2438"/>
                      <a:pt x="219" y="3657"/>
                      <a:pt x="0" y="4907"/>
                    </a:cubicBezTo>
                    <a:cubicBezTo>
                      <a:pt x="1375" y="5126"/>
                      <a:pt x="2688" y="5843"/>
                      <a:pt x="3563" y="7062"/>
                    </a:cubicBezTo>
                  </a:path>
                </a:pathLst>
              </a:custGeom>
              <a:solidFill>
                <a:srgbClr val="A2CC4E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defTabSz="685646">
                  <a:lnSpc>
                    <a:spcPct val="130000"/>
                  </a:lnSpc>
                  <a:defRPr/>
                </a:pPr>
                <a:endParaRPr lang="en-US" sz="1600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5" name="Freeform 3">
                <a:extLst>
                  <a:ext uri="{FF2B5EF4-FFF2-40B4-BE49-F238E27FC236}">
                    <a16:creationId xmlns:a16="http://schemas.microsoft.com/office/drawing/2014/main" id="{06A965F4-B129-45E7-869A-C6B034C87C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9397468">
                <a:off x="4695298" y="2062055"/>
                <a:ext cx="1860512" cy="1887392"/>
              </a:xfrm>
              <a:custGeom>
                <a:avLst/>
                <a:gdLst>
                  <a:gd name="T0" fmla="*/ 3563 w 10688"/>
                  <a:gd name="T1" fmla="*/ 7062 h 10844"/>
                  <a:gd name="T2" fmla="*/ 3563 w 10688"/>
                  <a:gd name="T3" fmla="*/ 7062 h 10844"/>
                  <a:gd name="T4" fmla="*/ 4563 w 10688"/>
                  <a:gd name="T5" fmla="*/ 10749 h 10844"/>
                  <a:gd name="T6" fmla="*/ 7937 w 10688"/>
                  <a:gd name="T7" fmla="*/ 9812 h 10844"/>
                  <a:gd name="T8" fmla="*/ 9062 w 10688"/>
                  <a:gd name="T9" fmla="*/ 2782 h 10844"/>
                  <a:gd name="T10" fmla="*/ 2032 w 10688"/>
                  <a:gd name="T11" fmla="*/ 1626 h 10844"/>
                  <a:gd name="T12" fmla="*/ 0 w 10688"/>
                  <a:gd name="T13" fmla="*/ 4907 h 10844"/>
                  <a:gd name="T14" fmla="*/ 3563 w 10688"/>
                  <a:gd name="T15" fmla="*/ 7062 h 108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688" h="10844">
                    <a:moveTo>
                      <a:pt x="3563" y="7062"/>
                    </a:moveTo>
                    <a:lnTo>
                      <a:pt x="3563" y="7062"/>
                    </a:lnTo>
                    <a:cubicBezTo>
                      <a:pt x="4375" y="8187"/>
                      <a:pt x="4688" y="9500"/>
                      <a:pt x="4563" y="10749"/>
                    </a:cubicBezTo>
                    <a:cubicBezTo>
                      <a:pt x="5718" y="10843"/>
                      <a:pt x="6906" y="10562"/>
                      <a:pt x="7937" y="9812"/>
                    </a:cubicBezTo>
                    <a:cubicBezTo>
                      <a:pt x="10187" y="8187"/>
                      <a:pt x="10687" y="5032"/>
                      <a:pt x="9062" y="2782"/>
                    </a:cubicBezTo>
                    <a:cubicBezTo>
                      <a:pt x="7437" y="500"/>
                      <a:pt x="4282" y="0"/>
                      <a:pt x="2032" y="1626"/>
                    </a:cubicBezTo>
                    <a:cubicBezTo>
                      <a:pt x="907" y="2438"/>
                      <a:pt x="219" y="3657"/>
                      <a:pt x="0" y="4907"/>
                    </a:cubicBezTo>
                    <a:cubicBezTo>
                      <a:pt x="1375" y="5126"/>
                      <a:pt x="2688" y="5843"/>
                      <a:pt x="3563" y="7062"/>
                    </a:cubicBezTo>
                  </a:path>
                </a:pathLst>
              </a:custGeom>
              <a:solidFill>
                <a:srgbClr val="EF4546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defTabSz="685646">
                  <a:lnSpc>
                    <a:spcPct val="130000"/>
                  </a:lnSpc>
                  <a:defRPr/>
                </a:pPr>
                <a:endParaRPr lang="en-US" sz="1600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6" name="Freeform 35">
                <a:extLst>
                  <a:ext uri="{FF2B5EF4-FFF2-40B4-BE49-F238E27FC236}">
                    <a16:creationId xmlns:a16="http://schemas.microsoft.com/office/drawing/2014/main" id="{987307AE-AB28-4643-9C8B-06D79ACA39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8579122">
                <a:off x="5565230" y="3816108"/>
                <a:ext cx="1860512" cy="1887393"/>
              </a:xfrm>
              <a:custGeom>
                <a:avLst/>
                <a:gdLst>
                  <a:gd name="T0" fmla="*/ 3563 w 10688"/>
                  <a:gd name="T1" fmla="*/ 7062 h 10844"/>
                  <a:gd name="T2" fmla="*/ 3563 w 10688"/>
                  <a:gd name="T3" fmla="*/ 7062 h 10844"/>
                  <a:gd name="T4" fmla="*/ 4563 w 10688"/>
                  <a:gd name="T5" fmla="*/ 10749 h 10844"/>
                  <a:gd name="T6" fmla="*/ 7937 w 10688"/>
                  <a:gd name="T7" fmla="*/ 9812 h 10844"/>
                  <a:gd name="T8" fmla="*/ 9062 w 10688"/>
                  <a:gd name="T9" fmla="*/ 2782 h 10844"/>
                  <a:gd name="T10" fmla="*/ 2032 w 10688"/>
                  <a:gd name="T11" fmla="*/ 1626 h 10844"/>
                  <a:gd name="T12" fmla="*/ 0 w 10688"/>
                  <a:gd name="T13" fmla="*/ 4907 h 10844"/>
                  <a:gd name="T14" fmla="*/ 3563 w 10688"/>
                  <a:gd name="T15" fmla="*/ 7062 h 108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688" h="10844">
                    <a:moveTo>
                      <a:pt x="3563" y="7062"/>
                    </a:moveTo>
                    <a:lnTo>
                      <a:pt x="3563" y="7062"/>
                    </a:lnTo>
                    <a:cubicBezTo>
                      <a:pt x="4375" y="8187"/>
                      <a:pt x="4688" y="9500"/>
                      <a:pt x="4563" y="10749"/>
                    </a:cubicBezTo>
                    <a:cubicBezTo>
                      <a:pt x="5718" y="10843"/>
                      <a:pt x="6906" y="10562"/>
                      <a:pt x="7937" y="9812"/>
                    </a:cubicBezTo>
                    <a:cubicBezTo>
                      <a:pt x="10187" y="8187"/>
                      <a:pt x="10687" y="5032"/>
                      <a:pt x="9062" y="2782"/>
                    </a:cubicBezTo>
                    <a:cubicBezTo>
                      <a:pt x="7437" y="500"/>
                      <a:pt x="4282" y="0"/>
                      <a:pt x="2032" y="1626"/>
                    </a:cubicBezTo>
                    <a:cubicBezTo>
                      <a:pt x="907" y="2438"/>
                      <a:pt x="219" y="3657"/>
                      <a:pt x="0" y="4907"/>
                    </a:cubicBezTo>
                    <a:cubicBezTo>
                      <a:pt x="1375" y="5126"/>
                      <a:pt x="2688" y="5843"/>
                      <a:pt x="3563" y="7062"/>
                    </a:cubicBezTo>
                  </a:path>
                </a:pathLst>
              </a:custGeom>
              <a:solidFill>
                <a:srgbClr val="EF4546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defTabSz="685646">
                  <a:lnSpc>
                    <a:spcPct val="130000"/>
                  </a:lnSpc>
                  <a:defRPr/>
                </a:pPr>
                <a:endParaRPr lang="en-US" sz="1600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</p:grpSp>
        <p:sp>
          <p:nvSpPr>
            <p:cNvPr id="9" name="Freeform 11">
              <a:extLst>
                <a:ext uri="{FF2B5EF4-FFF2-40B4-BE49-F238E27FC236}">
                  <a16:creationId xmlns:a16="http://schemas.microsoft.com/office/drawing/2014/main" id="{AC3926D4-70E4-4A59-8C8E-0ED07121C4F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45175" y="3947979"/>
              <a:ext cx="571344" cy="472924"/>
            </a:xfrm>
            <a:custGeom>
              <a:avLst/>
              <a:gdLst>
                <a:gd name="T0" fmla="*/ 517594 w 287"/>
                <a:gd name="T1" fmla="*/ 155646 h 237"/>
                <a:gd name="T2" fmla="*/ 485742 w 287"/>
                <a:gd name="T3" fmla="*/ 187573 h 237"/>
                <a:gd name="T4" fmla="*/ 517594 w 287"/>
                <a:gd name="T5" fmla="*/ 221496 h 237"/>
                <a:gd name="T6" fmla="*/ 551437 w 287"/>
                <a:gd name="T7" fmla="*/ 187573 h 237"/>
                <a:gd name="T8" fmla="*/ 517594 w 287"/>
                <a:gd name="T9" fmla="*/ 155646 h 237"/>
                <a:gd name="T10" fmla="*/ 53750 w 287"/>
                <a:gd name="T11" fmla="*/ 155646 h 237"/>
                <a:gd name="T12" fmla="*/ 21898 w 287"/>
                <a:gd name="T13" fmla="*/ 187573 h 237"/>
                <a:gd name="T14" fmla="*/ 53750 w 287"/>
                <a:gd name="T15" fmla="*/ 221496 h 237"/>
                <a:gd name="T16" fmla="*/ 85602 w 287"/>
                <a:gd name="T17" fmla="*/ 187573 h 237"/>
                <a:gd name="T18" fmla="*/ 53750 w 287"/>
                <a:gd name="T19" fmla="*/ 155646 h 237"/>
                <a:gd name="T20" fmla="*/ 422038 w 287"/>
                <a:gd name="T21" fmla="*/ 97778 h 237"/>
                <a:gd name="T22" fmla="*/ 374260 w 287"/>
                <a:gd name="T23" fmla="*/ 145669 h 237"/>
                <a:gd name="T24" fmla="*/ 422038 w 287"/>
                <a:gd name="T25" fmla="*/ 193560 h 237"/>
                <a:gd name="T26" fmla="*/ 469816 w 287"/>
                <a:gd name="T27" fmla="*/ 145669 h 237"/>
                <a:gd name="T28" fmla="*/ 422038 w 287"/>
                <a:gd name="T29" fmla="*/ 97778 h 237"/>
                <a:gd name="T30" fmla="*/ 571344 w 287"/>
                <a:gd name="T31" fmla="*/ 391110 h 237"/>
                <a:gd name="T32" fmla="*/ 515603 w 287"/>
                <a:gd name="T33" fmla="*/ 391110 h 237"/>
                <a:gd name="T34" fmla="*/ 515603 w 287"/>
                <a:gd name="T35" fmla="*/ 289342 h 237"/>
                <a:gd name="T36" fmla="*/ 503659 w 287"/>
                <a:gd name="T37" fmla="*/ 241451 h 237"/>
                <a:gd name="T38" fmla="*/ 517594 w 287"/>
                <a:gd name="T39" fmla="*/ 239455 h 237"/>
                <a:gd name="T40" fmla="*/ 571344 w 287"/>
                <a:gd name="T41" fmla="*/ 293333 h 237"/>
                <a:gd name="T42" fmla="*/ 571344 w 287"/>
                <a:gd name="T43" fmla="*/ 391110 h 237"/>
                <a:gd name="T44" fmla="*/ 149306 w 287"/>
                <a:gd name="T45" fmla="*/ 97778 h 237"/>
                <a:gd name="T46" fmla="*/ 101528 w 287"/>
                <a:gd name="T47" fmla="*/ 145669 h 237"/>
                <a:gd name="T48" fmla="*/ 149306 w 287"/>
                <a:gd name="T49" fmla="*/ 193560 h 237"/>
                <a:gd name="T50" fmla="*/ 197084 w 287"/>
                <a:gd name="T51" fmla="*/ 145669 h 237"/>
                <a:gd name="T52" fmla="*/ 149306 w 287"/>
                <a:gd name="T53" fmla="*/ 97778 h 237"/>
                <a:gd name="T54" fmla="*/ 53750 w 287"/>
                <a:gd name="T55" fmla="*/ 239455 h 237"/>
                <a:gd name="T56" fmla="*/ 67685 w 287"/>
                <a:gd name="T57" fmla="*/ 241451 h 237"/>
                <a:gd name="T58" fmla="*/ 55741 w 287"/>
                <a:gd name="T59" fmla="*/ 289342 h 237"/>
                <a:gd name="T60" fmla="*/ 55741 w 287"/>
                <a:gd name="T61" fmla="*/ 391110 h 237"/>
                <a:gd name="T62" fmla="*/ 0 w 287"/>
                <a:gd name="T63" fmla="*/ 391110 h 237"/>
                <a:gd name="T64" fmla="*/ 0 w 287"/>
                <a:gd name="T65" fmla="*/ 293333 h 237"/>
                <a:gd name="T66" fmla="*/ 53750 w 287"/>
                <a:gd name="T67" fmla="*/ 239455 h 237"/>
                <a:gd name="T68" fmla="*/ 286667 w 287"/>
                <a:gd name="T69" fmla="*/ 0 h 237"/>
                <a:gd name="T70" fmla="*/ 215001 w 287"/>
                <a:gd name="T71" fmla="*/ 71837 h 237"/>
                <a:gd name="T72" fmla="*/ 286667 w 287"/>
                <a:gd name="T73" fmla="*/ 143673 h 237"/>
                <a:gd name="T74" fmla="*/ 356343 w 287"/>
                <a:gd name="T75" fmla="*/ 71837 h 237"/>
                <a:gd name="T76" fmla="*/ 286667 w 287"/>
                <a:gd name="T77" fmla="*/ 0 h 237"/>
                <a:gd name="T78" fmla="*/ 499677 w 287"/>
                <a:gd name="T79" fmla="*/ 427028 h 237"/>
                <a:gd name="T80" fmla="*/ 414075 w 287"/>
                <a:gd name="T81" fmla="*/ 427028 h 237"/>
                <a:gd name="T82" fmla="*/ 414075 w 287"/>
                <a:gd name="T83" fmla="*/ 273378 h 237"/>
                <a:gd name="T84" fmla="*/ 400140 w 287"/>
                <a:gd name="T85" fmla="*/ 215510 h 237"/>
                <a:gd name="T86" fmla="*/ 422038 w 287"/>
                <a:gd name="T87" fmla="*/ 211519 h 237"/>
                <a:gd name="T88" fmla="*/ 499677 w 287"/>
                <a:gd name="T89" fmla="*/ 289342 h 237"/>
                <a:gd name="T90" fmla="*/ 499677 w 287"/>
                <a:gd name="T91" fmla="*/ 427028 h 237"/>
                <a:gd name="T92" fmla="*/ 157269 w 287"/>
                <a:gd name="T93" fmla="*/ 273378 h 237"/>
                <a:gd name="T94" fmla="*/ 157269 w 287"/>
                <a:gd name="T95" fmla="*/ 427028 h 237"/>
                <a:gd name="T96" fmla="*/ 73658 w 287"/>
                <a:gd name="T97" fmla="*/ 427028 h 237"/>
                <a:gd name="T98" fmla="*/ 73658 w 287"/>
                <a:gd name="T99" fmla="*/ 289342 h 237"/>
                <a:gd name="T100" fmla="*/ 149306 w 287"/>
                <a:gd name="T101" fmla="*/ 211519 h 237"/>
                <a:gd name="T102" fmla="*/ 171204 w 287"/>
                <a:gd name="T103" fmla="*/ 215510 h 237"/>
                <a:gd name="T104" fmla="*/ 157269 w 287"/>
                <a:gd name="T105" fmla="*/ 273378 h 237"/>
                <a:gd name="T106" fmla="*/ 175186 w 287"/>
                <a:gd name="T107" fmla="*/ 472924 h 237"/>
                <a:gd name="T108" fmla="*/ 398149 w 287"/>
                <a:gd name="T109" fmla="*/ 472924 h 237"/>
                <a:gd name="T110" fmla="*/ 398149 w 287"/>
                <a:gd name="T111" fmla="*/ 273378 h 237"/>
                <a:gd name="T112" fmla="*/ 286667 w 287"/>
                <a:gd name="T113" fmla="*/ 161632 h 237"/>
                <a:gd name="T114" fmla="*/ 175186 w 287"/>
                <a:gd name="T115" fmla="*/ 273378 h 237"/>
                <a:gd name="T116" fmla="*/ 175186 w 287"/>
                <a:gd name="T117" fmla="*/ 472924 h 237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287" h="237">
                  <a:moveTo>
                    <a:pt x="260" y="78"/>
                  </a:moveTo>
                  <a:cubicBezTo>
                    <a:pt x="251" y="78"/>
                    <a:pt x="244" y="85"/>
                    <a:pt x="244" y="94"/>
                  </a:cubicBezTo>
                  <a:cubicBezTo>
                    <a:pt x="244" y="103"/>
                    <a:pt x="251" y="111"/>
                    <a:pt x="260" y="111"/>
                  </a:cubicBezTo>
                  <a:cubicBezTo>
                    <a:pt x="269" y="111"/>
                    <a:pt x="277" y="103"/>
                    <a:pt x="277" y="94"/>
                  </a:cubicBezTo>
                  <a:cubicBezTo>
                    <a:pt x="277" y="85"/>
                    <a:pt x="269" y="78"/>
                    <a:pt x="260" y="78"/>
                  </a:cubicBezTo>
                  <a:close/>
                  <a:moveTo>
                    <a:pt x="27" y="78"/>
                  </a:moveTo>
                  <a:cubicBezTo>
                    <a:pt x="18" y="78"/>
                    <a:pt x="11" y="85"/>
                    <a:pt x="11" y="94"/>
                  </a:cubicBezTo>
                  <a:cubicBezTo>
                    <a:pt x="11" y="103"/>
                    <a:pt x="18" y="111"/>
                    <a:pt x="27" y="111"/>
                  </a:cubicBezTo>
                  <a:cubicBezTo>
                    <a:pt x="36" y="111"/>
                    <a:pt x="43" y="103"/>
                    <a:pt x="43" y="94"/>
                  </a:cubicBezTo>
                  <a:cubicBezTo>
                    <a:pt x="43" y="85"/>
                    <a:pt x="36" y="78"/>
                    <a:pt x="27" y="78"/>
                  </a:cubicBezTo>
                  <a:close/>
                  <a:moveTo>
                    <a:pt x="212" y="49"/>
                  </a:moveTo>
                  <a:cubicBezTo>
                    <a:pt x="199" y="49"/>
                    <a:pt x="188" y="59"/>
                    <a:pt x="188" y="73"/>
                  </a:cubicBezTo>
                  <a:cubicBezTo>
                    <a:pt x="188" y="86"/>
                    <a:pt x="199" y="97"/>
                    <a:pt x="212" y="97"/>
                  </a:cubicBezTo>
                  <a:cubicBezTo>
                    <a:pt x="225" y="97"/>
                    <a:pt x="236" y="86"/>
                    <a:pt x="236" y="73"/>
                  </a:cubicBezTo>
                  <a:cubicBezTo>
                    <a:pt x="236" y="59"/>
                    <a:pt x="225" y="49"/>
                    <a:pt x="212" y="49"/>
                  </a:cubicBezTo>
                  <a:close/>
                  <a:moveTo>
                    <a:pt x="287" y="196"/>
                  </a:moveTo>
                  <a:cubicBezTo>
                    <a:pt x="259" y="196"/>
                    <a:pt x="259" y="196"/>
                    <a:pt x="259" y="196"/>
                  </a:cubicBezTo>
                  <a:cubicBezTo>
                    <a:pt x="259" y="145"/>
                    <a:pt x="259" y="145"/>
                    <a:pt x="259" y="145"/>
                  </a:cubicBezTo>
                  <a:cubicBezTo>
                    <a:pt x="259" y="136"/>
                    <a:pt x="257" y="128"/>
                    <a:pt x="253" y="121"/>
                  </a:cubicBezTo>
                  <a:cubicBezTo>
                    <a:pt x="255" y="120"/>
                    <a:pt x="258" y="120"/>
                    <a:pt x="260" y="120"/>
                  </a:cubicBezTo>
                  <a:cubicBezTo>
                    <a:pt x="275" y="120"/>
                    <a:pt x="287" y="132"/>
                    <a:pt x="287" y="147"/>
                  </a:cubicBezTo>
                  <a:lnTo>
                    <a:pt x="287" y="196"/>
                  </a:lnTo>
                  <a:close/>
                  <a:moveTo>
                    <a:pt x="75" y="49"/>
                  </a:moveTo>
                  <a:cubicBezTo>
                    <a:pt x="62" y="49"/>
                    <a:pt x="51" y="59"/>
                    <a:pt x="51" y="73"/>
                  </a:cubicBezTo>
                  <a:cubicBezTo>
                    <a:pt x="51" y="86"/>
                    <a:pt x="62" y="97"/>
                    <a:pt x="75" y="97"/>
                  </a:cubicBezTo>
                  <a:cubicBezTo>
                    <a:pt x="88" y="97"/>
                    <a:pt x="99" y="86"/>
                    <a:pt x="99" y="73"/>
                  </a:cubicBezTo>
                  <a:cubicBezTo>
                    <a:pt x="99" y="59"/>
                    <a:pt x="88" y="49"/>
                    <a:pt x="75" y="49"/>
                  </a:cubicBezTo>
                  <a:close/>
                  <a:moveTo>
                    <a:pt x="27" y="120"/>
                  </a:moveTo>
                  <a:cubicBezTo>
                    <a:pt x="29" y="120"/>
                    <a:pt x="32" y="120"/>
                    <a:pt x="34" y="121"/>
                  </a:cubicBezTo>
                  <a:cubicBezTo>
                    <a:pt x="30" y="128"/>
                    <a:pt x="28" y="136"/>
                    <a:pt x="28" y="145"/>
                  </a:cubicBezTo>
                  <a:cubicBezTo>
                    <a:pt x="28" y="196"/>
                    <a:pt x="28" y="196"/>
                    <a:pt x="28" y="196"/>
                  </a:cubicBezTo>
                  <a:cubicBezTo>
                    <a:pt x="0" y="196"/>
                    <a:pt x="0" y="196"/>
                    <a:pt x="0" y="196"/>
                  </a:cubicBezTo>
                  <a:cubicBezTo>
                    <a:pt x="0" y="147"/>
                    <a:pt x="0" y="147"/>
                    <a:pt x="0" y="147"/>
                  </a:cubicBezTo>
                  <a:cubicBezTo>
                    <a:pt x="0" y="132"/>
                    <a:pt x="12" y="120"/>
                    <a:pt x="27" y="120"/>
                  </a:cubicBezTo>
                  <a:close/>
                  <a:moveTo>
                    <a:pt x="144" y="0"/>
                  </a:moveTo>
                  <a:cubicBezTo>
                    <a:pt x="124" y="0"/>
                    <a:pt x="108" y="16"/>
                    <a:pt x="108" y="36"/>
                  </a:cubicBezTo>
                  <a:cubicBezTo>
                    <a:pt x="108" y="56"/>
                    <a:pt x="124" y="72"/>
                    <a:pt x="144" y="72"/>
                  </a:cubicBezTo>
                  <a:cubicBezTo>
                    <a:pt x="163" y="72"/>
                    <a:pt x="179" y="56"/>
                    <a:pt x="179" y="36"/>
                  </a:cubicBezTo>
                  <a:cubicBezTo>
                    <a:pt x="179" y="16"/>
                    <a:pt x="163" y="0"/>
                    <a:pt x="144" y="0"/>
                  </a:cubicBezTo>
                  <a:close/>
                  <a:moveTo>
                    <a:pt x="251" y="214"/>
                  </a:moveTo>
                  <a:cubicBezTo>
                    <a:pt x="208" y="214"/>
                    <a:pt x="208" y="214"/>
                    <a:pt x="208" y="214"/>
                  </a:cubicBezTo>
                  <a:cubicBezTo>
                    <a:pt x="208" y="137"/>
                    <a:pt x="208" y="137"/>
                    <a:pt x="208" y="137"/>
                  </a:cubicBezTo>
                  <a:cubicBezTo>
                    <a:pt x="208" y="127"/>
                    <a:pt x="206" y="117"/>
                    <a:pt x="201" y="108"/>
                  </a:cubicBezTo>
                  <a:cubicBezTo>
                    <a:pt x="205" y="107"/>
                    <a:pt x="208" y="106"/>
                    <a:pt x="212" y="106"/>
                  </a:cubicBezTo>
                  <a:cubicBezTo>
                    <a:pt x="233" y="106"/>
                    <a:pt x="251" y="124"/>
                    <a:pt x="251" y="145"/>
                  </a:cubicBezTo>
                  <a:lnTo>
                    <a:pt x="251" y="214"/>
                  </a:lnTo>
                  <a:close/>
                  <a:moveTo>
                    <a:pt x="79" y="137"/>
                  </a:moveTo>
                  <a:cubicBezTo>
                    <a:pt x="79" y="214"/>
                    <a:pt x="79" y="214"/>
                    <a:pt x="79" y="214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7" y="145"/>
                    <a:pt x="37" y="145"/>
                    <a:pt x="37" y="145"/>
                  </a:cubicBezTo>
                  <a:cubicBezTo>
                    <a:pt x="37" y="124"/>
                    <a:pt x="54" y="106"/>
                    <a:pt x="75" y="106"/>
                  </a:cubicBezTo>
                  <a:cubicBezTo>
                    <a:pt x="79" y="106"/>
                    <a:pt x="83" y="107"/>
                    <a:pt x="86" y="108"/>
                  </a:cubicBezTo>
                  <a:cubicBezTo>
                    <a:pt x="81" y="117"/>
                    <a:pt x="79" y="127"/>
                    <a:pt x="79" y="137"/>
                  </a:cubicBezTo>
                  <a:close/>
                  <a:moveTo>
                    <a:pt x="88" y="237"/>
                  </a:moveTo>
                  <a:cubicBezTo>
                    <a:pt x="200" y="237"/>
                    <a:pt x="200" y="237"/>
                    <a:pt x="200" y="237"/>
                  </a:cubicBezTo>
                  <a:cubicBezTo>
                    <a:pt x="200" y="137"/>
                    <a:pt x="200" y="137"/>
                    <a:pt x="200" y="137"/>
                  </a:cubicBezTo>
                  <a:cubicBezTo>
                    <a:pt x="200" y="106"/>
                    <a:pt x="174" y="81"/>
                    <a:pt x="144" y="81"/>
                  </a:cubicBezTo>
                  <a:cubicBezTo>
                    <a:pt x="113" y="81"/>
                    <a:pt x="88" y="106"/>
                    <a:pt x="88" y="137"/>
                  </a:cubicBezTo>
                  <a:lnTo>
                    <a:pt x="88" y="23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217">
                <a:lnSpc>
                  <a:spcPct val="130000"/>
                </a:lnSpc>
              </a:pPr>
              <a:endParaRPr lang="zh-CN" altLang="en-US" sz="160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10" name="Shape 719">
              <a:extLst>
                <a:ext uri="{FF2B5EF4-FFF2-40B4-BE49-F238E27FC236}">
                  <a16:creationId xmlns:a16="http://schemas.microsoft.com/office/drawing/2014/main" id="{ED12EE26-B531-46FD-B7DB-C62F21952F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5015" y="4464163"/>
              <a:ext cx="536606" cy="461488"/>
            </a:xfrm>
            <a:custGeom>
              <a:avLst/>
              <a:gdLst>
                <a:gd name="T0" fmla="*/ 268303 w 21332"/>
                <a:gd name="T1" fmla="*/ 230744 h 21446"/>
                <a:gd name="T2" fmla="*/ 268303 w 21332"/>
                <a:gd name="T3" fmla="*/ 230744 h 21446"/>
                <a:gd name="T4" fmla="*/ 268303 w 21332"/>
                <a:gd name="T5" fmla="*/ 230744 h 21446"/>
                <a:gd name="T6" fmla="*/ 268303 w 21332"/>
                <a:gd name="T7" fmla="*/ 230744 h 21446"/>
                <a:gd name="T8" fmla="*/ 0 60000 65536"/>
                <a:gd name="T9" fmla="*/ 5898240 60000 65536"/>
                <a:gd name="T10" fmla="*/ 11796480 60000 65536"/>
                <a:gd name="T11" fmla="*/ 1769472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332" h="21446" extrusionOk="0">
                  <a:moveTo>
                    <a:pt x="9262" y="7207"/>
                  </a:moveTo>
                  <a:lnTo>
                    <a:pt x="14475" y="11108"/>
                  </a:lnTo>
                  <a:cubicBezTo>
                    <a:pt x="14915" y="11436"/>
                    <a:pt x="15500" y="11301"/>
                    <a:pt x="15796" y="10800"/>
                  </a:cubicBezTo>
                  <a:lnTo>
                    <a:pt x="21160" y="1771"/>
                  </a:lnTo>
                  <a:cubicBezTo>
                    <a:pt x="21464" y="1257"/>
                    <a:pt x="21354" y="555"/>
                    <a:pt x="20913" y="200"/>
                  </a:cubicBezTo>
                  <a:cubicBezTo>
                    <a:pt x="20472" y="-154"/>
                    <a:pt x="19869" y="-26"/>
                    <a:pt x="19564" y="487"/>
                  </a:cubicBezTo>
                  <a:lnTo>
                    <a:pt x="14734" y="8618"/>
                  </a:lnTo>
                  <a:lnTo>
                    <a:pt x="9490" y="4694"/>
                  </a:lnTo>
                  <a:cubicBezTo>
                    <a:pt x="9273" y="4532"/>
                    <a:pt x="9010" y="4478"/>
                    <a:pt x="8757" y="4541"/>
                  </a:cubicBezTo>
                  <a:cubicBezTo>
                    <a:pt x="8505" y="4607"/>
                    <a:pt x="8285" y="4785"/>
                    <a:pt x="8147" y="5039"/>
                  </a:cubicBezTo>
                  <a:lnTo>
                    <a:pt x="152" y="19712"/>
                  </a:lnTo>
                  <a:cubicBezTo>
                    <a:pt x="-136" y="20237"/>
                    <a:pt x="-2" y="20936"/>
                    <a:pt x="450" y="21269"/>
                  </a:cubicBezTo>
                  <a:cubicBezTo>
                    <a:pt x="611" y="21389"/>
                    <a:pt x="791" y="21446"/>
                    <a:pt x="969" y="21446"/>
                  </a:cubicBezTo>
                  <a:cubicBezTo>
                    <a:pt x="1290" y="21446"/>
                    <a:pt x="1604" y="21260"/>
                    <a:pt x="1788" y="20921"/>
                  </a:cubicBezTo>
                  <a:cubicBezTo>
                    <a:pt x="1788" y="20921"/>
                    <a:pt x="9262" y="7207"/>
                    <a:pt x="9262" y="7207"/>
                  </a:cubicBezTo>
                  <a:close/>
                  <a:moveTo>
                    <a:pt x="19712" y="12707"/>
                  </a:moveTo>
                  <a:lnTo>
                    <a:pt x="14952" y="17715"/>
                  </a:lnTo>
                  <a:lnTo>
                    <a:pt x="9355" y="12653"/>
                  </a:lnTo>
                  <a:cubicBezTo>
                    <a:pt x="9249" y="12556"/>
                    <a:pt x="9125" y="12487"/>
                    <a:pt x="8994" y="12450"/>
                  </a:cubicBezTo>
                  <a:lnTo>
                    <a:pt x="8249" y="12234"/>
                  </a:lnTo>
                  <a:lnTo>
                    <a:pt x="7154" y="14242"/>
                  </a:lnTo>
                  <a:lnTo>
                    <a:pt x="8327" y="14582"/>
                  </a:lnTo>
                  <a:lnTo>
                    <a:pt x="14404" y="20078"/>
                  </a:lnTo>
                  <a:cubicBezTo>
                    <a:pt x="14580" y="20237"/>
                    <a:pt x="14789" y="20317"/>
                    <a:pt x="14999" y="20317"/>
                  </a:cubicBezTo>
                  <a:cubicBezTo>
                    <a:pt x="15232" y="20317"/>
                    <a:pt x="15466" y="20218"/>
                    <a:pt x="15650" y="20026"/>
                  </a:cubicBezTo>
                  <a:lnTo>
                    <a:pt x="21012" y="14382"/>
                  </a:lnTo>
                  <a:cubicBezTo>
                    <a:pt x="21410" y="13963"/>
                    <a:pt x="21441" y="13250"/>
                    <a:pt x="21081" y="12788"/>
                  </a:cubicBezTo>
                  <a:cubicBezTo>
                    <a:pt x="20722" y="12325"/>
                    <a:pt x="20109" y="12289"/>
                    <a:pt x="19712" y="12707"/>
                  </a:cubicBezTo>
                  <a:close/>
                  <a:moveTo>
                    <a:pt x="735" y="12382"/>
                  </a:moveTo>
                  <a:lnTo>
                    <a:pt x="2190" y="12804"/>
                  </a:lnTo>
                  <a:lnTo>
                    <a:pt x="3284" y="10795"/>
                  </a:lnTo>
                  <a:lnTo>
                    <a:pt x="1204" y="10192"/>
                  </a:lnTo>
                  <a:cubicBezTo>
                    <a:pt x="683" y="10040"/>
                    <a:pt x="158" y="10410"/>
                    <a:pt x="28" y="11015"/>
                  </a:cubicBezTo>
                  <a:cubicBezTo>
                    <a:pt x="-100" y="11620"/>
                    <a:pt x="216" y="12231"/>
                    <a:pt x="735" y="1238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38091" tIns="38091" rIns="38091" bIns="38091" anchor="ctr"/>
            <a:lstStyle/>
            <a:p>
              <a:pPr defTabSz="914217">
                <a:lnSpc>
                  <a:spcPct val="130000"/>
                </a:lnSpc>
              </a:pPr>
              <a:endParaRPr lang="zh-CN" altLang="en-US" sz="160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11" name="Shape 1090">
              <a:extLst>
                <a:ext uri="{FF2B5EF4-FFF2-40B4-BE49-F238E27FC236}">
                  <a16:creationId xmlns:a16="http://schemas.microsoft.com/office/drawing/2014/main" id="{C6ABF7F9-767E-426F-AA42-FCFD272FB2CA}"/>
                </a:ext>
              </a:extLst>
            </p:cNvPr>
            <p:cNvSpPr>
              <a:spLocks/>
            </p:cNvSpPr>
            <p:nvPr/>
          </p:nvSpPr>
          <p:spPr bwMode="auto">
            <a:xfrm>
              <a:off x="5403115" y="2570067"/>
              <a:ext cx="540523" cy="459118"/>
            </a:xfrm>
            <a:custGeom>
              <a:avLst/>
              <a:gdLst>
                <a:gd name="T0" fmla="*/ 270262 w 21600"/>
                <a:gd name="T1" fmla="*/ 229559 h 21600"/>
                <a:gd name="T2" fmla="*/ 270262 w 21600"/>
                <a:gd name="T3" fmla="*/ 229559 h 21600"/>
                <a:gd name="T4" fmla="*/ 270262 w 21600"/>
                <a:gd name="T5" fmla="*/ 229559 h 21600"/>
                <a:gd name="T6" fmla="*/ 270262 w 21600"/>
                <a:gd name="T7" fmla="*/ 229559 h 21600"/>
                <a:gd name="T8" fmla="*/ 0 60000 65536"/>
                <a:gd name="T9" fmla="*/ 5898240 60000 65536"/>
                <a:gd name="T10" fmla="*/ 11796480 60000 65536"/>
                <a:gd name="T11" fmla="*/ 1769472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 extrusionOk="0">
                  <a:moveTo>
                    <a:pt x="17064" y="14989"/>
                  </a:moveTo>
                  <a:lnTo>
                    <a:pt x="16300" y="14989"/>
                  </a:lnTo>
                  <a:cubicBezTo>
                    <a:pt x="14781" y="14989"/>
                    <a:pt x="13615" y="14098"/>
                    <a:pt x="12532" y="12778"/>
                  </a:cubicBezTo>
                  <a:cubicBezTo>
                    <a:pt x="12422" y="12943"/>
                    <a:pt x="12313" y="13112"/>
                    <a:pt x="12204" y="13283"/>
                  </a:cubicBezTo>
                  <a:cubicBezTo>
                    <a:pt x="11728" y="14021"/>
                    <a:pt x="11216" y="14811"/>
                    <a:pt x="10650" y="15592"/>
                  </a:cubicBezTo>
                  <a:cubicBezTo>
                    <a:pt x="12115" y="17276"/>
                    <a:pt x="13891" y="18547"/>
                    <a:pt x="16300" y="18547"/>
                  </a:cubicBezTo>
                  <a:lnTo>
                    <a:pt x="17064" y="18547"/>
                  </a:lnTo>
                  <a:lnTo>
                    <a:pt x="17064" y="21600"/>
                  </a:lnTo>
                  <a:lnTo>
                    <a:pt x="21600" y="17022"/>
                  </a:lnTo>
                  <a:lnTo>
                    <a:pt x="17064" y="12444"/>
                  </a:lnTo>
                  <a:cubicBezTo>
                    <a:pt x="17064" y="12444"/>
                    <a:pt x="17064" y="14989"/>
                    <a:pt x="17064" y="14989"/>
                  </a:cubicBezTo>
                  <a:close/>
                  <a:moveTo>
                    <a:pt x="5844" y="8840"/>
                  </a:moveTo>
                  <a:cubicBezTo>
                    <a:pt x="6014" y="8580"/>
                    <a:pt x="6185" y="8316"/>
                    <a:pt x="6358" y="8047"/>
                  </a:cubicBezTo>
                  <a:cubicBezTo>
                    <a:pt x="6781" y="7394"/>
                    <a:pt x="7227" y="6705"/>
                    <a:pt x="7709" y="6019"/>
                  </a:cubicBezTo>
                  <a:cubicBezTo>
                    <a:pt x="6284" y="4449"/>
                    <a:pt x="4562" y="3290"/>
                    <a:pt x="2260" y="3290"/>
                  </a:cubicBezTo>
                  <a:lnTo>
                    <a:pt x="0" y="3290"/>
                  </a:lnTo>
                  <a:lnTo>
                    <a:pt x="0" y="6850"/>
                  </a:lnTo>
                  <a:lnTo>
                    <a:pt x="2260" y="6850"/>
                  </a:lnTo>
                  <a:cubicBezTo>
                    <a:pt x="3693" y="6850"/>
                    <a:pt x="4812" y="7643"/>
                    <a:pt x="5844" y="8840"/>
                  </a:cubicBezTo>
                  <a:close/>
                  <a:moveTo>
                    <a:pt x="16300" y="6596"/>
                  </a:moveTo>
                  <a:lnTo>
                    <a:pt x="17064" y="6596"/>
                  </a:lnTo>
                  <a:lnTo>
                    <a:pt x="17064" y="9155"/>
                  </a:lnTo>
                  <a:lnTo>
                    <a:pt x="21600" y="4578"/>
                  </a:lnTo>
                  <a:lnTo>
                    <a:pt x="17064" y="0"/>
                  </a:lnTo>
                  <a:lnTo>
                    <a:pt x="17064" y="3036"/>
                  </a:lnTo>
                  <a:lnTo>
                    <a:pt x="16300" y="3036"/>
                  </a:lnTo>
                  <a:cubicBezTo>
                    <a:pt x="12312" y="3036"/>
                    <a:pt x="10062" y="6516"/>
                    <a:pt x="8077" y="9587"/>
                  </a:cubicBezTo>
                  <a:cubicBezTo>
                    <a:pt x="6293" y="12349"/>
                    <a:pt x="4752" y="14735"/>
                    <a:pt x="2260" y="14735"/>
                  </a:cubicBezTo>
                  <a:lnTo>
                    <a:pt x="0" y="14735"/>
                  </a:lnTo>
                  <a:lnTo>
                    <a:pt x="0" y="18293"/>
                  </a:lnTo>
                  <a:lnTo>
                    <a:pt x="2260" y="18293"/>
                  </a:lnTo>
                  <a:cubicBezTo>
                    <a:pt x="6250" y="18293"/>
                    <a:pt x="8500" y="14814"/>
                    <a:pt x="10485" y="11743"/>
                  </a:cubicBezTo>
                  <a:cubicBezTo>
                    <a:pt x="12269" y="8981"/>
                    <a:pt x="13810" y="6596"/>
                    <a:pt x="16300" y="659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38091" tIns="38091" rIns="38091" bIns="38091" anchor="ctr"/>
            <a:lstStyle/>
            <a:p>
              <a:pPr defTabSz="914217">
                <a:lnSpc>
                  <a:spcPct val="130000"/>
                </a:lnSpc>
              </a:pPr>
              <a:endParaRPr lang="zh-CN" altLang="en-US" sz="160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12" name="Shape 3659">
              <a:extLst>
                <a:ext uri="{FF2B5EF4-FFF2-40B4-BE49-F238E27FC236}">
                  <a16:creationId xmlns:a16="http://schemas.microsoft.com/office/drawing/2014/main" id="{FD7100B7-0A5B-4C52-A3FD-9CC109FB71DD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0425" y="3007602"/>
              <a:ext cx="607596" cy="569645"/>
            </a:xfrm>
            <a:custGeom>
              <a:avLst/>
              <a:gdLst>
                <a:gd name="T0" fmla="*/ 303798 w 20993"/>
                <a:gd name="T1" fmla="*/ 284823 h 21440"/>
                <a:gd name="T2" fmla="*/ 303798 w 20993"/>
                <a:gd name="T3" fmla="*/ 284823 h 21440"/>
                <a:gd name="T4" fmla="*/ 303798 w 20993"/>
                <a:gd name="T5" fmla="*/ 284823 h 21440"/>
                <a:gd name="T6" fmla="*/ 303798 w 20993"/>
                <a:gd name="T7" fmla="*/ 284823 h 21440"/>
                <a:gd name="T8" fmla="*/ 0 60000 65536"/>
                <a:gd name="T9" fmla="*/ 5898240 60000 65536"/>
                <a:gd name="T10" fmla="*/ 11796480 60000 65536"/>
                <a:gd name="T11" fmla="*/ 1769472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0993" h="21440" extrusionOk="0">
                  <a:moveTo>
                    <a:pt x="20097" y="14373"/>
                  </a:moveTo>
                  <a:lnTo>
                    <a:pt x="15990" y="12571"/>
                  </a:lnTo>
                  <a:lnTo>
                    <a:pt x="16463" y="14008"/>
                  </a:lnTo>
                  <a:cubicBezTo>
                    <a:pt x="16439" y="15532"/>
                    <a:pt x="13726" y="16745"/>
                    <a:pt x="10496" y="16745"/>
                  </a:cubicBezTo>
                  <a:cubicBezTo>
                    <a:pt x="7268" y="16745"/>
                    <a:pt x="4553" y="15532"/>
                    <a:pt x="4529" y="14008"/>
                  </a:cubicBezTo>
                  <a:lnTo>
                    <a:pt x="5002" y="12571"/>
                  </a:lnTo>
                  <a:lnTo>
                    <a:pt x="895" y="14373"/>
                  </a:lnTo>
                  <a:cubicBezTo>
                    <a:pt x="-255" y="14878"/>
                    <a:pt x="-304" y="15814"/>
                    <a:pt x="789" y="16451"/>
                  </a:cubicBezTo>
                  <a:lnTo>
                    <a:pt x="8511" y="20962"/>
                  </a:lnTo>
                  <a:cubicBezTo>
                    <a:pt x="9602" y="21600"/>
                    <a:pt x="11390" y="21600"/>
                    <a:pt x="12481" y="20962"/>
                  </a:cubicBezTo>
                  <a:lnTo>
                    <a:pt x="20205" y="16451"/>
                  </a:lnTo>
                  <a:cubicBezTo>
                    <a:pt x="21296" y="15814"/>
                    <a:pt x="21247" y="14878"/>
                    <a:pt x="20097" y="14373"/>
                  </a:cubicBezTo>
                  <a:close/>
                  <a:moveTo>
                    <a:pt x="10496" y="5209"/>
                  </a:moveTo>
                  <a:cubicBezTo>
                    <a:pt x="11724" y="5209"/>
                    <a:pt x="12866" y="4796"/>
                    <a:pt x="13199" y="4152"/>
                  </a:cubicBezTo>
                  <a:cubicBezTo>
                    <a:pt x="12739" y="2744"/>
                    <a:pt x="12343" y="1535"/>
                    <a:pt x="12094" y="773"/>
                  </a:cubicBezTo>
                  <a:cubicBezTo>
                    <a:pt x="11927" y="264"/>
                    <a:pt x="11175" y="0"/>
                    <a:pt x="10496" y="0"/>
                  </a:cubicBezTo>
                  <a:cubicBezTo>
                    <a:pt x="9817" y="0"/>
                    <a:pt x="9065" y="264"/>
                    <a:pt x="8898" y="773"/>
                  </a:cubicBezTo>
                  <a:cubicBezTo>
                    <a:pt x="8649" y="1535"/>
                    <a:pt x="8253" y="2744"/>
                    <a:pt x="7792" y="4152"/>
                  </a:cubicBezTo>
                  <a:cubicBezTo>
                    <a:pt x="8126" y="4796"/>
                    <a:pt x="9268" y="5209"/>
                    <a:pt x="10496" y="5209"/>
                  </a:cubicBezTo>
                  <a:close/>
                  <a:moveTo>
                    <a:pt x="10496" y="13197"/>
                  </a:moveTo>
                  <a:cubicBezTo>
                    <a:pt x="13109" y="13197"/>
                    <a:pt x="15296" y="12229"/>
                    <a:pt x="15429" y="10966"/>
                  </a:cubicBezTo>
                  <a:cubicBezTo>
                    <a:pt x="15041" y="9779"/>
                    <a:pt x="14617" y="8484"/>
                    <a:pt x="14201" y="7211"/>
                  </a:cubicBezTo>
                  <a:cubicBezTo>
                    <a:pt x="13911" y="8118"/>
                    <a:pt x="12316" y="8759"/>
                    <a:pt x="10496" y="8759"/>
                  </a:cubicBezTo>
                  <a:cubicBezTo>
                    <a:pt x="8678" y="8759"/>
                    <a:pt x="7081" y="8118"/>
                    <a:pt x="6791" y="7211"/>
                  </a:cubicBezTo>
                  <a:cubicBezTo>
                    <a:pt x="6375" y="8484"/>
                    <a:pt x="5951" y="9779"/>
                    <a:pt x="5563" y="10966"/>
                  </a:cubicBezTo>
                  <a:cubicBezTo>
                    <a:pt x="5696" y="12229"/>
                    <a:pt x="7883" y="13197"/>
                    <a:pt x="10496" y="1319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38091" tIns="38091" rIns="38091" bIns="38091" anchor="ctr"/>
            <a:lstStyle/>
            <a:p>
              <a:pPr defTabSz="914217">
                <a:lnSpc>
                  <a:spcPct val="130000"/>
                </a:lnSpc>
              </a:pPr>
              <a:endParaRPr lang="zh-CN" altLang="en-US" sz="160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21" name="图片 1">
            <a:extLst>
              <a:ext uri="{FF2B5EF4-FFF2-40B4-BE49-F238E27FC236}">
                <a16:creationId xmlns:a16="http://schemas.microsoft.com/office/drawing/2014/main" id="{83162203-BC7C-46AD-90E6-1F83F8F73A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89" y="533458"/>
            <a:ext cx="7161196" cy="3183825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121196" y="1348823"/>
            <a:ext cx="497138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vi-VN" sz="4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</a:t>
            </a:r>
            <a:r>
              <a:rPr lang="en-US" altLang="vi-VN" sz="4000" b="1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hiếu</a:t>
            </a:r>
            <a:r>
              <a:rPr lang="en-US" altLang="vi-VN" sz="40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vi-VN" sz="4000" b="1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tôi</a:t>
            </a:r>
            <a:r>
              <a:rPr lang="en-US" altLang="vi-VN" sz="40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vi-VN" sz="4000" b="1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trẻ</a:t>
            </a:r>
            <a:r>
              <a:rPr lang="en-US" altLang="vi-VN" sz="40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vi-VN" sz="4000" b="1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em</a:t>
            </a:r>
            <a:r>
              <a:rPr lang="en-US" altLang="vi-VN" sz="40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vi-VN" sz="4000" b="1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sẽ</a:t>
            </a:r>
            <a:r>
              <a:rPr lang="en-US" altLang="vi-VN" sz="40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vi-VN" sz="4000" b="1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bị</a:t>
            </a:r>
            <a:r>
              <a:rPr lang="en-US" altLang="vi-VN" sz="40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vi-VN" sz="4000" b="1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còi</a:t>
            </a:r>
            <a:r>
              <a:rPr lang="en-US" altLang="vi-VN" sz="40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vi-VN" sz="4000" b="1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xương</a:t>
            </a:r>
            <a:r>
              <a:rPr lang="en-US" altLang="vi-VN" sz="40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. </a:t>
            </a:r>
          </a:p>
          <a:p>
            <a:pPr algn="ctr"/>
            <a:r>
              <a:rPr lang="en-US" altLang="vi-VN" sz="4000" b="1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Tôi</a:t>
            </a:r>
            <a:r>
              <a:rPr lang="en-US" altLang="vi-VN" sz="40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vi-VN" sz="4000" b="1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là</a:t>
            </a:r>
            <a:r>
              <a:rPr lang="en-US" altLang="vi-VN" sz="40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vi-VN" sz="4000" b="1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ai</a:t>
            </a:r>
            <a:r>
              <a:rPr lang="en-US" altLang="vi-VN" sz="40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?</a:t>
            </a:r>
            <a:endParaRPr lang="en-US" sz="40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pic>
        <p:nvPicPr>
          <p:cNvPr id="24" name="Picture 2" descr="http://alldrugs.net/upload/image/tin-tuc/b-nh-coi-x-ng-do-thi-u-vitamin-d-tr-em-cach-chua-benh-coi-xuong-o-tre-em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4000" y="776793"/>
            <a:ext cx="4307209" cy="32142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5" name="图形 1">
            <a:extLst>
              <a:ext uri="{FF2B5EF4-FFF2-40B4-BE49-F238E27FC236}">
                <a16:creationId xmlns:a16="http://schemas.microsoft.com/office/drawing/2014/main" id="{3770EE04-F747-41BD-9530-E400987CD3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xmlns:lc="http://schemas.openxmlformats.org/drawingml/2006/lockedCanvas" r:embed="rId6"/>
              </a:ext>
            </a:extLst>
          </a:blip>
          <a:stretch>
            <a:fillRect/>
          </a:stretch>
        </p:blipFill>
        <p:spPr>
          <a:xfrm>
            <a:off x="3117931" y="3991047"/>
            <a:ext cx="5800235" cy="2012715"/>
          </a:xfrm>
          <a:prstGeom prst="rect">
            <a:avLst/>
          </a:prstGeom>
        </p:spPr>
      </p:pic>
      <p:sp>
        <p:nvSpPr>
          <p:cNvPr id="26" name="Shape 42">
            <a:extLst>
              <a:ext uri="{FF2B5EF4-FFF2-40B4-BE49-F238E27FC236}">
                <a16:creationId xmlns:a16="http://schemas.microsoft.com/office/drawing/2014/main" id="{C83B33E0-9223-451D-8290-609DEAAB04B4}"/>
              </a:ext>
            </a:extLst>
          </p:cNvPr>
          <p:cNvSpPr/>
          <p:nvPr/>
        </p:nvSpPr>
        <p:spPr>
          <a:xfrm>
            <a:off x="7940346" y="4598093"/>
            <a:ext cx="1469648" cy="13051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846" h="19829" extrusionOk="0">
                <a:moveTo>
                  <a:pt x="13770" y="824"/>
                </a:moveTo>
                <a:cubicBezTo>
                  <a:pt x="8089" y="-376"/>
                  <a:pt x="1804" y="-1265"/>
                  <a:pt x="353" y="5681"/>
                </a:cubicBezTo>
                <a:cubicBezTo>
                  <a:pt x="-441" y="9482"/>
                  <a:pt x="-115" y="16268"/>
                  <a:pt x="3660" y="18583"/>
                </a:cubicBezTo>
                <a:cubicBezTo>
                  <a:pt x="6516" y="20335"/>
                  <a:pt x="12966" y="20052"/>
                  <a:pt x="15977" y="18892"/>
                </a:cubicBezTo>
                <a:cubicBezTo>
                  <a:pt x="21159" y="16897"/>
                  <a:pt x="19879" y="11191"/>
                  <a:pt x="19174" y="6766"/>
                </a:cubicBezTo>
              </a:path>
            </a:pathLst>
          </a:custGeom>
          <a:blipFill>
            <a:blip r:embed="rId7"/>
            <a:srcRect/>
            <a:stretch>
              <a:fillRect t="-1" b="-7696"/>
            </a:stretch>
          </a:blipFill>
          <a:ln w="38100" cap="flat">
            <a:solidFill>
              <a:srgbClr val="8ACCD5"/>
            </a:solidFill>
            <a:prstDash val="solid"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300241" y="4551394"/>
            <a:ext cx="4784428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vi-VN" sz="3700" b="1" dirty="0" err="1" smtClean="0">
                <a:solidFill>
                  <a:srgbClr val="7030A0"/>
                </a:solidFill>
                <a:latin typeface="UTM Avo" panose="02040603050506020204" pitchFamily="18" charset="0"/>
              </a:rPr>
              <a:t>Tôi</a:t>
            </a:r>
            <a:r>
              <a:rPr lang="en-US" altLang="vi-VN" sz="3700" b="1" dirty="0" smtClean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altLang="vi-VN" sz="3700" b="1" dirty="0" err="1" smtClean="0">
                <a:solidFill>
                  <a:srgbClr val="7030A0"/>
                </a:solidFill>
                <a:latin typeface="UTM Avo" panose="02040603050506020204" pitchFamily="18" charset="0"/>
              </a:rPr>
              <a:t>là</a:t>
            </a:r>
            <a:r>
              <a:rPr lang="en-US" altLang="vi-VN" sz="3700" b="1" dirty="0" smtClean="0">
                <a:solidFill>
                  <a:srgbClr val="7030A0"/>
                </a:solidFill>
                <a:latin typeface="UTM Avo" panose="02040603050506020204" pitchFamily="18" charset="0"/>
              </a:rPr>
              <a:t> Vi - ta - min</a:t>
            </a:r>
            <a:endParaRPr lang="en-US" sz="3700" dirty="0">
              <a:solidFill>
                <a:srgbClr val="7030A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9274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6" grpId="0" animBg="1"/>
      <p:bldP spid="2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3DEC6DDA-C9B2-49AF-AEC5-21F3BF8DE050}"/>
              </a:ext>
            </a:extLst>
          </p:cNvPr>
          <p:cNvSpPr/>
          <p:nvPr/>
        </p:nvSpPr>
        <p:spPr>
          <a:xfrm>
            <a:off x="0" y="0"/>
            <a:ext cx="12190413" cy="1041400"/>
          </a:xfrm>
          <a:prstGeom prst="rect">
            <a:avLst/>
          </a:prstGeom>
          <a:solidFill>
            <a:srgbClr val="A2CC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58E7C091-E0CB-49D2-A874-6906AD72C284}"/>
              </a:ext>
            </a:extLst>
          </p:cNvPr>
          <p:cNvGrpSpPr/>
          <p:nvPr/>
        </p:nvGrpSpPr>
        <p:grpSpPr>
          <a:xfrm>
            <a:off x="-131893" y="3493271"/>
            <a:ext cx="2696224" cy="2830945"/>
            <a:chOff x="3131840" y="1324291"/>
            <a:chExt cx="2785477" cy="2712157"/>
          </a:xfrm>
        </p:grpSpPr>
        <p:grpSp>
          <p:nvGrpSpPr>
            <p:cNvPr id="8" name="淘宝店chenying0907出品 6">
              <a:extLst>
                <a:ext uri="{FF2B5EF4-FFF2-40B4-BE49-F238E27FC236}">
                  <a16:creationId xmlns:a16="http://schemas.microsoft.com/office/drawing/2014/main" id="{212187E6-0443-418C-BA5A-61ABCCAEFC0F}"/>
                </a:ext>
              </a:extLst>
            </p:cNvPr>
            <p:cNvGrpSpPr/>
            <p:nvPr/>
          </p:nvGrpSpPr>
          <p:grpSpPr>
            <a:xfrm>
              <a:off x="3131840" y="2087741"/>
              <a:ext cx="1399054" cy="1096304"/>
              <a:chOff x="3202305" y="2039729"/>
              <a:chExt cx="1399054" cy="1096304"/>
            </a:xfrm>
          </p:grpSpPr>
          <p:sp>
            <p:nvSpPr>
              <p:cNvPr id="21" name="MH_Other_5">
                <a:extLst>
                  <a:ext uri="{FF2B5EF4-FFF2-40B4-BE49-F238E27FC236}">
                    <a16:creationId xmlns:a16="http://schemas.microsoft.com/office/drawing/2014/main" id="{119F09D6-C6D2-478A-AC11-76BF14819C74}"/>
                  </a:ext>
                </a:extLst>
              </p:cNvPr>
              <p:cNvSpPr>
                <a:spLocks/>
              </p:cNvSpPr>
              <p:nvPr>
                <p:custDataLst>
                  <p:tags r:id="rId10"/>
                </p:custDataLst>
              </p:nvPr>
            </p:nvSpPr>
            <p:spPr bwMode="auto">
              <a:xfrm>
                <a:off x="3202305" y="2625255"/>
                <a:ext cx="1367061" cy="510778"/>
              </a:xfrm>
              <a:custGeom>
                <a:avLst/>
                <a:gdLst>
                  <a:gd name="T0" fmla="*/ 477 w 1299"/>
                  <a:gd name="T1" fmla="*/ 514 h 514"/>
                  <a:gd name="T2" fmla="*/ 786 w 1299"/>
                  <a:gd name="T3" fmla="*/ 514 h 514"/>
                  <a:gd name="T4" fmla="*/ 1299 w 1299"/>
                  <a:gd name="T5" fmla="*/ 0 h 514"/>
                  <a:gd name="T6" fmla="*/ 0 w 1299"/>
                  <a:gd name="T7" fmla="*/ 0 h 514"/>
                  <a:gd name="T8" fmla="*/ 477 w 1299"/>
                  <a:gd name="T9" fmla="*/ 514 h 5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99" h="514">
                    <a:moveTo>
                      <a:pt x="477" y="514"/>
                    </a:moveTo>
                    <a:lnTo>
                      <a:pt x="786" y="514"/>
                    </a:lnTo>
                    <a:lnTo>
                      <a:pt x="1299" y="0"/>
                    </a:lnTo>
                    <a:lnTo>
                      <a:pt x="0" y="0"/>
                    </a:lnTo>
                    <a:lnTo>
                      <a:pt x="477" y="514"/>
                    </a:lnTo>
                    <a:close/>
                  </a:path>
                </a:pathLst>
              </a:custGeom>
              <a:solidFill>
                <a:srgbClr val="A6C03B"/>
              </a:solidFill>
              <a:ln>
                <a:noFill/>
              </a:ln>
            </p:spPr>
            <p:txBody>
              <a:bodyPr lIns="68564" tIns="34282" rIns="68564" bIns="34282"/>
              <a:lstStyle/>
              <a:p>
                <a:pPr defTabSz="914217">
                  <a:lnSpc>
                    <a:spcPct val="130000"/>
                  </a:lnSpc>
                  <a:defRPr/>
                </a:pPr>
                <a:endParaRPr lang="zh-CN" altLang="en-US" sz="2799" kern="0">
                  <a:solidFill>
                    <a:srgbClr val="FFFFFF">
                      <a:lumMod val="50000"/>
                    </a:srgb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2" name="MH_Other_6">
                <a:extLst>
                  <a:ext uri="{FF2B5EF4-FFF2-40B4-BE49-F238E27FC236}">
                    <a16:creationId xmlns:a16="http://schemas.microsoft.com/office/drawing/2014/main" id="{BF4A426E-DCB1-42B6-AB12-7A511A9F2BD8}"/>
                  </a:ext>
                </a:extLst>
              </p:cNvPr>
              <p:cNvSpPr>
                <a:spLocks/>
              </p:cNvSpPr>
              <p:nvPr>
                <p:custDataLst>
                  <p:tags r:id="rId11"/>
                </p:custDataLst>
              </p:nvPr>
            </p:nvSpPr>
            <p:spPr bwMode="auto">
              <a:xfrm>
                <a:off x="3234298" y="2039729"/>
                <a:ext cx="1367061" cy="510779"/>
              </a:xfrm>
              <a:custGeom>
                <a:avLst/>
                <a:gdLst>
                  <a:gd name="T0" fmla="*/ 477 w 1299"/>
                  <a:gd name="T1" fmla="*/ 0 h 514"/>
                  <a:gd name="T2" fmla="*/ 786 w 1299"/>
                  <a:gd name="T3" fmla="*/ 0 h 514"/>
                  <a:gd name="T4" fmla="*/ 1299 w 1299"/>
                  <a:gd name="T5" fmla="*/ 514 h 514"/>
                  <a:gd name="T6" fmla="*/ 0 w 1299"/>
                  <a:gd name="T7" fmla="*/ 514 h 514"/>
                  <a:gd name="T8" fmla="*/ 477 w 1299"/>
                  <a:gd name="T9" fmla="*/ 0 h 5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99" h="514">
                    <a:moveTo>
                      <a:pt x="477" y="0"/>
                    </a:moveTo>
                    <a:lnTo>
                      <a:pt x="786" y="0"/>
                    </a:lnTo>
                    <a:lnTo>
                      <a:pt x="1299" y="514"/>
                    </a:lnTo>
                    <a:lnTo>
                      <a:pt x="0" y="514"/>
                    </a:lnTo>
                    <a:lnTo>
                      <a:pt x="477" y="0"/>
                    </a:lnTo>
                    <a:close/>
                  </a:path>
                </a:pathLst>
              </a:custGeom>
              <a:solidFill>
                <a:srgbClr val="A6C03B"/>
              </a:solidFill>
              <a:ln>
                <a:noFill/>
              </a:ln>
            </p:spPr>
            <p:txBody>
              <a:bodyPr lIns="68564" tIns="34282" rIns="68564" bIns="34282"/>
              <a:lstStyle/>
              <a:p>
                <a:pPr defTabSz="914217">
                  <a:lnSpc>
                    <a:spcPct val="130000"/>
                  </a:lnSpc>
                  <a:defRPr/>
                </a:pPr>
                <a:endParaRPr lang="zh-CN" altLang="en-US" sz="2799" kern="0">
                  <a:solidFill>
                    <a:srgbClr val="FFFFFF">
                      <a:lumMod val="50000"/>
                    </a:srgb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3" name="MH_Other_9">
                <a:extLst>
                  <a:ext uri="{FF2B5EF4-FFF2-40B4-BE49-F238E27FC236}">
                    <a16:creationId xmlns:a16="http://schemas.microsoft.com/office/drawing/2014/main" id="{C3221D4A-5758-4F76-9378-D62FA119E012}"/>
                  </a:ext>
                </a:extLst>
              </p:cNvPr>
              <p:cNvSpPr>
                <a:spLocks noChangeAspect="1" noEditPoints="1"/>
              </p:cNvSpPr>
              <p:nvPr>
                <p:custDataLst>
                  <p:tags r:id="rId12"/>
                </p:custDataLst>
              </p:nvPr>
            </p:nvSpPr>
            <p:spPr bwMode="auto">
              <a:xfrm>
                <a:off x="3766769" y="2466901"/>
                <a:ext cx="328851" cy="315516"/>
              </a:xfrm>
              <a:custGeom>
                <a:avLst/>
                <a:gdLst>
                  <a:gd name="T0" fmla="*/ 760006211 w 104"/>
                  <a:gd name="T1" fmla="*/ 595884000 h 105"/>
                  <a:gd name="T2" fmla="*/ 760006211 w 104"/>
                  <a:gd name="T3" fmla="*/ 297942000 h 105"/>
                  <a:gd name="T4" fmla="*/ 592544419 w 104"/>
                  <a:gd name="T5" fmla="*/ 297942000 h 105"/>
                  <a:gd name="T6" fmla="*/ 592544419 w 104"/>
                  <a:gd name="T7" fmla="*/ 595884000 h 105"/>
                  <a:gd name="T8" fmla="*/ 309153610 w 104"/>
                  <a:gd name="T9" fmla="*/ 595884000 h 105"/>
                  <a:gd name="T10" fmla="*/ 309153610 w 104"/>
                  <a:gd name="T11" fmla="*/ 764286000 h 105"/>
                  <a:gd name="T12" fmla="*/ 592544419 w 104"/>
                  <a:gd name="T13" fmla="*/ 764286000 h 105"/>
                  <a:gd name="T14" fmla="*/ 592544419 w 104"/>
                  <a:gd name="T15" fmla="*/ 1062228000 h 105"/>
                  <a:gd name="T16" fmla="*/ 760006211 w 104"/>
                  <a:gd name="T17" fmla="*/ 1062228000 h 105"/>
                  <a:gd name="T18" fmla="*/ 760006211 w 104"/>
                  <a:gd name="T19" fmla="*/ 764286000 h 105"/>
                  <a:gd name="T20" fmla="*/ 1043397020 w 104"/>
                  <a:gd name="T21" fmla="*/ 764286000 h 105"/>
                  <a:gd name="T22" fmla="*/ 1043397020 w 104"/>
                  <a:gd name="T23" fmla="*/ 595884000 h 105"/>
                  <a:gd name="T24" fmla="*/ 760006211 w 104"/>
                  <a:gd name="T25" fmla="*/ 595884000 h 105"/>
                  <a:gd name="T26" fmla="*/ 669836408 w 104"/>
                  <a:gd name="T27" fmla="*/ 0 h 105"/>
                  <a:gd name="T28" fmla="*/ 0 w 104"/>
                  <a:gd name="T29" fmla="*/ 686562000 h 105"/>
                  <a:gd name="T30" fmla="*/ 669836408 w 104"/>
                  <a:gd name="T31" fmla="*/ 1360170000 h 105"/>
                  <a:gd name="T32" fmla="*/ 1339669229 w 104"/>
                  <a:gd name="T33" fmla="*/ 686562000 h 105"/>
                  <a:gd name="T34" fmla="*/ 669836408 w 104"/>
                  <a:gd name="T35" fmla="*/ 0 h 105"/>
                  <a:gd name="T36" fmla="*/ 669836408 w 104"/>
                  <a:gd name="T37" fmla="*/ 1204722000 h 105"/>
                  <a:gd name="T38" fmla="*/ 154576805 w 104"/>
                  <a:gd name="T39" fmla="*/ 686562000 h 105"/>
                  <a:gd name="T40" fmla="*/ 669836408 w 104"/>
                  <a:gd name="T41" fmla="*/ 155448000 h 105"/>
                  <a:gd name="T42" fmla="*/ 1197973825 w 104"/>
                  <a:gd name="T43" fmla="*/ 686562000 h 105"/>
                  <a:gd name="T44" fmla="*/ 669836408 w 104"/>
                  <a:gd name="T45" fmla="*/ 1204722000 h 105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104" h="105">
                    <a:moveTo>
                      <a:pt x="59" y="46"/>
                    </a:moveTo>
                    <a:cubicBezTo>
                      <a:pt x="59" y="23"/>
                      <a:pt x="59" y="23"/>
                      <a:pt x="59" y="23"/>
                    </a:cubicBezTo>
                    <a:cubicBezTo>
                      <a:pt x="46" y="23"/>
                      <a:pt x="46" y="23"/>
                      <a:pt x="46" y="23"/>
                    </a:cubicBezTo>
                    <a:cubicBezTo>
                      <a:pt x="46" y="46"/>
                      <a:pt x="46" y="46"/>
                      <a:pt x="46" y="46"/>
                    </a:cubicBezTo>
                    <a:cubicBezTo>
                      <a:pt x="24" y="46"/>
                      <a:pt x="24" y="46"/>
                      <a:pt x="24" y="46"/>
                    </a:cubicBezTo>
                    <a:cubicBezTo>
                      <a:pt x="24" y="59"/>
                      <a:pt x="24" y="59"/>
                      <a:pt x="24" y="59"/>
                    </a:cubicBezTo>
                    <a:cubicBezTo>
                      <a:pt x="46" y="59"/>
                      <a:pt x="46" y="59"/>
                      <a:pt x="46" y="59"/>
                    </a:cubicBezTo>
                    <a:cubicBezTo>
                      <a:pt x="46" y="82"/>
                      <a:pt x="46" y="82"/>
                      <a:pt x="46" y="82"/>
                    </a:cubicBezTo>
                    <a:cubicBezTo>
                      <a:pt x="59" y="82"/>
                      <a:pt x="59" y="82"/>
                      <a:pt x="59" y="82"/>
                    </a:cubicBezTo>
                    <a:cubicBezTo>
                      <a:pt x="59" y="59"/>
                      <a:pt x="59" y="59"/>
                      <a:pt x="59" y="59"/>
                    </a:cubicBezTo>
                    <a:cubicBezTo>
                      <a:pt x="81" y="59"/>
                      <a:pt x="81" y="59"/>
                      <a:pt x="81" y="59"/>
                    </a:cubicBezTo>
                    <a:cubicBezTo>
                      <a:pt x="81" y="46"/>
                      <a:pt x="81" y="46"/>
                      <a:pt x="81" y="46"/>
                    </a:cubicBezTo>
                    <a:lnTo>
                      <a:pt x="59" y="46"/>
                    </a:lnTo>
                    <a:close/>
                    <a:moveTo>
                      <a:pt x="52" y="0"/>
                    </a:moveTo>
                    <a:cubicBezTo>
                      <a:pt x="23" y="0"/>
                      <a:pt x="0" y="24"/>
                      <a:pt x="0" y="53"/>
                    </a:cubicBezTo>
                    <a:cubicBezTo>
                      <a:pt x="0" y="81"/>
                      <a:pt x="23" y="105"/>
                      <a:pt x="52" y="105"/>
                    </a:cubicBezTo>
                    <a:cubicBezTo>
                      <a:pt x="81" y="105"/>
                      <a:pt x="104" y="81"/>
                      <a:pt x="104" y="53"/>
                    </a:cubicBezTo>
                    <a:cubicBezTo>
                      <a:pt x="104" y="24"/>
                      <a:pt x="81" y="0"/>
                      <a:pt x="52" y="0"/>
                    </a:cubicBezTo>
                    <a:close/>
                    <a:moveTo>
                      <a:pt x="52" y="93"/>
                    </a:moveTo>
                    <a:cubicBezTo>
                      <a:pt x="30" y="93"/>
                      <a:pt x="12" y="75"/>
                      <a:pt x="12" y="53"/>
                    </a:cubicBezTo>
                    <a:cubicBezTo>
                      <a:pt x="12" y="30"/>
                      <a:pt x="30" y="12"/>
                      <a:pt x="52" y="12"/>
                    </a:cubicBezTo>
                    <a:cubicBezTo>
                      <a:pt x="74" y="12"/>
                      <a:pt x="93" y="30"/>
                      <a:pt x="93" y="53"/>
                    </a:cubicBezTo>
                    <a:cubicBezTo>
                      <a:pt x="93" y="75"/>
                      <a:pt x="74" y="93"/>
                      <a:pt x="52" y="93"/>
                    </a:cubicBezTo>
                    <a:close/>
                  </a:path>
                </a:pathLst>
              </a:custGeom>
              <a:solidFill>
                <a:sysClr val="window" lastClr="FFFFFF">
                  <a:alpha val="87842"/>
                </a:sys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68564" tIns="34282" rIns="68564" bIns="34282"/>
              <a:lstStyle/>
              <a:p>
                <a:pPr defTabSz="914217">
                  <a:lnSpc>
                    <a:spcPct val="130000"/>
                  </a:lnSpc>
                  <a:defRPr/>
                </a:pPr>
                <a:endParaRPr lang="zh-CN" altLang="en-US" sz="2799" kern="0">
                  <a:solidFill>
                    <a:srgbClr val="FFFFFF">
                      <a:lumMod val="50000"/>
                    </a:srgbClr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9" name="淘宝店chenying0907出品 4">
              <a:extLst>
                <a:ext uri="{FF2B5EF4-FFF2-40B4-BE49-F238E27FC236}">
                  <a16:creationId xmlns:a16="http://schemas.microsoft.com/office/drawing/2014/main" id="{928FE6CA-E0E8-4694-9A0A-763D94B95A50}"/>
                </a:ext>
              </a:extLst>
            </p:cNvPr>
            <p:cNvGrpSpPr/>
            <p:nvPr/>
          </p:nvGrpSpPr>
          <p:grpSpPr>
            <a:xfrm>
              <a:off x="3979642" y="2741048"/>
              <a:ext cx="1081050" cy="1295400"/>
              <a:chOff x="4028841" y="2682404"/>
              <a:chExt cx="1081050" cy="1295400"/>
            </a:xfrm>
          </p:grpSpPr>
          <p:sp>
            <p:nvSpPr>
              <p:cNvPr id="18" name="MH_Other_7">
                <a:extLst>
                  <a:ext uri="{FF2B5EF4-FFF2-40B4-BE49-F238E27FC236}">
                    <a16:creationId xmlns:a16="http://schemas.microsoft.com/office/drawing/2014/main" id="{68B8C5B4-D1E8-467D-BA8E-44514CF805DF}"/>
                  </a:ext>
                </a:extLst>
              </p:cNvPr>
              <p:cNvSpPr>
                <a:spLocks/>
              </p:cNvSpPr>
              <p:nvPr>
                <p:custDataLst>
                  <p:tags r:id="rId7"/>
                </p:custDataLst>
              </p:nvPr>
            </p:nvSpPr>
            <p:spPr bwMode="auto">
              <a:xfrm>
                <a:off x="4569367" y="2682404"/>
                <a:ext cx="540524" cy="1295400"/>
              </a:xfrm>
              <a:custGeom>
                <a:avLst/>
                <a:gdLst>
                  <a:gd name="T0" fmla="*/ 514 w 514"/>
                  <a:gd name="T1" fmla="*/ 824 h 1302"/>
                  <a:gd name="T2" fmla="*/ 514 w 514"/>
                  <a:gd name="T3" fmla="*/ 513 h 1302"/>
                  <a:gd name="T4" fmla="*/ 0 w 514"/>
                  <a:gd name="T5" fmla="*/ 0 h 1302"/>
                  <a:gd name="T6" fmla="*/ 0 w 514"/>
                  <a:gd name="T7" fmla="*/ 1302 h 1302"/>
                  <a:gd name="T8" fmla="*/ 514 w 514"/>
                  <a:gd name="T9" fmla="*/ 824 h 1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4" h="1302">
                    <a:moveTo>
                      <a:pt x="514" y="824"/>
                    </a:moveTo>
                    <a:lnTo>
                      <a:pt x="514" y="513"/>
                    </a:lnTo>
                    <a:lnTo>
                      <a:pt x="0" y="0"/>
                    </a:lnTo>
                    <a:lnTo>
                      <a:pt x="0" y="1302"/>
                    </a:lnTo>
                    <a:lnTo>
                      <a:pt x="514" y="824"/>
                    </a:lnTo>
                    <a:close/>
                  </a:path>
                </a:pathLst>
              </a:custGeom>
              <a:solidFill>
                <a:srgbClr val="EF4546"/>
              </a:solidFill>
              <a:ln>
                <a:noFill/>
              </a:ln>
            </p:spPr>
            <p:txBody>
              <a:bodyPr lIns="68564" tIns="34282" rIns="68564" bIns="34282"/>
              <a:lstStyle/>
              <a:p>
                <a:pPr defTabSz="914217">
                  <a:lnSpc>
                    <a:spcPct val="130000"/>
                  </a:lnSpc>
                  <a:defRPr/>
                </a:pPr>
                <a:endParaRPr lang="zh-CN" altLang="en-US" sz="2799" kern="0">
                  <a:solidFill>
                    <a:srgbClr val="FFFFFF">
                      <a:lumMod val="50000"/>
                    </a:srgb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9" name="MH_Other_8">
                <a:extLst>
                  <a:ext uri="{FF2B5EF4-FFF2-40B4-BE49-F238E27FC236}">
                    <a16:creationId xmlns:a16="http://schemas.microsoft.com/office/drawing/2014/main" id="{8B2B0736-55C6-4EC5-83AC-6FDF0C6543FD}"/>
                  </a:ext>
                </a:extLst>
              </p:cNvPr>
              <p:cNvSpPr>
                <a:spLocks/>
              </p:cNvSpPr>
              <p:nvPr>
                <p:custDataLst>
                  <p:tags r:id="rId8"/>
                </p:custDataLst>
              </p:nvPr>
            </p:nvSpPr>
            <p:spPr bwMode="auto">
              <a:xfrm>
                <a:off x="4028841" y="2682404"/>
                <a:ext cx="540525" cy="1295400"/>
              </a:xfrm>
              <a:custGeom>
                <a:avLst/>
                <a:gdLst>
                  <a:gd name="T0" fmla="*/ 0 w 514"/>
                  <a:gd name="T1" fmla="*/ 824 h 1302"/>
                  <a:gd name="T2" fmla="*/ 0 w 514"/>
                  <a:gd name="T3" fmla="*/ 513 h 1302"/>
                  <a:gd name="T4" fmla="*/ 514 w 514"/>
                  <a:gd name="T5" fmla="*/ 0 h 1302"/>
                  <a:gd name="T6" fmla="*/ 514 w 514"/>
                  <a:gd name="T7" fmla="*/ 1302 h 1302"/>
                  <a:gd name="T8" fmla="*/ 0 w 514"/>
                  <a:gd name="T9" fmla="*/ 824 h 1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4" h="1302">
                    <a:moveTo>
                      <a:pt x="0" y="824"/>
                    </a:moveTo>
                    <a:lnTo>
                      <a:pt x="0" y="513"/>
                    </a:lnTo>
                    <a:lnTo>
                      <a:pt x="514" y="0"/>
                    </a:lnTo>
                    <a:lnTo>
                      <a:pt x="514" y="1302"/>
                    </a:lnTo>
                    <a:lnTo>
                      <a:pt x="0" y="824"/>
                    </a:lnTo>
                    <a:close/>
                  </a:path>
                </a:pathLst>
              </a:custGeom>
              <a:solidFill>
                <a:srgbClr val="EF4546"/>
              </a:solidFill>
              <a:ln>
                <a:noFill/>
              </a:ln>
            </p:spPr>
            <p:txBody>
              <a:bodyPr lIns="68564" tIns="34282" rIns="68564" bIns="34282"/>
              <a:lstStyle/>
              <a:p>
                <a:pPr defTabSz="914217">
                  <a:lnSpc>
                    <a:spcPct val="130000"/>
                  </a:lnSpc>
                  <a:defRPr/>
                </a:pPr>
                <a:endParaRPr lang="zh-CN" altLang="en-US" sz="2799" kern="0" dirty="0">
                  <a:solidFill>
                    <a:srgbClr val="FFFFFF">
                      <a:lumMod val="50000"/>
                    </a:srgb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0" name="MH_Other_10">
                <a:extLst>
                  <a:ext uri="{FF2B5EF4-FFF2-40B4-BE49-F238E27FC236}">
                    <a16:creationId xmlns:a16="http://schemas.microsoft.com/office/drawing/2014/main" id="{9DCA5661-4CEE-472A-A05B-4A7AF1183F71}"/>
                  </a:ext>
                </a:extLst>
              </p:cNvPr>
              <p:cNvSpPr>
                <a:spLocks noChangeAspect="1" noEditPoints="1"/>
              </p:cNvSpPr>
              <p:nvPr>
                <p:custDataLst>
                  <p:tags r:id="rId9"/>
                </p:custDataLst>
              </p:nvPr>
            </p:nvSpPr>
            <p:spPr bwMode="auto">
              <a:xfrm>
                <a:off x="4390452" y="3194373"/>
                <a:ext cx="370429" cy="317897"/>
              </a:xfrm>
              <a:custGeom>
                <a:avLst/>
                <a:gdLst>
                  <a:gd name="T0" fmla="*/ 812168355 w 106"/>
                  <a:gd name="T1" fmla="*/ 969364271 h 95"/>
                  <a:gd name="T2" fmla="*/ 577891455 w 106"/>
                  <a:gd name="T3" fmla="*/ 1144165830 h 95"/>
                  <a:gd name="T4" fmla="*/ 577891455 w 106"/>
                  <a:gd name="T5" fmla="*/ 889907201 h 95"/>
                  <a:gd name="T6" fmla="*/ 312371836 w 106"/>
                  <a:gd name="T7" fmla="*/ 492625845 h 95"/>
                  <a:gd name="T8" fmla="*/ 0 w 106"/>
                  <a:gd name="T9" fmla="*/ 874015787 h 95"/>
                  <a:gd name="T10" fmla="*/ 624743672 w 106"/>
                  <a:gd name="T11" fmla="*/ 1303079970 h 95"/>
                  <a:gd name="T12" fmla="*/ 827789714 w 106"/>
                  <a:gd name="T13" fmla="*/ 1287188556 h 95"/>
                  <a:gd name="T14" fmla="*/ 1046449208 w 106"/>
                  <a:gd name="T15" fmla="*/ 1509664358 h 95"/>
                  <a:gd name="T16" fmla="*/ 983975632 w 106"/>
                  <a:gd name="T17" fmla="*/ 1239514314 h 95"/>
                  <a:gd name="T18" fmla="*/ 1249491297 w 106"/>
                  <a:gd name="T19" fmla="*/ 953472857 h 95"/>
                  <a:gd name="T20" fmla="*/ 999593038 w 106"/>
                  <a:gd name="T21" fmla="*/ 985255685 h 95"/>
                  <a:gd name="T22" fmla="*/ 812168355 w 106"/>
                  <a:gd name="T23" fmla="*/ 969364271 h 95"/>
                  <a:gd name="T24" fmla="*/ 1030831803 w 106"/>
                  <a:gd name="T25" fmla="*/ 0 h 95"/>
                  <a:gd name="T26" fmla="*/ 406084177 w 106"/>
                  <a:gd name="T27" fmla="*/ 429064183 h 95"/>
                  <a:gd name="T28" fmla="*/ 671599842 w 106"/>
                  <a:gd name="T29" fmla="*/ 794558717 h 95"/>
                  <a:gd name="T30" fmla="*/ 671599842 w 106"/>
                  <a:gd name="T31" fmla="*/ 969364271 h 95"/>
                  <a:gd name="T32" fmla="*/ 843407120 w 106"/>
                  <a:gd name="T33" fmla="*/ 842232959 h 95"/>
                  <a:gd name="T34" fmla="*/ 1030831803 w 106"/>
                  <a:gd name="T35" fmla="*/ 874015787 h 95"/>
                  <a:gd name="T36" fmla="*/ 1655575475 w 106"/>
                  <a:gd name="T37" fmla="*/ 429064183 h 95"/>
                  <a:gd name="T38" fmla="*/ 1030831803 w 106"/>
                  <a:gd name="T39" fmla="*/ 0 h 95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06" h="95">
                    <a:moveTo>
                      <a:pt x="52" y="61"/>
                    </a:moveTo>
                    <a:cubicBezTo>
                      <a:pt x="50" y="62"/>
                      <a:pt x="37" y="72"/>
                      <a:pt x="37" y="72"/>
                    </a:cubicBezTo>
                    <a:cubicBezTo>
                      <a:pt x="37" y="72"/>
                      <a:pt x="37" y="59"/>
                      <a:pt x="37" y="56"/>
                    </a:cubicBezTo>
                    <a:cubicBezTo>
                      <a:pt x="26" y="50"/>
                      <a:pt x="20" y="41"/>
                      <a:pt x="20" y="31"/>
                    </a:cubicBezTo>
                    <a:cubicBezTo>
                      <a:pt x="8" y="36"/>
                      <a:pt x="0" y="45"/>
                      <a:pt x="0" y="55"/>
                    </a:cubicBezTo>
                    <a:cubicBezTo>
                      <a:pt x="0" y="70"/>
                      <a:pt x="18" y="82"/>
                      <a:pt x="40" y="82"/>
                    </a:cubicBezTo>
                    <a:cubicBezTo>
                      <a:pt x="45" y="82"/>
                      <a:pt x="49" y="82"/>
                      <a:pt x="53" y="81"/>
                    </a:cubicBezTo>
                    <a:cubicBezTo>
                      <a:pt x="67" y="95"/>
                      <a:pt x="67" y="95"/>
                      <a:pt x="67" y="95"/>
                    </a:cubicBezTo>
                    <a:cubicBezTo>
                      <a:pt x="63" y="78"/>
                      <a:pt x="63" y="78"/>
                      <a:pt x="63" y="78"/>
                    </a:cubicBezTo>
                    <a:cubicBezTo>
                      <a:pt x="72" y="74"/>
                      <a:pt x="78" y="67"/>
                      <a:pt x="80" y="60"/>
                    </a:cubicBezTo>
                    <a:cubicBezTo>
                      <a:pt x="75" y="61"/>
                      <a:pt x="69" y="62"/>
                      <a:pt x="64" y="62"/>
                    </a:cubicBezTo>
                    <a:cubicBezTo>
                      <a:pt x="60" y="62"/>
                      <a:pt x="56" y="62"/>
                      <a:pt x="52" y="61"/>
                    </a:cubicBezTo>
                    <a:close/>
                    <a:moveTo>
                      <a:pt x="66" y="0"/>
                    </a:moveTo>
                    <a:cubicBezTo>
                      <a:pt x="44" y="0"/>
                      <a:pt x="26" y="12"/>
                      <a:pt x="26" y="27"/>
                    </a:cubicBezTo>
                    <a:cubicBezTo>
                      <a:pt x="26" y="36"/>
                      <a:pt x="33" y="45"/>
                      <a:pt x="43" y="50"/>
                    </a:cubicBezTo>
                    <a:cubicBezTo>
                      <a:pt x="43" y="61"/>
                      <a:pt x="43" y="61"/>
                      <a:pt x="43" y="61"/>
                    </a:cubicBezTo>
                    <a:cubicBezTo>
                      <a:pt x="54" y="53"/>
                      <a:pt x="54" y="53"/>
                      <a:pt x="54" y="53"/>
                    </a:cubicBezTo>
                    <a:cubicBezTo>
                      <a:pt x="57" y="54"/>
                      <a:pt x="62" y="55"/>
                      <a:pt x="66" y="55"/>
                    </a:cubicBezTo>
                    <a:cubicBezTo>
                      <a:pt x="88" y="55"/>
                      <a:pt x="106" y="42"/>
                      <a:pt x="106" y="27"/>
                    </a:cubicBezTo>
                    <a:cubicBezTo>
                      <a:pt x="106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9018"/>
                </a:sys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68564" tIns="34282" rIns="68564" bIns="34282"/>
              <a:lstStyle/>
              <a:p>
                <a:pPr defTabSz="914217">
                  <a:lnSpc>
                    <a:spcPct val="130000"/>
                  </a:lnSpc>
                  <a:defRPr/>
                </a:pPr>
                <a:endParaRPr lang="zh-CN" altLang="en-US" sz="2799" kern="0">
                  <a:solidFill>
                    <a:srgbClr val="FFFFFF">
                      <a:lumMod val="50000"/>
                    </a:srgbClr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10" name="淘宝店chenying0907出品 5">
              <a:extLst>
                <a:ext uri="{FF2B5EF4-FFF2-40B4-BE49-F238E27FC236}">
                  <a16:creationId xmlns:a16="http://schemas.microsoft.com/office/drawing/2014/main" id="{A5667532-E5D0-496C-9E83-4BF4394C6620}"/>
                </a:ext>
              </a:extLst>
            </p:cNvPr>
            <p:cNvGrpSpPr/>
            <p:nvPr/>
          </p:nvGrpSpPr>
          <p:grpSpPr>
            <a:xfrm>
              <a:off x="4547736" y="2162488"/>
              <a:ext cx="1369581" cy="1021557"/>
              <a:chOff x="4575666" y="2114476"/>
              <a:chExt cx="1369581" cy="1021557"/>
            </a:xfrm>
          </p:grpSpPr>
          <p:sp>
            <p:nvSpPr>
              <p:cNvPr id="15" name="MH_Other_1">
                <a:extLst>
                  <a:ext uri="{FF2B5EF4-FFF2-40B4-BE49-F238E27FC236}">
                    <a16:creationId xmlns:a16="http://schemas.microsoft.com/office/drawing/2014/main" id="{C952F3A6-F64F-400F-9A7F-464DE88C400E}"/>
                  </a:ext>
                </a:extLst>
              </p:cNvPr>
              <p:cNvSpPr>
                <a:spLocks/>
              </p:cNvSpPr>
              <p:nvPr>
                <p:custDataLst>
                  <p:tags r:id="rId4"/>
                </p:custDataLst>
              </p:nvPr>
            </p:nvSpPr>
            <p:spPr bwMode="auto">
              <a:xfrm>
                <a:off x="4575666" y="2114476"/>
                <a:ext cx="1369581" cy="510779"/>
              </a:xfrm>
              <a:custGeom>
                <a:avLst/>
                <a:gdLst>
                  <a:gd name="T0" fmla="*/ 824 w 1302"/>
                  <a:gd name="T1" fmla="*/ 0 h 514"/>
                  <a:gd name="T2" fmla="*/ 513 w 1302"/>
                  <a:gd name="T3" fmla="*/ 0 h 514"/>
                  <a:gd name="T4" fmla="*/ 0 w 1302"/>
                  <a:gd name="T5" fmla="*/ 514 h 514"/>
                  <a:gd name="T6" fmla="*/ 1302 w 1302"/>
                  <a:gd name="T7" fmla="*/ 514 h 514"/>
                  <a:gd name="T8" fmla="*/ 824 w 1302"/>
                  <a:gd name="T9" fmla="*/ 0 h 5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02" h="514">
                    <a:moveTo>
                      <a:pt x="824" y="0"/>
                    </a:moveTo>
                    <a:lnTo>
                      <a:pt x="513" y="0"/>
                    </a:lnTo>
                    <a:lnTo>
                      <a:pt x="0" y="514"/>
                    </a:lnTo>
                    <a:lnTo>
                      <a:pt x="1302" y="514"/>
                    </a:lnTo>
                    <a:lnTo>
                      <a:pt x="824" y="0"/>
                    </a:lnTo>
                    <a:close/>
                  </a:path>
                </a:pathLst>
              </a:custGeom>
              <a:solidFill>
                <a:srgbClr val="A6C03B"/>
              </a:solidFill>
              <a:ln>
                <a:noFill/>
              </a:ln>
            </p:spPr>
            <p:txBody>
              <a:bodyPr lIns="68564" tIns="34282" rIns="68564" bIns="34282"/>
              <a:lstStyle/>
              <a:p>
                <a:pPr defTabSz="914217">
                  <a:lnSpc>
                    <a:spcPct val="130000"/>
                  </a:lnSpc>
                  <a:defRPr/>
                </a:pPr>
                <a:endParaRPr lang="zh-CN" altLang="en-US" sz="2799" kern="0">
                  <a:solidFill>
                    <a:srgbClr val="FFFFFF">
                      <a:lumMod val="50000"/>
                    </a:srgb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6" name="MH_Other_2">
                <a:extLst>
                  <a:ext uri="{FF2B5EF4-FFF2-40B4-BE49-F238E27FC236}">
                    <a16:creationId xmlns:a16="http://schemas.microsoft.com/office/drawing/2014/main" id="{EF9B2337-2EBA-49BB-90FC-87D956176298}"/>
                  </a:ext>
                </a:extLst>
              </p:cNvPr>
              <p:cNvSpPr>
                <a:spLocks/>
              </p:cNvSpPr>
              <p:nvPr>
                <p:custDataLst>
                  <p:tags r:id="rId5"/>
                </p:custDataLst>
              </p:nvPr>
            </p:nvSpPr>
            <p:spPr bwMode="auto">
              <a:xfrm>
                <a:off x="4575666" y="2625255"/>
                <a:ext cx="1369581" cy="510778"/>
              </a:xfrm>
              <a:custGeom>
                <a:avLst/>
                <a:gdLst>
                  <a:gd name="T0" fmla="*/ 824 w 1302"/>
                  <a:gd name="T1" fmla="*/ 514 h 514"/>
                  <a:gd name="T2" fmla="*/ 513 w 1302"/>
                  <a:gd name="T3" fmla="*/ 514 h 514"/>
                  <a:gd name="T4" fmla="*/ 0 w 1302"/>
                  <a:gd name="T5" fmla="*/ 0 h 514"/>
                  <a:gd name="T6" fmla="*/ 1302 w 1302"/>
                  <a:gd name="T7" fmla="*/ 0 h 514"/>
                  <a:gd name="T8" fmla="*/ 824 w 1302"/>
                  <a:gd name="T9" fmla="*/ 514 h 5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02" h="514">
                    <a:moveTo>
                      <a:pt x="824" y="514"/>
                    </a:moveTo>
                    <a:lnTo>
                      <a:pt x="513" y="514"/>
                    </a:lnTo>
                    <a:lnTo>
                      <a:pt x="0" y="0"/>
                    </a:lnTo>
                    <a:lnTo>
                      <a:pt x="1302" y="0"/>
                    </a:lnTo>
                    <a:lnTo>
                      <a:pt x="824" y="514"/>
                    </a:lnTo>
                    <a:close/>
                  </a:path>
                </a:pathLst>
              </a:custGeom>
              <a:solidFill>
                <a:srgbClr val="A6C03B"/>
              </a:solidFill>
              <a:ln>
                <a:noFill/>
              </a:ln>
            </p:spPr>
            <p:txBody>
              <a:bodyPr lIns="68564" tIns="34282" rIns="68564" bIns="34282"/>
              <a:lstStyle/>
              <a:p>
                <a:pPr defTabSz="914217">
                  <a:lnSpc>
                    <a:spcPct val="130000"/>
                  </a:lnSpc>
                  <a:defRPr/>
                </a:pPr>
                <a:endParaRPr lang="zh-CN" altLang="en-US" sz="2799" kern="0">
                  <a:solidFill>
                    <a:srgbClr val="FFFFFF">
                      <a:lumMod val="50000"/>
                    </a:srgb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7" name="MH_Other_11">
                <a:extLst>
                  <a:ext uri="{FF2B5EF4-FFF2-40B4-BE49-F238E27FC236}">
                    <a16:creationId xmlns:a16="http://schemas.microsoft.com/office/drawing/2014/main" id="{2EDC9C2A-63E5-4DF2-8A3A-AE37B412F112}"/>
                  </a:ext>
                </a:extLst>
              </p:cNvPr>
              <p:cNvSpPr>
                <a:spLocks noChangeAspect="1" noEditPoints="1"/>
              </p:cNvSpPr>
              <p:nvPr>
                <p:custDataLst>
                  <p:tags r:id="rId6"/>
                </p:custDataLst>
              </p:nvPr>
            </p:nvSpPr>
            <p:spPr bwMode="auto">
              <a:xfrm>
                <a:off x="4983894" y="2450232"/>
                <a:ext cx="554384" cy="303610"/>
              </a:xfrm>
              <a:custGeom>
                <a:avLst/>
                <a:gdLst>
                  <a:gd name="T0" fmla="*/ 2147483646 w 132"/>
                  <a:gd name="T1" fmla="*/ 764997897 h 67"/>
                  <a:gd name="T2" fmla="*/ 2147483646 w 132"/>
                  <a:gd name="T3" fmla="*/ 941536290 h 67"/>
                  <a:gd name="T4" fmla="*/ 2147483646 w 132"/>
                  <a:gd name="T5" fmla="*/ 1088649810 h 67"/>
                  <a:gd name="T6" fmla="*/ 2147483646 w 132"/>
                  <a:gd name="T7" fmla="*/ 1618259564 h 67"/>
                  <a:gd name="T8" fmla="*/ 2147483646 w 132"/>
                  <a:gd name="T9" fmla="*/ 1618259564 h 67"/>
                  <a:gd name="T10" fmla="*/ 2147483646 w 132"/>
                  <a:gd name="T11" fmla="*/ 1441721171 h 67"/>
                  <a:gd name="T12" fmla="*/ 2147483646 w 132"/>
                  <a:gd name="T13" fmla="*/ 1971336351 h 67"/>
                  <a:gd name="T14" fmla="*/ 2147483646 w 132"/>
                  <a:gd name="T15" fmla="*/ 1971336351 h 67"/>
                  <a:gd name="T16" fmla="*/ 2147483646 w 132"/>
                  <a:gd name="T17" fmla="*/ 1765378510 h 67"/>
                  <a:gd name="T18" fmla="*/ 2147483646 w 132"/>
                  <a:gd name="T19" fmla="*/ 1971336351 h 67"/>
                  <a:gd name="T20" fmla="*/ 2147483646 w 132"/>
                  <a:gd name="T21" fmla="*/ 1971336351 h 67"/>
                  <a:gd name="T22" fmla="*/ 2147483646 w 132"/>
                  <a:gd name="T23" fmla="*/ 1441721171 h 67"/>
                  <a:gd name="T24" fmla="*/ 2147483646 w 132"/>
                  <a:gd name="T25" fmla="*/ 1618259564 h 67"/>
                  <a:gd name="T26" fmla="*/ 2147483646 w 132"/>
                  <a:gd name="T27" fmla="*/ 1618259564 h 67"/>
                  <a:gd name="T28" fmla="*/ 2147483646 w 132"/>
                  <a:gd name="T29" fmla="*/ 1088649810 h 67"/>
                  <a:gd name="T30" fmla="*/ 2147483646 w 132"/>
                  <a:gd name="T31" fmla="*/ 941536290 h 67"/>
                  <a:gd name="T32" fmla="*/ 2147483646 w 132"/>
                  <a:gd name="T33" fmla="*/ 764997897 h 67"/>
                  <a:gd name="T34" fmla="*/ 405775621 w 132"/>
                  <a:gd name="T35" fmla="*/ 764997897 h 67"/>
                  <a:gd name="T36" fmla="*/ 247974518 w 132"/>
                  <a:gd name="T37" fmla="*/ 941536290 h 67"/>
                  <a:gd name="T38" fmla="*/ 293061226 w 132"/>
                  <a:gd name="T39" fmla="*/ 1088649810 h 67"/>
                  <a:gd name="T40" fmla="*/ 45086708 w 132"/>
                  <a:gd name="T41" fmla="*/ 1618259564 h 67"/>
                  <a:gd name="T42" fmla="*/ 67627687 w 132"/>
                  <a:gd name="T43" fmla="*/ 1618259564 h 67"/>
                  <a:gd name="T44" fmla="*/ 247974518 w 132"/>
                  <a:gd name="T45" fmla="*/ 1441721171 h 67"/>
                  <a:gd name="T46" fmla="*/ 157801102 w 132"/>
                  <a:gd name="T47" fmla="*/ 1971336351 h 67"/>
                  <a:gd name="T48" fmla="*/ 293061226 w 132"/>
                  <a:gd name="T49" fmla="*/ 1971336351 h 67"/>
                  <a:gd name="T50" fmla="*/ 405775621 w 132"/>
                  <a:gd name="T51" fmla="*/ 1765378510 h 67"/>
                  <a:gd name="T52" fmla="*/ 495949036 w 132"/>
                  <a:gd name="T53" fmla="*/ 1971336351 h 67"/>
                  <a:gd name="T54" fmla="*/ 631209160 w 132"/>
                  <a:gd name="T55" fmla="*/ 1971336351 h 67"/>
                  <a:gd name="T56" fmla="*/ 541035744 w 132"/>
                  <a:gd name="T57" fmla="*/ 1441721171 h 67"/>
                  <a:gd name="T58" fmla="*/ 721377825 w 132"/>
                  <a:gd name="T59" fmla="*/ 1618259564 h 67"/>
                  <a:gd name="T60" fmla="*/ 743923555 w 132"/>
                  <a:gd name="T61" fmla="*/ 1618259564 h 67"/>
                  <a:gd name="T62" fmla="*/ 495949036 w 132"/>
                  <a:gd name="T63" fmla="*/ 1088649810 h 67"/>
                  <a:gd name="T64" fmla="*/ 541035744 w 132"/>
                  <a:gd name="T65" fmla="*/ 941536290 h 67"/>
                  <a:gd name="T66" fmla="*/ 405775621 w 132"/>
                  <a:gd name="T67" fmla="*/ 764997897 h 67"/>
                  <a:gd name="T68" fmla="*/ 1510388088 w 132"/>
                  <a:gd name="T69" fmla="*/ 0 h 67"/>
                  <a:gd name="T70" fmla="*/ 1284954548 w 132"/>
                  <a:gd name="T71" fmla="*/ 294227039 h 67"/>
                  <a:gd name="T72" fmla="*/ 1352586985 w 132"/>
                  <a:gd name="T73" fmla="*/ 529615181 h 67"/>
                  <a:gd name="T74" fmla="*/ 946811365 w 132"/>
                  <a:gd name="T75" fmla="*/ 1382876848 h 67"/>
                  <a:gd name="T76" fmla="*/ 991898073 w 132"/>
                  <a:gd name="T77" fmla="*/ 1412301722 h 67"/>
                  <a:gd name="T78" fmla="*/ 1262413570 w 132"/>
                  <a:gd name="T79" fmla="*/ 1118069258 h 67"/>
                  <a:gd name="T80" fmla="*/ 1127153446 w 132"/>
                  <a:gd name="T81" fmla="*/ 1971336351 h 67"/>
                  <a:gd name="T82" fmla="*/ 1352586985 w 132"/>
                  <a:gd name="T83" fmla="*/ 1971336351 h 67"/>
                  <a:gd name="T84" fmla="*/ 1510388088 w 132"/>
                  <a:gd name="T85" fmla="*/ 1618259564 h 67"/>
                  <a:gd name="T86" fmla="*/ 1668189190 w 132"/>
                  <a:gd name="T87" fmla="*/ 1971336351 h 67"/>
                  <a:gd name="T88" fmla="*/ 1893622730 w 132"/>
                  <a:gd name="T89" fmla="*/ 1971336351 h 67"/>
                  <a:gd name="T90" fmla="*/ 1758362606 w 132"/>
                  <a:gd name="T91" fmla="*/ 1118069258 h 67"/>
                  <a:gd name="T92" fmla="*/ 2028878103 w 132"/>
                  <a:gd name="T93" fmla="*/ 1412301722 h 67"/>
                  <a:gd name="T94" fmla="*/ 2073964811 w 132"/>
                  <a:gd name="T95" fmla="*/ 1382876848 h 67"/>
                  <a:gd name="T96" fmla="*/ 1668189190 w 132"/>
                  <a:gd name="T97" fmla="*/ 529615181 h 67"/>
                  <a:gd name="T98" fmla="*/ 1735816877 w 132"/>
                  <a:gd name="T99" fmla="*/ 294227039 h 67"/>
                  <a:gd name="T100" fmla="*/ 1510388088 w 132"/>
                  <a:gd name="T101" fmla="*/ 0 h 67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132" h="67">
                    <a:moveTo>
                      <a:pt x="114" y="26"/>
                    </a:moveTo>
                    <a:cubicBezTo>
                      <a:pt x="111" y="26"/>
                      <a:pt x="108" y="29"/>
                      <a:pt x="108" y="32"/>
                    </a:cubicBezTo>
                    <a:cubicBezTo>
                      <a:pt x="108" y="34"/>
                      <a:pt x="109" y="36"/>
                      <a:pt x="110" y="37"/>
                    </a:cubicBezTo>
                    <a:cubicBezTo>
                      <a:pt x="104" y="40"/>
                      <a:pt x="96" y="53"/>
                      <a:pt x="99" y="55"/>
                    </a:cubicBezTo>
                    <a:cubicBezTo>
                      <a:pt x="99" y="55"/>
                      <a:pt x="100" y="55"/>
                      <a:pt x="100" y="55"/>
                    </a:cubicBezTo>
                    <a:cubicBezTo>
                      <a:pt x="102" y="55"/>
                      <a:pt x="105" y="52"/>
                      <a:pt x="107" y="49"/>
                    </a:cubicBezTo>
                    <a:cubicBezTo>
                      <a:pt x="106" y="55"/>
                      <a:pt x="105" y="62"/>
                      <a:pt x="104" y="67"/>
                    </a:cubicBezTo>
                    <a:cubicBezTo>
                      <a:pt x="110" y="67"/>
                      <a:pt x="110" y="67"/>
                      <a:pt x="110" y="67"/>
                    </a:cubicBezTo>
                    <a:cubicBezTo>
                      <a:pt x="110" y="64"/>
                      <a:pt x="112" y="60"/>
                      <a:pt x="114" y="60"/>
                    </a:cubicBezTo>
                    <a:cubicBezTo>
                      <a:pt x="116" y="60"/>
                      <a:pt x="119" y="64"/>
                      <a:pt x="119" y="67"/>
                    </a:cubicBezTo>
                    <a:cubicBezTo>
                      <a:pt x="124" y="67"/>
                      <a:pt x="124" y="67"/>
                      <a:pt x="124" y="67"/>
                    </a:cubicBezTo>
                    <a:cubicBezTo>
                      <a:pt x="124" y="62"/>
                      <a:pt x="123" y="55"/>
                      <a:pt x="121" y="49"/>
                    </a:cubicBezTo>
                    <a:cubicBezTo>
                      <a:pt x="123" y="52"/>
                      <a:pt x="126" y="55"/>
                      <a:pt x="128" y="55"/>
                    </a:cubicBezTo>
                    <a:cubicBezTo>
                      <a:pt x="129" y="55"/>
                      <a:pt x="129" y="55"/>
                      <a:pt x="130" y="55"/>
                    </a:cubicBezTo>
                    <a:cubicBezTo>
                      <a:pt x="132" y="53"/>
                      <a:pt x="125" y="40"/>
                      <a:pt x="118" y="37"/>
                    </a:cubicBezTo>
                    <a:cubicBezTo>
                      <a:pt x="120" y="36"/>
                      <a:pt x="121" y="34"/>
                      <a:pt x="121" y="32"/>
                    </a:cubicBezTo>
                    <a:cubicBezTo>
                      <a:pt x="121" y="29"/>
                      <a:pt x="118" y="26"/>
                      <a:pt x="114" y="26"/>
                    </a:cubicBezTo>
                    <a:moveTo>
                      <a:pt x="18" y="26"/>
                    </a:moveTo>
                    <a:cubicBezTo>
                      <a:pt x="14" y="26"/>
                      <a:pt x="11" y="29"/>
                      <a:pt x="11" y="32"/>
                    </a:cubicBezTo>
                    <a:cubicBezTo>
                      <a:pt x="11" y="34"/>
                      <a:pt x="12" y="36"/>
                      <a:pt x="13" y="37"/>
                    </a:cubicBezTo>
                    <a:cubicBezTo>
                      <a:pt x="7" y="40"/>
                      <a:pt x="0" y="53"/>
                      <a:pt x="2" y="55"/>
                    </a:cubicBezTo>
                    <a:cubicBezTo>
                      <a:pt x="3" y="55"/>
                      <a:pt x="3" y="55"/>
                      <a:pt x="3" y="55"/>
                    </a:cubicBezTo>
                    <a:cubicBezTo>
                      <a:pt x="6" y="55"/>
                      <a:pt x="8" y="52"/>
                      <a:pt x="11" y="49"/>
                    </a:cubicBezTo>
                    <a:cubicBezTo>
                      <a:pt x="9" y="55"/>
                      <a:pt x="8" y="62"/>
                      <a:pt x="7" y="67"/>
                    </a:cubicBezTo>
                    <a:cubicBezTo>
                      <a:pt x="13" y="67"/>
                      <a:pt x="13" y="67"/>
                      <a:pt x="13" y="67"/>
                    </a:cubicBezTo>
                    <a:cubicBezTo>
                      <a:pt x="13" y="64"/>
                      <a:pt x="15" y="60"/>
                      <a:pt x="18" y="60"/>
                    </a:cubicBezTo>
                    <a:cubicBezTo>
                      <a:pt x="20" y="60"/>
                      <a:pt x="22" y="64"/>
                      <a:pt x="22" y="67"/>
                    </a:cubicBezTo>
                    <a:cubicBezTo>
                      <a:pt x="28" y="67"/>
                      <a:pt x="28" y="67"/>
                      <a:pt x="28" y="67"/>
                    </a:cubicBezTo>
                    <a:cubicBezTo>
                      <a:pt x="27" y="62"/>
                      <a:pt x="26" y="55"/>
                      <a:pt x="24" y="49"/>
                    </a:cubicBezTo>
                    <a:cubicBezTo>
                      <a:pt x="27" y="52"/>
                      <a:pt x="29" y="55"/>
                      <a:pt x="32" y="55"/>
                    </a:cubicBezTo>
                    <a:cubicBezTo>
                      <a:pt x="32" y="55"/>
                      <a:pt x="33" y="55"/>
                      <a:pt x="33" y="55"/>
                    </a:cubicBezTo>
                    <a:cubicBezTo>
                      <a:pt x="35" y="53"/>
                      <a:pt x="28" y="40"/>
                      <a:pt x="22" y="37"/>
                    </a:cubicBezTo>
                    <a:cubicBezTo>
                      <a:pt x="23" y="36"/>
                      <a:pt x="24" y="34"/>
                      <a:pt x="24" y="32"/>
                    </a:cubicBezTo>
                    <a:cubicBezTo>
                      <a:pt x="24" y="29"/>
                      <a:pt x="21" y="26"/>
                      <a:pt x="18" y="26"/>
                    </a:cubicBezTo>
                    <a:moveTo>
                      <a:pt x="67" y="0"/>
                    </a:moveTo>
                    <a:cubicBezTo>
                      <a:pt x="61" y="0"/>
                      <a:pt x="57" y="5"/>
                      <a:pt x="57" y="10"/>
                    </a:cubicBezTo>
                    <a:cubicBezTo>
                      <a:pt x="57" y="14"/>
                      <a:pt x="58" y="17"/>
                      <a:pt x="60" y="18"/>
                    </a:cubicBezTo>
                    <a:cubicBezTo>
                      <a:pt x="50" y="22"/>
                      <a:pt x="38" y="43"/>
                      <a:pt x="42" y="47"/>
                    </a:cubicBezTo>
                    <a:cubicBezTo>
                      <a:pt x="43" y="48"/>
                      <a:pt x="43" y="48"/>
                      <a:pt x="44" y="48"/>
                    </a:cubicBezTo>
                    <a:cubicBezTo>
                      <a:pt x="48" y="48"/>
                      <a:pt x="52" y="43"/>
                      <a:pt x="56" y="38"/>
                    </a:cubicBezTo>
                    <a:cubicBezTo>
                      <a:pt x="53" y="47"/>
                      <a:pt x="51" y="58"/>
                      <a:pt x="50" y="67"/>
                    </a:cubicBezTo>
                    <a:cubicBezTo>
                      <a:pt x="60" y="67"/>
                      <a:pt x="60" y="67"/>
                      <a:pt x="60" y="67"/>
                    </a:cubicBezTo>
                    <a:cubicBezTo>
                      <a:pt x="60" y="62"/>
                      <a:pt x="63" y="55"/>
                      <a:pt x="67" y="55"/>
                    </a:cubicBezTo>
                    <a:cubicBezTo>
                      <a:pt x="71" y="55"/>
                      <a:pt x="74" y="62"/>
                      <a:pt x="74" y="67"/>
                    </a:cubicBezTo>
                    <a:cubicBezTo>
                      <a:pt x="84" y="67"/>
                      <a:pt x="84" y="67"/>
                      <a:pt x="84" y="67"/>
                    </a:cubicBezTo>
                    <a:cubicBezTo>
                      <a:pt x="83" y="58"/>
                      <a:pt x="81" y="47"/>
                      <a:pt x="78" y="38"/>
                    </a:cubicBezTo>
                    <a:cubicBezTo>
                      <a:pt x="82" y="43"/>
                      <a:pt x="87" y="48"/>
                      <a:pt x="90" y="48"/>
                    </a:cubicBezTo>
                    <a:cubicBezTo>
                      <a:pt x="91" y="48"/>
                      <a:pt x="91" y="48"/>
                      <a:pt x="92" y="47"/>
                    </a:cubicBezTo>
                    <a:cubicBezTo>
                      <a:pt x="96" y="43"/>
                      <a:pt x="84" y="22"/>
                      <a:pt x="74" y="18"/>
                    </a:cubicBezTo>
                    <a:cubicBezTo>
                      <a:pt x="76" y="17"/>
                      <a:pt x="77" y="14"/>
                      <a:pt x="77" y="10"/>
                    </a:cubicBezTo>
                    <a:cubicBezTo>
                      <a:pt x="77" y="5"/>
                      <a:pt x="73" y="0"/>
                      <a:pt x="67" y="0"/>
                    </a:cubicBezTo>
                  </a:path>
                </a:pathLst>
              </a:custGeom>
              <a:solidFill>
                <a:sysClr val="window" lastClr="FFFFFF">
                  <a:alpha val="87842"/>
                </a:sys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68564" tIns="34282" rIns="68564" bIns="34282"/>
              <a:lstStyle/>
              <a:p>
                <a:pPr defTabSz="914217">
                  <a:lnSpc>
                    <a:spcPct val="130000"/>
                  </a:lnSpc>
                  <a:defRPr/>
                </a:pPr>
                <a:endParaRPr lang="zh-CN" altLang="en-US" sz="2799" kern="0">
                  <a:solidFill>
                    <a:srgbClr val="FFFFFF">
                      <a:lumMod val="50000"/>
                    </a:srgbClr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11" name="淘宝店chenying0907出品 3">
              <a:extLst>
                <a:ext uri="{FF2B5EF4-FFF2-40B4-BE49-F238E27FC236}">
                  <a16:creationId xmlns:a16="http://schemas.microsoft.com/office/drawing/2014/main" id="{81D388C1-9105-4A73-BA44-99F82626E75B}"/>
                </a:ext>
              </a:extLst>
            </p:cNvPr>
            <p:cNvGrpSpPr/>
            <p:nvPr/>
          </p:nvGrpSpPr>
          <p:grpSpPr>
            <a:xfrm>
              <a:off x="3979642" y="1324291"/>
              <a:ext cx="1081050" cy="1290638"/>
              <a:chOff x="4028841" y="1276276"/>
              <a:chExt cx="1081050" cy="1290638"/>
            </a:xfrm>
          </p:grpSpPr>
          <p:sp>
            <p:nvSpPr>
              <p:cNvPr id="12" name="MH_Other_3">
                <a:extLst>
                  <a:ext uri="{FF2B5EF4-FFF2-40B4-BE49-F238E27FC236}">
                    <a16:creationId xmlns:a16="http://schemas.microsoft.com/office/drawing/2014/main" id="{419637AF-5676-4676-81D4-9E0446710487}"/>
                  </a:ext>
                </a:extLst>
              </p:cNvPr>
              <p:cNvSpPr>
                <a:spLocks/>
              </p:cNvSpPr>
              <p:nvPr>
                <p:custDataLst>
                  <p:tags r:id="rId1"/>
                </p:custDataLst>
              </p:nvPr>
            </p:nvSpPr>
            <p:spPr bwMode="auto">
              <a:xfrm>
                <a:off x="4028841" y="1276276"/>
                <a:ext cx="540525" cy="1290638"/>
              </a:xfrm>
              <a:custGeom>
                <a:avLst/>
                <a:gdLst>
                  <a:gd name="T0" fmla="*/ 0 w 514"/>
                  <a:gd name="T1" fmla="*/ 474 h 1298"/>
                  <a:gd name="T2" fmla="*/ 0 w 514"/>
                  <a:gd name="T3" fmla="*/ 785 h 1298"/>
                  <a:gd name="T4" fmla="*/ 514 w 514"/>
                  <a:gd name="T5" fmla="*/ 1298 h 1298"/>
                  <a:gd name="T6" fmla="*/ 514 w 514"/>
                  <a:gd name="T7" fmla="*/ 0 h 1298"/>
                  <a:gd name="T8" fmla="*/ 0 w 514"/>
                  <a:gd name="T9" fmla="*/ 474 h 1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4" h="1298">
                    <a:moveTo>
                      <a:pt x="0" y="474"/>
                    </a:moveTo>
                    <a:lnTo>
                      <a:pt x="0" y="785"/>
                    </a:lnTo>
                    <a:lnTo>
                      <a:pt x="514" y="1298"/>
                    </a:lnTo>
                    <a:lnTo>
                      <a:pt x="514" y="0"/>
                    </a:lnTo>
                    <a:lnTo>
                      <a:pt x="0" y="474"/>
                    </a:lnTo>
                    <a:close/>
                  </a:path>
                </a:pathLst>
              </a:custGeom>
              <a:solidFill>
                <a:srgbClr val="EF4546"/>
              </a:solidFill>
              <a:ln>
                <a:noFill/>
              </a:ln>
            </p:spPr>
            <p:txBody>
              <a:bodyPr lIns="68564" tIns="34282" rIns="68564" bIns="34282"/>
              <a:lstStyle/>
              <a:p>
                <a:pPr defTabSz="914217">
                  <a:lnSpc>
                    <a:spcPct val="130000"/>
                  </a:lnSpc>
                  <a:defRPr/>
                </a:pPr>
                <a:endParaRPr lang="zh-CN" altLang="en-US" sz="2799" kern="0">
                  <a:solidFill>
                    <a:srgbClr val="FFFFFF">
                      <a:lumMod val="50000"/>
                    </a:srgb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3" name="MH_Other_4">
                <a:extLst>
                  <a:ext uri="{FF2B5EF4-FFF2-40B4-BE49-F238E27FC236}">
                    <a16:creationId xmlns:a16="http://schemas.microsoft.com/office/drawing/2014/main" id="{37C0BFAD-51FA-4D43-917F-2D71EA860451}"/>
                  </a:ext>
                </a:extLst>
              </p:cNvPr>
              <p:cNvSpPr>
                <a:spLocks/>
              </p:cNvSpPr>
              <p:nvPr>
                <p:custDataLst>
                  <p:tags r:id="rId2"/>
                </p:custDataLst>
              </p:nvPr>
            </p:nvSpPr>
            <p:spPr bwMode="auto">
              <a:xfrm>
                <a:off x="4569367" y="1276276"/>
                <a:ext cx="540524" cy="1290638"/>
              </a:xfrm>
              <a:custGeom>
                <a:avLst/>
                <a:gdLst>
                  <a:gd name="T0" fmla="*/ 514 w 514"/>
                  <a:gd name="T1" fmla="*/ 474 h 1298"/>
                  <a:gd name="T2" fmla="*/ 514 w 514"/>
                  <a:gd name="T3" fmla="*/ 785 h 1298"/>
                  <a:gd name="T4" fmla="*/ 0 w 514"/>
                  <a:gd name="T5" fmla="*/ 1298 h 1298"/>
                  <a:gd name="T6" fmla="*/ 0 w 514"/>
                  <a:gd name="T7" fmla="*/ 0 h 1298"/>
                  <a:gd name="T8" fmla="*/ 514 w 514"/>
                  <a:gd name="T9" fmla="*/ 474 h 1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4" h="1298">
                    <a:moveTo>
                      <a:pt x="514" y="474"/>
                    </a:moveTo>
                    <a:lnTo>
                      <a:pt x="514" y="785"/>
                    </a:lnTo>
                    <a:lnTo>
                      <a:pt x="0" y="1298"/>
                    </a:lnTo>
                    <a:lnTo>
                      <a:pt x="0" y="0"/>
                    </a:lnTo>
                    <a:lnTo>
                      <a:pt x="514" y="474"/>
                    </a:lnTo>
                    <a:close/>
                  </a:path>
                </a:pathLst>
              </a:custGeom>
              <a:solidFill>
                <a:srgbClr val="EF4546"/>
              </a:solidFill>
              <a:ln>
                <a:noFill/>
              </a:ln>
            </p:spPr>
            <p:txBody>
              <a:bodyPr lIns="68564" tIns="34282" rIns="68564" bIns="34282"/>
              <a:lstStyle/>
              <a:p>
                <a:pPr defTabSz="914217">
                  <a:lnSpc>
                    <a:spcPct val="130000"/>
                  </a:lnSpc>
                  <a:defRPr/>
                </a:pPr>
                <a:endParaRPr lang="zh-CN" altLang="en-US" sz="2799" kern="0">
                  <a:solidFill>
                    <a:srgbClr val="FFFFFF">
                      <a:lumMod val="50000"/>
                    </a:srgb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4" name="MH_Other_12">
                <a:extLst>
                  <a:ext uri="{FF2B5EF4-FFF2-40B4-BE49-F238E27FC236}">
                    <a16:creationId xmlns:a16="http://schemas.microsoft.com/office/drawing/2014/main" id="{EEB581F9-37AD-4A0E-BC62-A9A37E70A6CB}"/>
                  </a:ext>
                </a:extLst>
              </p:cNvPr>
              <p:cNvSpPr>
                <a:spLocks noChangeAspect="1" noEditPoints="1"/>
              </p:cNvSpPr>
              <p:nvPr>
                <p:custDataLst>
                  <p:tags r:id="rId3"/>
                </p:custDataLst>
              </p:nvPr>
            </p:nvSpPr>
            <p:spPr bwMode="auto">
              <a:xfrm>
                <a:off x="4389191" y="1764432"/>
                <a:ext cx="372949" cy="315516"/>
              </a:xfrm>
              <a:custGeom>
                <a:avLst/>
                <a:gdLst>
                  <a:gd name="T0" fmla="*/ 341775088 w 254"/>
                  <a:gd name="T1" fmla="*/ 445069564 h 228"/>
                  <a:gd name="T2" fmla="*/ 289406338 w 254"/>
                  <a:gd name="T3" fmla="*/ 445069564 h 228"/>
                  <a:gd name="T4" fmla="*/ 289406338 w 254"/>
                  <a:gd name="T5" fmla="*/ 489026520 h 228"/>
                  <a:gd name="T6" fmla="*/ 341775088 w 254"/>
                  <a:gd name="T7" fmla="*/ 489026520 h 228"/>
                  <a:gd name="T8" fmla="*/ 341775088 w 254"/>
                  <a:gd name="T9" fmla="*/ 445069564 h 228"/>
                  <a:gd name="T10" fmla="*/ 118517963 w 254"/>
                  <a:gd name="T11" fmla="*/ 299461112 h 228"/>
                  <a:gd name="T12" fmla="*/ 355555550 w 254"/>
                  <a:gd name="T13" fmla="*/ 71430468 h 228"/>
                  <a:gd name="T14" fmla="*/ 584323863 w 254"/>
                  <a:gd name="T15" fmla="*/ 299461112 h 228"/>
                  <a:gd name="T16" fmla="*/ 151593400 w 254"/>
                  <a:gd name="T17" fmla="*/ 299461112 h 228"/>
                  <a:gd name="T18" fmla="*/ 118517963 w 254"/>
                  <a:gd name="T19" fmla="*/ 299461112 h 228"/>
                  <a:gd name="T20" fmla="*/ 355555550 w 254"/>
                  <a:gd name="T21" fmla="*/ 0 h 228"/>
                  <a:gd name="T22" fmla="*/ 333505813 w 254"/>
                  <a:gd name="T23" fmla="*/ 19230961 h 228"/>
                  <a:gd name="T24" fmla="*/ 41343050 w 254"/>
                  <a:gd name="T25" fmla="*/ 307702006 h 228"/>
                  <a:gd name="T26" fmla="*/ 0 w 254"/>
                  <a:gd name="T27" fmla="*/ 351660619 h 228"/>
                  <a:gd name="T28" fmla="*/ 146080550 w 254"/>
                  <a:gd name="T29" fmla="*/ 351660619 h 228"/>
                  <a:gd name="T30" fmla="*/ 146080550 w 254"/>
                  <a:gd name="T31" fmla="*/ 626394079 h 228"/>
                  <a:gd name="T32" fmla="*/ 190181688 w 254"/>
                  <a:gd name="T33" fmla="*/ 626394079 h 228"/>
                  <a:gd name="T34" fmla="*/ 190181688 w 254"/>
                  <a:gd name="T35" fmla="*/ 351660619 h 228"/>
                  <a:gd name="T36" fmla="*/ 498881338 w 254"/>
                  <a:gd name="T37" fmla="*/ 351660619 h 228"/>
                  <a:gd name="T38" fmla="*/ 498881338 w 254"/>
                  <a:gd name="T39" fmla="*/ 626394079 h 228"/>
                  <a:gd name="T40" fmla="*/ 542980813 w 254"/>
                  <a:gd name="T41" fmla="*/ 626394079 h 228"/>
                  <a:gd name="T42" fmla="*/ 542980813 w 254"/>
                  <a:gd name="T43" fmla="*/ 351660619 h 228"/>
                  <a:gd name="T44" fmla="*/ 700087063 w 254"/>
                  <a:gd name="T45" fmla="*/ 351660619 h 228"/>
                  <a:gd name="T46" fmla="*/ 661498775 w 254"/>
                  <a:gd name="T47" fmla="*/ 307702006 h 228"/>
                  <a:gd name="T48" fmla="*/ 667011625 w 254"/>
                  <a:gd name="T49" fmla="*/ 299461112 h 228"/>
                  <a:gd name="T50" fmla="*/ 661498775 w 254"/>
                  <a:gd name="T51" fmla="*/ 307702006 h 228"/>
                  <a:gd name="T52" fmla="*/ 366581250 w 254"/>
                  <a:gd name="T53" fmla="*/ 19230961 h 228"/>
                  <a:gd name="T54" fmla="*/ 355555550 w 254"/>
                  <a:gd name="T55" fmla="*/ 0 h 228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254" h="228">
                    <a:moveTo>
                      <a:pt x="124" y="162"/>
                    </a:moveTo>
                    <a:lnTo>
                      <a:pt x="105" y="162"/>
                    </a:lnTo>
                    <a:lnTo>
                      <a:pt x="105" y="178"/>
                    </a:lnTo>
                    <a:lnTo>
                      <a:pt x="124" y="178"/>
                    </a:lnTo>
                    <a:lnTo>
                      <a:pt x="124" y="162"/>
                    </a:lnTo>
                    <a:close/>
                    <a:moveTo>
                      <a:pt x="43" y="109"/>
                    </a:moveTo>
                    <a:lnTo>
                      <a:pt x="129" y="26"/>
                    </a:lnTo>
                    <a:lnTo>
                      <a:pt x="212" y="109"/>
                    </a:lnTo>
                    <a:lnTo>
                      <a:pt x="55" y="109"/>
                    </a:lnTo>
                    <a:lnTo>
                      <a:pt x="43" y="109"/>
                    </a:lnTo>
                    <a:close/>
                    <a:moveTo>
                      <a:pt x="129" y="0"/>
                    </a:moveTo>
                    <a:lnTo>
                      <a:pt x="121" y="7"/>
                    </a:lnTo>
                    <a:lnTo>
                      <a:pt x="15" y="112"/>
                    </a:lnTo>
                    <a:lnTo>
                      <a:pt x="0" y="128"/>
                    </a:lnTo>
                    <a:lnTo>
                      <a:pt x="53" y="128"/>
                    </a:lnTo>
                    <a:lnTo>
                      <a:pt x="53" y="228"/>
                    </a:lnTo>
                    <a:lnTo>
                      <a:pt x="69" y="228"/>
                    </a:lnTo>
                    <a:lnTo>
                      <a:pt x="69" y="128"/>
                    </a:lnTo>
                    <a:lnTo>
                      <a:pt x="181" y="128"/>
                    </a:lnTo>
                    <a:lnTo>
                      <a:pt x="181" y="228"/>
                    </a:lnTo>
                    <a:lnTo>
                      <a:pt x="197" y="228"/>
                    </a:lnTo>
                    <a:lnTo>
                      <a:pt x="197" y="128"/>
                    </a:lnTo>
                    <a:lnTo>
                      <a:pt x="254" y="128"/>
                    </a:lnTo>
                    <a:lnTo>
                      <a:pt x="240" y="112"/>
                    </a:lnTo>
                    <a:lnTo>
                      <a:pt x="242" y="109"/>
                    </a:lnTo>
                    <a:lnTo>
                      <a:pt x="240" y="112"/>
                    </a:lnTo>
                    <a:lnTo>
                      <a:pt x="133" y="7"/>
                    </a:lnTo>
                    <a:lnTo>
                      <a:pt x="129" y="0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12700">
                <a:solidFill>
                  <a:sysClr val="window" lastClr="FFFFFF"/>
                </a:solidFill>
                <a:round/>
                <a:headEnd/>
                <a:tailEnd/>
              </a:ln>
            </p:spPr>
            <p:txBody>
              <a:bodyPr lIns="68564" tIns="34282" rIns="68564" bIns="34282"/>
              <a:lstStyle/>
              <a:p>
                <a:pPr defTabSz="914217">
                  <a:lnSpc>
                    <a:spcPct val="130000"/>
                  </a:lnSpc>
                  <a:defRPr/>
                </a:pPr>
                <a:endParaRPr lang="zh-CN" altLang="en-US" sz="2799" kern="0">
                  <a:solidFill>
                    <a:srgbClr val="FFFFFF">
                      <a:lumMod val="50000"/>
                    </a:srgbClr>
                  </a:solidFill>
                  <a:cs typeface="+mn-ea"/>
                  <a:sym typeface="+mn-lt"/>
                </a:endParaRPr>
              </a:p>
            </p:txBody>
          </p:sp>
        </p:grpSp>
      </p:grpSp>
      <p:sp>
        <p:nvSpPr>
          <p:cNvPr id="33" name="椭圆 21">
            <a:extLst>
              <a:ext uri="{FF2B5EF4-FFF2-40B4-BE49-F238E27FC236}">
                <a16:creationId xmlns:a16="http://schemas.microsoft.com/office/drawing/2014/main" id="{57C7B4EC-54D6-444B-A823-EE5D2EA60588}"/>
              </a:ext>
            </a:extLst>
          </p:cNvPr>
          <p:cNvSpPr/>
          <p:nvPr/>
        </p:nvSpPr>
        <p:spPr>
          <a:xfrm>
            <a:off x="1735155" y="554376"/>
            <a:ext cx="5462707" cy="2701517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217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+mn-ea"/>
              <a:sym typeface="+mn-lt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2245927" y="1091629"/>
            <a:ext cx="444116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vi-VN" sz="4000" b="1" dirty="0" err="1" smtClean="0">
                <a:solidFill>
                  <a:schemeClr val="bg1"/>
                </a:solidFill>
                <a:latin typeface="UTM Avo" panose="02040603050506020204" pitchFamily="18" charset="0"/>
              </a:rPr>
              <a:t>Tôi</a:t>
            </a:r>
            <a:r>
              <a:rPr lang="en-US" altLang="vi-VN" sz="4000" b="1" dirty="0" smtClean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altLang="vi-VN" sz="4000" b="1" dirty="0" err="1" smtClean="0">
                <a:solidFill>
                  <a:schemeClr val="bg1"/>
                </a:solidFill>
                <a:latin typeface="UTM Avo" panose="02040603050506020204" pitchFamily="18" charset="0"/>
              </a:rPr>
              <a:t>có</a:t>
            </a:r>
            <a:r>
              <a:rPr lang="en-US" altLang="vi-VN" sz="4000" b="1" dirty="0" smtClean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altLang="vi-VN" sz="4000" b="1" dirty="0" err="1" smtClean="0">
                <a:solidFill>
                  <a:schemeClr val="bg1"/>
                </a:solidFill>
                <a:latin typeface="UTM Avo" panose="02040603050506020204" pitchFamily="18" charset="0"/>
              </a:rPr>
              <a:t>nhiều</a:t>
            </a:r>
            <a:r>
              <a:rPr lang="en-US" altLang="vi-VN" sz="4000" b="1" dirty="0" smtClean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altLang="vi-VN" sz="4000" b="1" dirty="0" err="1" smtClean="0">
                <a:solidFill>
                  <a:schemeClr val="bg1"/>
                </a:solidFill>
                <a:latin typeface="UTM Avo" panose="02040603050506020204" pitchFamily="18" charset="0"/>
              </a:rPr>
              <a:t>trong</a:t>
            </a:r>
            <a:r>
              <a:rPr lang="en-US" altLang="vi-VN" sz="4000" b="1" dirty="0" smtClean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altLang="vi-VN" sz="4000" b="1" dirty="0" err="1" smtClean="0">
                <a:solidFill>
                  <a:schemeClr val="bg1"/>
                </a:solidFill>
                <a:latin typeface="UTM Avo" panose="02040603050506020204" pitchFamily="18" charset="0"/>
              </a:rPr>
              <a:t>quả</a:t>
            </a:r>
            <a:r>
              <a:rPr lang="en-US" altLang="vi-VN" sz="4000" b="1" dirty="0" smtClean="0">
                <a:solidFill>
                  <a:schemeClr val="bg1"/>
                </a:solidFill>
                <a:latin typeface="UTM Avo" panose="02040603050506020204" pitchFamily="18" charset="0"/>
              </a:rPr>
              <a:t> cam. </a:t>
            </a:r>
          </a:p>
          <a:p>
            <a:pPr algn="ctr"/>
            <a:r>
              <a:rPr lang="en-US" altLang="vi-VN" sz="4000" b="1" dirty="0" err="1" smtClean="0">
                <a:solidFill>
                  <a:schemeClr val="bg1"/>
                </a:solidFill>
                <a:latin typeface="UTM Avo" panose="02040603050506020204" pitchFamily="18" charset="0"/>
              </a:rPr>
              <a:t>Tôi</a:t>
            </a:r>
            <a:r>
              <a:rPr lang="en-US" altLang="vi-VN" sz="4000" b="1" dirty="0" smtClean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altLang="vi-VN" sz="4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là</a:t>
            </a:r>
            <a:r>
              <a:rPr lang="en-US" altLang="vi-VN" sz="40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altLang="vi-VN" sz="4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ai</a:t>
            </a:r>
            <a:r>
              <a:rPr lang="en-US" altLang="vi-VN" sz="4000" b="1" dirty="0">
                <a:solidFill>
                  <a:schemeClr val="bg1"/>
                </a:solidFill>
                <a:latin typeface="UTM Avo" panose="02040603050506020204" pitchFamily="18" charset="0"/>
              </a:rPr>
              <a:t>?</a:t>
            </a:r>
            <a:endParaRPr lang="en-US" sz="4000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4386" y="1950457"/>
            <a:ext cx="4872759" cy="48727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5" cstate="hq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7332" y="3776310"/>
            <a:ext cx="3293468" cy="329276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7" cstate="hq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166" y="4798172"/>
            <a:ext cx="2190894" cy="219042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9" cstate="hq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578" y="5236900"/>
            <a:ext cx="1989501" cy="1989076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1560954" y="3437262"/>
            <a:ext cx="4784428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vi-VN" sz="3700" b="1" dirty="0" err="1" smtClean="0">
                <a:solidFill>
                  <a:srgbClr val="7030A0"/>
                </a:solidFill>
                <a:latin typeface="UTM Avo" panose="02040603050506020204" pitchFamily="18" charset="0"/>
              </a:rPr>
              <a:t>Tôi</a:t>
            </a:r>
            <a:r>
              <a:rPr lang="en-US" altLang="vi-VN" sz="3700" b="1" dirty="0" smtClean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altLang="vi-VN" sz="3700" b="1" dirty="0" err="1" smtClean="0">
                <a:solidFill>
                  <a:srgbClr val="7030A0"/>
                </a:solidFill>
                <a:latin typeface="UTM Avo" panose="02040603050506020204" pitchFamily="18" charset="0"/>
              </a:rPr>
              <a:t>là</a:t>
            </a:r>
            <a:r>
              <a:rPr lang="en-US" altLang="vi-VN" sz="3700" b="1" dirty="0" smtClean="0">
                <a:solidFill>
                  <a:srgbClr val="7030A0"/>
                </a:solidFill>
                <a:latin typeface="UTM Avo" panose="02040603050506020204" pitchFamily="18" charset="0"/>
              </a:rPr>
              <a:t> Vi - ta - min</a:t>
            </a:r>
            <a:endParaRPr lang="en-US" sz="3700" dirty="0">
              <a:solidFill>
                <a:srgbClr val="7030A0"/>
              </a:solidFill>
              <a:latin typeface="UTM Avo" panose="02040603050506020204" pitchFamily="18" charset="0"/>
            </a:endParaRPr>
          </a:p>
        </p:txBody>
      </p:sp>
      <p:sp>
        <p:nvSpPr>
          <p:cNvPr id="40" name="Shape 42">
            <a:extLst>
              <a:ext uri="{FF2B5EF4-FFF2-40B4-BE49-F238E27FC236}">
                <a16:creationId xmlns:a16="http://schemas.microsoft.com/office/drawing/2014/main" id="{25CFE250-D594-4260-8EBD-35E33493695E}"/>
              </a:ext>
            </a:extLst>
          </p:cNvPr>
          <p:cNvSpPr/>
          <p:nvPr/>
        </p:nvSpPr>
        <p:spPr>
          <a:xfrm>
            <a:off x="6142931" y="3030621"/>
            <a:ext cx="1368193" cy="11362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846" h="19829" extrusionOk="0">
                <a:moveTo>
                  <a:pt x="13770" y="824"/>
                </a:moveTo>
                <a:cubicBezTo>
                  <a:pt x="8089" y="-376"/>
                  <a:pt x="1804" y="-1265"/>
                  <a:pt x="353" y="5681"/>
                </a:cubicBezTo>
                <a:cubicBezTo>
                  <a:pt x="-441" y="9482"/>
                  <a:pt x="-115" y="16268"/>
                  <a:pt x="3660" y="18583"/>
                </a:cubicBezTo>
                <a:cubicBezTo>
                  <a:pt x="6516" y="20335"/>
                  <a:pt x="12966" y="20052"/>
                  <a:pt x="15977" y="18892"/>
                </a:cubicBezTo>
                <a:cubicBezTo>
                  <a:pt x="21159" y="16897"/>
                  <a:pt x="19879" y="11191"/>
                  <a:pt x="19174" y="6766"/>
                </a:cubicBezTo>
              </a:path>
            </a:pathLst>
          </a:custGeom>
          <a:blipFill>
            <a:blip r:embed="rId21"/>
            <a:srcRect/>
            <a:stretch>
              <a:fillRect t="-3" b="-11840"/>
            </a:stretch>
          </a:blipFill>
          <a:ln w="38100" cap="flat">
            <a:solidFill>
              <a:srgbClr val="8ACCD5"/>
            </a:solidFill>
            <a:prstDash val="solid"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060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9" grpId="0"/>
      <p:bldP spid="4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4">
            <a:extLst>
              <a:ext uri="{FF2B5EF4-FFF2-40B4-BE49-F238E27FC236}">
                <a16:creationId xmlns:a16="http://schemas.microsoft.com/office/drawing/2014/main" id="{6FF4A153-2B6F-48B9-B959-93C1E6247045}"/>
              </a:ext>
            </a:extLst>
          </p:cNvPr>
          <p:cNvSpPr txBox="1"/>
          <p:nvPr/>
        </p:nvSpPr>
        <p:spPr>
          <a:xfrm>
            <a:off x="6009823" y="2978347"/>
            <a:ext cx="877009" cy="1529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zh-CN" altLang="en-US" sz="7998" b="0" i="0" u="none" strike="noStrike" kern="1200" cap="none" spc="6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rPr>
              <a:t>观</a:t>
            </a:r>
            <a:endParaRPr kumimoji="0" lang="en-US" altLang="zh-CN" sz="7998" b="0" i="0" u="none" strike="noStrike" kern="1200" cap="none" spc="6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0" name="TextBox 4">
            <a:extLst>
              <a:ext uri="{FF2B5EF4-FFF2-40B4-BE49-F238E27FC236}">
                <a16:creationId xmlns:a16="http://schemas.microsoft.com/office/drawing/2014/main" id="{8A451AA6-EA9D-41F1-A1C8-70F3406DD038}"/>
              </a:ext>
            </a:extLst>
          </p:cNvPr>
          <p:cNvSpPr txBox="1"/>
          <p:nvPr/>
        </p:nvSpPr>
        <p:spPr>
          <a:xfrm>
            <a:off x="7284032" y="2912588"/>
            <a:ext cx="877009" cy="1529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zh-CN" altLang="en-US" sz="7998" b="0" i="0" u="none" strike="noStrike" kern="1200" cap="none" spc="6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rPr>
              <a:t>看</a:t>
            </a:r>
            <a:endParaRPr kumimoji="0" lang="en-US" altLang="zh-CN" sz="7998" b="0" i="0" u="none" strike="noStrike" kern="1200" cap="none" spc="6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02EA1429-FCDE-4BC8-BB8B-09249DEEA9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791" y="697946"/>
            <a:ext cx="1966418" cy="151035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12BC6B8-3D86-4C0E-A8BF-E71637CBCD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323"/>
            <a:ext cx="5326743" cy="239536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4764A76-2A2A-40A6-ABD9-CD328BA32D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10081"/>
            <a:ext cx="12192000" cy="191310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56DAA366-D68A-4025-917D-35013DDA64D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09" r="33562"/>
          <a:stretch/>
        </p:blipFill>
        <p:spPr>
          <a:xfrm flipH="1">
            <a:off x="88404" y="2595715"/>
            <a:ext cx="2737891" cy="4329554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AC3F0745-6969-4096-A9A5-4E4856900B6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78"/>
          <a:stretch/>
        </p:blipFill>
        <p:spPr>
          <a:xfrm>
            <a:off x="9302334" y="2691621"/>
            <a:ext cx="2609617" cy="4263492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A14028E-416F-4EA3-81C3-2B3C7CD90A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65257" y="-71459"/>
            <a:ext cx="5326743" cy="239536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324671" y="1990610"/>
            <a:ext cx="9351013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0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glow rad="228600">
                    <a:srgbClr val="01B3C5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Cookies" panose="02040603050506020204" pitchFamily="18" charset="0"/>
                <a:ea typeface="字魂59号-创粗黑" panose="00000500000000000000" pitchFamily="2" charset="-122"/>
                <a:cs typeface="Arial" panose="020B0604020202020204" pitchFamily="34" charset="0"/>
                <a:sym typeface="+mn-lt"/>
              </a:rPr>
              <a:t>TẠM</a:t>
            </a:r>
            <a:r>
              <a:rPr kumimoji="1" lang="en-US" altLang="zh-CN" sz="100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>
                  <a:glow rad="228600">
                    <a:srgbClr val="01B3C5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Cookies" panose="02040603050506020204" pitchFamily="18" charset="0"/>
                <a:ea typeface="字魂59号-创粗黑" panose="00000500000000000000" pitchFamily="2" charset="-122"/>
                <a:cs typeface="Arial" panose="020B0604020202020204" pitchFamily="34" charset="0"/>
                <a:sym typeface="+mn-lt"/>
              </a:rPr>
              <a:t> BIỆT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00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>
                  <a:glow rad="228600">
                    <a:srgbClr val="01B3C5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Cookies" panose="02040603050506020204" pitchFamily="18" charset="0"/>
                <a:ea typeface="字魂59号-创粗黑" panose="00000500000000000000" pitchFamily="2" charset="-122"/>
                <a:cs typeface="Arial" panose="020B0604020202020204" pitchFamily="34" charset="0"/>
                <a:sym typeface="+mn-lt"/>
              </a:rPr>
              <a:t>CÁC EM</a:t>
            </a:r>
            <a:endParaRPr kumimoji="1" lang="zh-CN" altLang="en-US" sz="10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glow rad="228600">
                  <a:srgbClr val="01B3C5">
                    <a:satMod val="175000"/>
                    <a:alpha val="40000"/>
                  </a:srgbClr>
                </a:glow>
              </a:effectLst>
              <a:uLnTx/>
              <a:uFillTx/>
              <a:latin typeface="UTM Cookies" panose="02040603050506020204" pitchFamily="18" charset="0"/>
              <a:ea typeface="字魂59号-创粗黑" panose="00000500000000000000" pitchFamily="2" charset="-122"/>
              <a:cs typeface="Arial" panose="020B060402020202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14966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25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75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25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000"/>
                            </p:stCondLst>
                            <p:childTnLst>
                              <p:par>
                                <p:cTn id="5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9" grpId="0"/>
      <p:bldP spid="19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2305857" y="3927570"/>
            <a:ext cx="13680376" cy="6050415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40">
              <a:buClr>
                <a:srgbClr val="000000"/>
              </a:buClr>
            </a:pPr>
            <a:endParaRPr lang="id-ID" sz="1867" kern="0">
              <a:solidFill>
                <a:srgbClr val="FFB64C"/>
              </a:solidFill>
              <a:latin typeface="Arial"/>
              <a:sym typeface="Arial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-599807" y="225256"/>
            <a:ext cx="13680376" cy="6727523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40">
              <a:buClr>
                <a:srgbClr val="000000"/>
              </a:buClr>
            </a:pPr>
            <a:endParaRPr lang="id-ID" sz="1867" kern="0">
              <a:solidFill>
                <a:srgbClr val="FFB64C"/>
              </a:solidFill>
              <a:latin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0099680" y="4322042"/>
            <a:ext cx="2549677" cy="26307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BDDB922-33F1-518C-22DC-8FE301946D6C}"/>
              </a:ext>
            </a:extLst>
          </p:cNvPr>
          <p:cNvSpPr txBox="1"/>
          <p:nvPr/>
        </p:nvSpPr>
        <p:spPr>
          <a:xfrm>
            <a:off x="-2892747" y="670334"/>
            <a:ext cx="17141853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40">
              <a:buClr>
                <a:srgbClr val="000000"/>
              </a:buClr>
            </a:pPr>
            <a:r>
              <a:rPr lang="en-US" sz="5333" kern="0">
                <a:ln>
                  <a:solidFill>
                    <a:srgbClr val="002060"/>
                  </a:solidFill>
                </a:ln>
                <a:gradFill>
                  <a:gsLst>
                    <a:gs pos="100000">
                      <a:srgbClr val="FCF2BA">
                        <a:lumMod val="5000"/>
                        <a:lumOff val="95000"/>
                      </a:srgbClr>
                    </a:gs>
                    <a:gs pos="34000">
                      <a:srgbClr val="E65C87"/>
                    </a:gs>
                    <a:gs pos="71000">
                      <a:srgbClr val="FCC7AA"/>
                    </a:gs>
                    <a:gs pos="0">
                      <a:srgbClr val="F0305E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Pony" panose="02000000000000000000" pitchFamily="2" charset="0"/>
                <a:cs typeface="#9Slide05 Bodega Script" pitchFamily="2" charset="0"/>
                <a:sym typeface="Arial"/>
              </a:rPr>
              <a:t>GIÁO ÁN ĐIỆN TỬ LỚP 4</a:t>
            </a:r>
            <a:endParaRPr lang="id-ID" sz="5333" kern="0">
              <a:ln>
                <a:solidFill>
                  <a:srgbClr val="002060"/>
                </a:solidFill>
              </a:ln>
              <a:gradFill>
                <a:gsLst>
                  <a:gs pos="100000">
                    <a:srgbClr val="FCF2BA">
                      <a:lumMod val="5000"/>
                      <a:lumOff val="95000"/>
                    </a:srgbClr>
                  </a:gs>
                  <a:gs pos="34000">
                    <a:srgbClr val="E65C87"/>
                  </a:gs>
                  <a:gs pos="71000">
                    <a:srgbClr val="FCC7AA"/>
                  </a:gs>
                  <a:gs pos="0">
                    <a:srgbClr val="F0305E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IcielPony" panose="02000000000000000000" pitchFamily="2" charset="0"/>
              <a:cs typeface="#9Slide05 Bodega Script" pitchFamily="2" charset="0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56D0AD-0626-9CD3-3C65-B149D1487C2E}"/>
              </a:ext>
            </a:extLst>
          </p:cNvPr>
          <p:cNvSpPr txBox="1"/>
          <p:nvPr/>
        </p:nvSpPr>
        <p:spPr>
          <a:xfrm>
            <a:off x="997587" y="1619436"/>
            <a:ext cx="11371987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40">
              <a:buClr>
                <a:srgbClr val="000000"/>
              </a:buClr>
            </a:pPr>
            <a:r>
              <a:rPr lang="en-US" sz="5333" kern="0">
                <a:ln>
                  <a:solidFill>
                    <a:srgbClr val="FFC51C">
                      <a:lumMod val="50000"/>
                    </a:srgbClr>
                  </a:solidFill>
                </a:ln>
                <a:gradFill>
                  <a:gsLst>
                    <a:gs pos="24000">
                      <a:srgbClr val="124282"/>
                    </a:gs>
                    <a:gs pos="100000">
                      <a:srgbClr val="FCF2BA">
                        <a:lumMod val="5000"/>
                        <a:lumOff val="95000"/>
                      </a:srgbClr>
                    </a:gs>
                    <a:gs pos="51000">
                      <a:srgbClr val="FF6374">
                        <a:lumMod val="75000"/>
                      </a:srgbClr>
                    </a:gs>
                    <a:gs pos="74000">
                      <a:srgbClr val="00B0F0"/>
                    </a:gs>
                    <a:gs pos="0">
                      <a:srgbClr val="002060"/>
                    </a:gs>
                  </a:gsLst>
                  <a:lin ang="5400000" scaled="1"/>
                </a:gradFill>
                <a:latin typeface="#9Slide07 IcielBC Cubano Normal" panose="00000500000000000000" pitchFamily="2" charset="0"/>
                <a:cs typeface="#9Slide05 Bodega Script" pitchFamily="2" charset="0"/>
                <a:sym typeface="Arial"/>
              </a:rPr>
              <a:t>GIÁO ÁN ĐIỆN TỬ LỚP 2 </a:t>
            </a:r>
            <a:r>
              <a:rPr lang="en-US" sz="5333" kern="0">
                <a:ln>
                  <a:solidFill>
                    <a:srgbClr val="FFC51C">
                      <a:lumMod val="50000"/>
                    </a:srgbClr>
                  </a:solidFill>
                </a:ln>
                <a:gradFill>
                  <a:gsLst>
                    <a:gs pos="24000">
                      <a:srgbClr val="124282"/>
                    </a:gs>
                    <a:gs pos="100000">
                      <a:srgbClr val="FCF2BA">
                        <a:lumMod val="5000"/>
                        <a:lumOff val="95000"/>
                      </a:srgbClr>
                    </a:gs>
                    <a:gs pos="51000">
                      <a:srgbClr val="FF6374">
                        <a:lumMod val="75000"/>
                      </a:srgbClr>
                    </a:gs>
                    <a:gs pos="74000">
                      <a:srgbClr val="00B0F0"/>
                    </a:gs>
                    <a:gs pos="0">
                      <a:srgbClr val="002060"/>
                    </a:gs>
                  </a:gsLst>
                  <a:lin ang="5400000" scaled="1"/>
                </a:gradFill>
                <a:latin typeface="#9Slide07 IcielPony" panose="02000000000000000000" pitchFamily="2" charset="0"/>
                <a:cs typeface="#9Slide05 Bodega Script" pitchFamily="2" charset="0"/>
                <a:sym typeface="Arial"/>
              </a:rPr>
              <a:t>&amp;</a:t>
            </a:r>
            <a:r>
              <a:rPr lang="en-US" sz="5333" kern="0">
                <a:ln>
                  <a:solidFill>
                    <a:srgbClr val="FFC51C">
                      <a:lumMod val="50000"/>
                    </a:srgbClr>
                  </a:solidFill>
                </a:ln>
                <a:gradFill>
                  <a:gsLst>
                    <a:gs pos="24000">
                      <a:srgbClr val="124282"/>
                    </a:gs>
                    <a:gs pos="100000">
                      <a:srgbClr val="FCF2BA">
                        <a:lumMod val="5000"/>
                        <a:lumOff val="95000"/>
                      </a:srgbClr>
                    </a:gs>
                    <a:gs pos="51000">
                      <a:srgbClr val="FF6374">
                        <a:lumMod val="75000"/>
                      </a:srgbClr>
                    </a:gs>
                    <a:gs pos="74000">
                      <a:srgbClr val="00B0F0"/>
                    </a:gs>
                    <a:gs pos="0">
                      <a:srgbClr val="002060"/>
                    </a:gs>
                  </a:gsLst>
                  <a:lin ang="5400000" scaled="1"/>
                </a:gradFill>
                <a:latin typeface="#9Slide07 IcielBC Cubano Normal" panose="00000500000000000000" pitchFamily="2" charset="0"/>
                <a:cs typeface="#9Slide05 Bodega Script" pitchFamily="2" charset="0"/>
                <a:sym typeface="Arial"/>
              </a:rPr>
              <a:t> LỚP 3</a:t>
            </a:r>
          </a:p>
          <a:p>
            <a:pPr algn="ctr" defTabSz="1219140">
              <a:buClr>
                <a:srgbClr val="000000"/>
              </a:buClr>
            </a:pPr>
            <a:r>
              <a:rPr lang="en-US" sz="5333" kern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0305E"/>
                </a:solidFill>
                <a:latin typeface="SVN-Poky's" panose="020B0606040200020203" pitchFamily="34" charset="0"/>
                <a:cs typeface="#9Slide05 Bodega Script" pitchFamily="2" charset="0"/>
                <a:sym typeface="Arial"/>
              </a:rPr>
              <a:t>B</a:t>
            </a:r>
            <a:r>
              <a:rPr lang="en-US" sz="5333" kern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FFF00"/>
                </a:solidFill>
                <a:latin typeface="SVN-Poky's" panose="020B0606040200020203" pitchFamily="34" charset="0"/>
                <a:cs typeface="#9Slide05 Bodega Script" pitchFamily="2" charset="0"/>
                <a:sym typeface="Arial"/>
              </a:rPr>
              <a:t>ộ</a:t>
            </a:r>
            <a:r>
              <a:rPr lang="en-US" sz="5333" kern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0305E"/>
                </a:solidFill>
                <a:latin typeface="SVN-Poky's" panose="020B0606040200020203" pitchFamily="34" charset="0"/>
                <a:cs typeface="#9Slide05 Bodega Script" pitchFamily="2" charset="0"/>
                <a:sym typeface="Arial"/>
              </a:rPr>
              <a:t> </a:t>
            </a:r>
            <a:r>
              <a:rPr lang="en-US" sz="5333" kern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2E9733"/>
                </a:solidFill>
                <a:latin typeface="SVN-Poky's" panose="020B0606040200020203" pitchFamily="34" charset="0"/>
                <a:cs typeface="#9Slide05 Bodega Script" pitchFamily="2" charset="0"/>
                <a:sym typeface="Arial"/>
              </a:rPr>
              <a:t>K</a:t>
            </a:r>
            <a:r>
              <a:rPr lang="en-US" sz="5333" kern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EE9CAA"/>
                </a:solidFill>
                <a:latin typeface="SVN-Poky's" panose="020B0606040200020203" pitchFamily="34" charset="0"/>
                <a:cs typeface="#9Slide05 Bodega Script" pitchFamily="2" charset="0"/>
                <a:sym typeface="Arial"/>
              </a:rPr>
              <a:t>ế</a:t>
            </a:r>
            <a:r>
              <a:rPr lang="en-US" sz="5333" kern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422B24"/>
                </a:solidFill>
                <a:latin typeface="SVN-Poky's" panose="020B0606040200020203" pitchFamily="34" charset="0"/>
                <a:cs typeface="#9Slide05 Bodega Script" pitchFamily="2" charset="0"/>
                <a:sym typeface="Arial"/>
              </a:rPr>
              <a:t>t</a:t>
            </a:r>
            <a:r>
              <a:rPr lang="en-US" sz="5333" kern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0305E"/>
                </a:solidFill>
                <a:latin typeface="SVN-Poky's" panose="020B0606040200020203" pitchFamily="34" charset="0"/>
                <a:cs typeface="#9Slide05 Bodega Script" pitchFamily="2" charset="0"/>
                <a:sym typeface="Arial"/>
              </a:rPr>
              <a:t> </a:t>
            </a:r>
            <a:r>
              <a:rPr lang="en-US" sz="5333" kern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CF2BA"/>
                </a:solidFill>
                <a:latin typeface="SVN-Poky's" panose="020B0606040200020203" pitchFamily="34" charset="0"/>
                <a:cs typeface="#9Slide05 Bodega Script" pitchFamily="2" charset="0"/>
                <a:sym typeface="Arial"/>
              </a:rPr>
              <a:t>n</a:t>
            </a:r>
            <a:r>
              <a:rPr lang="en-US" sz="5333" kern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F0000"/>
                </a:solidFill>
                <a:latin typeface="SVN-Poky's" panose="020B0606040200020203" pitchFamily="34" charset="0"/>
                <a:cs typeface="#9Slide05 Bodega Script" pitchFamily="2" charset="0"/>
                <a:sym typeface="Arial"/>
              </a:rPr>
              <a:t>ố</a:t>
            </a:r>
            <a:r>
              <a:rPr lang="en-US" sz="5333" kern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92D050"/>
                </a:solidFill>
                <a:latin typeface="SVN-Poky's" panose="020B0606040200020203" pitchFamily="34" charset="0"/>
                <a:cs typeface="#9Slide05 Bodega Script" pitchFamily="2" charset="0"/>
                <a:sym typeface="Arial"/>
              </a:rPr>
              <a:t>i</a:t>
            </a:r>
            <a:r>
              <a:rPr lang="en-US" sz="5333" kern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0305E"/>
                </a:solidFill>
                <a:latin typeface="SVN-Poky's" panose="020B0606040200020203" pitchFamily="34" charset="0"/>
                <a:cs typeface="#9Slide05 Bodega Script" pitchFamily="2" charset="0"/>
                <a:sym typeface="Arial"/>
              </a:rPr>
              <a:t> </a:t>
            </a:r>
            <a:r>
              <a:rPr lang="en-US" sz="5333" kern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BC3259"/>
                </a:solidFill>
                <a:latin typeface="SVN-Poky's" panose="020B0606040200020203" pitchFamily="34" charset="0"/>
                <a:cs typeface="#9Slide05 Bodega Script" pitchFamily="2" charset="0"/>
                <a:sym typeface="Arial"/>
              </a:rPr>
              <a:t>t</a:t>
            </a:r>
            <a:r>
              <a:rPr lang="en-US" sz="5333" kern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FC000"/>
                </a:solidFill>
                <a:latin typeface="SVN-Poky's" panose="020B0606040200020203" pitchFamily="34" charset="0"/>
                <a:cs typeface="#9Slide05 Bodega Script" pitchFamily="2" charset="0"/>
                <a:sym typeface="Arial"/>
              </a:rPr>
              <a:t>r</a:t>
            </a:r>
            <a:r>
              <a:rPr lang="en-US" sz="5333" kern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000000"/>
                </a:solidFill>
                <a:latin typeface="SVN-Poky's" panose="020B0606040200020203" pitchFamily="34" charset="0"/>
                <a:cs typeface="#9Slide05 Bodega Script" pitchFamily="2" charset="0"/>
                <a:sym typeface="Arial"/>
              </a:rPr>
              <a:t>i</a:t>
            </a:r>
            <a:r>
              <a:rPr lang="en-US" sz="5333" kern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0305E"/>
                </a:solidFill>
                <a:latin typeface="SVN-Poky's" panose="020B0606040200020203" pitchFamily="34" charset="0"/>
                <a:cs typeface="#9Slide05 Bodega Script" pitchFamily="2" charset="0"/>
                <a:sym typeface="Arial"/>
              </a:rPr>
              <a:t> </a:t>
            </a:r>
            <a:r>
              <a:rPr lang="en-US" sz="5333" kern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00B0F0"/>
                </a:solidFill>
                <a:latin typeface="SVN-Poky's" panose="020B0606040200020203" pitchFamily="34" charset="0"/>
                <a:cs typeface="#9Slide05 Bodega Script" pitchFamily="2" charset="0"/>
                <a:sym typeface="Arial"/>
              </a:rPr>
              <a:t>t</a:t>
            </a:r>
            <a:r>
              <a:rPr lang="en-US" sz="5333" kern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E65C87"/>
                </a:solidFill>
                <a:latin typeface="SVN-Poky's" panose="020B0606040200020203" pitchFamily="34" charset="0"/>
                <a:cs typeface="#9Slide05 Bodega Script" pitchFamily="2" charset="0"/>
                <a:sym typeface="Arial"/>
              </a:rPr>
              <a:t>h</a:t>
            </a:r>
            <a:r>
              <a:rPr lang="en-US" sz="5333" kern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002060"/>
                </a:solidFill>
                <a:latin typeface="SVN-Poky's" panose="020B0606040200020203" pitchFamily="34" charset="0"/>
                <a:cs typeface="#9Slide05 Bodega Script" pitchFamily="2" charset="0"/>
                <a:sym typeface="Arial"/>
              </a:rPr>
              <a:t>ứ</a:t>
            </a:r>
            <a:r>
              <a:rPr lang="en-US" sz="5333" kern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422B24">
                    <a:lumMod val="40000"/>
                    <a:lumOff val="60000"/>
                  </a:srgbClr>
                </a:solidFill>
                <a:latin typeface="SVN-Poky's" panose="020B0606040200020203" pitchFamily="34" charset="0"/>
                <a:cs typeface="#9Slide05 Bodega Script" pitchFamily="2" charset="0"/>
                <a:sym typeface="Arial"/>
              </a:rPr>
              <a:t>c</a:t>
            </a:r>
            <a:endParaRPr lang="id-ID" sz="5333" kern="0">
              <a:ln>
                <a:solidFill>
                  <a:srgbClr val="FFC51C">
                    <a:lumMod val="50000"/>
                  </a:srgbClr>
                </a:solidFill>
              </a:ln>
              <a:solidFill>
                <a:srgbClr val="422B24">
                  <a:lumMod val="40000"/>
                  <a:lumOff val="60000"/>
                </a:srgbClr>
              </a:solidFill>
              <a:latin typeface="SVN-Poky's" panose="020B0606040200020203" pitchFamily="34" charset="0"/>
              <a:cs typeface="#9Slide05 Bodega Script" pitchFamily="2" charset="0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777378" y="3044206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40">
              <a:lnSpc>
                <a:spcPct val="100000"/>
              </a:lnSpc>
              <a:defRPr/>
            </a:pPr>
            <a:r>
              <a:rPr lang="en-US" sz="4667" b="1" dirty="0">
                <a:solidFill>
                  <a:srgbClr val="D63E3D">
                    <a:lumMod val="50000"/>
                  </a:srgbClr>
                </a:solidFill>
                <a:latin typeface="SVN-Dancing Script" panose="02040603050506020204" pitchFamily="18" charset="0"/>
                <a:sym typeface="Arial"/>
              </a:rPr>
              <a:t> </a:t>
            </a:r>
            <a:r>
              <a:rPr lang="en-US" sz="4667" b="1" dirty="0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Soạn</a:t>
            </a:r>
            <a:r>
              <a:rPr lang="en-US" sz="4667" b="1" dirty="0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lang="en-US" sz="4667" b="1" dirty="0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bài</a:t>
            </a:r>
            <a:r>
              <a:rPr lang="en-US" sz="4667" b="1" dirty="0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lang="en-US" sz="4667" b="1" dirty="0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giảng</a:t>
            </a:r>
            <a:r>
              <a:rPr lang="en-US" sz="4667" b="1" dirty="0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lang="en-US" sz="4667" b="1" dirty="0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yêu</a:t>
            </a:r>
            <a:r>
              <a:rPr lang="en-US" sz="4667" b="1" dirty="0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lang="en-US" sz="4667" b="1" dirty="0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cầu</a:t>
            </a:r>
            <a:r>
              <a:rPr lang="en-US" sz="4667" b="1" dirty="0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lang="en-US" sz="4667" b="1" dirty="0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các</a:t>
            </a:r>
            <a:r>
              <a:rPr lang="en-US" sz="4667" b="1" dirty="0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lang="en-US" sz="4667" b="1" dirty="0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khối</a:t>
            </a:r>
            <a:r>
              <a:rPr lang="en-US" sz="4667" b="1" dirty="0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lang="en-US" sz="4667" b="1" dirty="0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lớp</a:t>
            </a:r>
            <a:endParaRPr lang="en-US" sz="4667" b="1">
              <a:solidFill>
                <a:srgbClr val="00B0F0"/>
              </a:solidFill>
              <a:latin typeface="SVN-Dancing Script" panose="02040603050506020204" pitchFamily="18" charset="0"/>
              <a:cs typeface="#9Slide05 Bodega Script" pitchFamily="2" charset="0"/>
              <a:sym typeface="Arial"/>
            </a:endParaRPr>
          </a:p>
          <a:p>
            <a:pPr defTabSz="1219140">
              <a:lnSpc>
                <a:spcPct val="100000"/>
              </a:lnSpc>
              <a:defRPr/>
            </a:pPr>
            <a:r>
              <a:rPr lang="en-US" sz="4667" b="1" err="1">
                <a:solidFill>
                  <a:srgbClr val="BC3259"/>
                </a:solidFill>
                <a:latin typeface="SVN-Dancing Script" panose="02040603050506020204" pitchFamily="18" charset="0"/>
                <a:sym typeface="Arial"/>
              </a:rPr>
              <a:t>Thiết</a:t>
            </a:r>
            <a:r>
              <a:rPr lang="en-US" sz="4667" b="1" dirty="0">
                <a:solidFill>
                  <a:srgbClr val="BC3259"/>
                </a:solidFill>
                <a:latin typeface="SVN-Dancing Script" panose="02040603050506020204" pitchFamily="18" charset="0"/>
                <a:sym typeface="Arial"/>
              </a:rPr>
              <a:t> </a:t>
            </a:r>
            <a:r>
              <a:rPr lang="en-US" sz="4667" b="1" dirty="0" err="1">
                <a:solidFill>
                  <a:srgbClr val="BC3259"/>
                </a:solidFill>
                <a:latin typeface="SVN-Dancing Script" panose="02040603050506020204" pitchFamily="18" charset="0"/>
                <a:sym typeface="Arial"/>
              </a:rPr>
              <a:t>kế</a:t>
            </a:r>
            <a:r>
              <a:rPr lang="en-US" sz="4667" b="1" dirty="0">
                <a:solidFill>
                  <a:srgbClr val="BC3259"/>
                </a:solidFill>
                <a:latin typeface="SVN-Dancing Script" panose="02040603050506020204" pitchFamily="18" charset="0"/>
                <a:sym typeface="Arial"/>
              </a:rPr>
              <a:t> </a:t>
            </a:r>
            <a:r>
              <a:rPr lang="en-US" sz="4667" b="1" dirty="0" err="1">
                <a:solidFill>
                  <a:srgbClr val="BC3259"/>
                </a:solidFill>
                <a:latin typeface="SVN-Dancing Script" panose="02040603050506020204" pitchFamily="18" charset="0"/>
                <a:sym typeface="Arial"/>
              </a:rPr>
              <a:t>bài</a:t>
            </a:r>
            <a:r>
              <a:rPr lang="en-US" sz="4667" b="1" dirty="0">
                <a:solidFill>
                  <a:srgbClr val="BC3259"/>
                </a:solidFill>
                <a:latin typeface="SVN-Dancing Script" panose="02040603050506020204" pitchFamily="18" charset="0"/>
                <a:sym typeface="Arial"/>
              </a:rPr>
              <a:t> </a:t>
            </a:r>
            <a:r>
              <a:rPr lang="en-US" sz="4667" b="1" dirty="0" err="1">
                <a:solidFill>
                  <a:srgbClr val="BC3259"/>
                </a:solidFill>
                <a:latin typeface="SVN-Dancing Script" panose="02040603050506020204" pitchFamily="18" charset="0"/>
                <a:sym typeface="Arial"/>
              </a:rPr>
              <a:t>giảng</a:t>
            </a:r>
            <a:r>
              <a:rPr lang="en-US" sz="4667" b="1" dirty="0">
                <a:solidFill>
                  <a:srgbClr val="BC3259"/>
                </a:solidFill>
                <a:latin typeface="SVN-Dancing Script" panose="02040603050506020204" pitchFamily="18" charset="0"/>
                <a:sym typeface="Arial"/>
              </a:rPr>
              <a:t> </a:t>
            </a:r>
            <a:r>
              <a:rPr lang="en-US" sz="4667" b="1" dirty="0">
                <a:solidFill>
                  <a:srgbClr val="2E9733"/>
                </a:solidFill>
                <a:latin typeface="SVN-Dancing Script" panose="02040603050506020204" pitchFamily="18" charset="0"/>
                <a:sym typeface="Arial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394983" y="4768184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570">
              <a:defRPr/>
            </a:pPr>
            <a:r>
              <a:rPr lang="en-US" sz="2667" b="1" dirty="0">
                <a:solidFill>
                  <a:srgbClr val="43671B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algn="ctr" defTabSz="609570">
              <a:defRPr/>
            </a:pPr>
            <a:r>
              <a:rPr lang="en-US" sz="2667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Mời</a:t>
            </a:r>
            <a:r>
              <a:rPr lang="en-US" sz="2667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67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truy</a:t>
            </a:r>
            <a:r>
              <a:rPr lang="en-US" sz="2667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2667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cập: MĂNG NON- TÀI LIỆU TIỂU HỌC/ Facebook</a:t>
            </a:r>
            <a:endParaRPr lang="en-US" sz="2667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  <a:sym typeface="Arial"/>
            </a:endParaRPr>
          </a:p>
          <a:p>
            <a:pPr algn="ctr" defTabSz="609570">
              <a:defRPr/>
            </a:pPr>
            <a:r>
              <a:rPr lang="en-US" sz="2667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SĐT ZALO : </a:t>
            </a:r>
            <a:r>
              <a:rPr lang="en-US" sz="2667" b="1" u="sng" dirty="0">
                <a:solidFill>
                  <a:srgbClr val="D63E3D">
                    <a:lumMod val="75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0382348780</a:t>
            </a:r>
            <a:r>
              <a:rPr lang="en-US" sz="2667" b="1" dirty="0">
                <a:solidFill>
                  <a:srgbClr val="D63E3D">
                    <a:lumMod val="75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- </a:t>
            </a:r>
            <a:r>
              <a:rPr lang="en-US" sz="2667" b="1" u="sng" dirty="0">
                <a:solidFill>
                  <a:srgbClr val="D63E3D">
                    <a:lumMod val="75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0984848929</a:t>
            </a:r>
            <a:endParaRPr lang="en-US" sz="2667" b="1" dirty="0">
              <a:solidFill>
                <a:srgbClr val="D63E3D">
                  <a:lumMod val="75000"/>
                </a:srgbClr>
              </a:solidFill>
              <a:latin typeface="UTM Avo" panose="020406030505060202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82931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6" grpId="0"/>
      <p:bldP spid="7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5DD58006-73C6-45C5-A0A2-BBBF573C1238}"/>
              </a:ext>
            </a:extLst>
          </p:cNvPr>
          <p:cNvGrpSpPr/>
          <p:nvPr/>
        </p:nvGrpSpPr>
        <p:grpSpPr>
          <a:xfrm>
            <a:off x="178525" y="-169738"/>
            <a:ext cx="7432657" cy="3064559"/>
            <a:chOff x="2366283" y="1581150"/>
            <a:chExt cx="4266745" cy="1749425"/>
          </a:xfrm>
        </p:grpSpPr>
        <p:pic>
          <p:nvPicPr>
            <p:cNvPr id="3" name="Picture 2" descr="E:\我图PPT\00001PNG素材\儿童卡通\fwqwve.png">
              <a:extLst>
                <a:ext uri="{FF2B5EF4-FFF2-40B4-BE49-F238E27FC236}">
                  <a16:creationId xmlns:a16="http://schemas.microsoft.com/office/drawing/2014/main" id="{51A60E82-92F9-4C82-A8BA-D3A3B5157D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7000" y="1581150"/>
              <a:ext cx="3702623" cy="1749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椭圆 3">
              <a:extLst>
                <a:ext uri="{FF2B5EF4-FFF2-40B4-BE49-F238E27FC236}">
                  <a16:creationId xmlns:a16="http://schemas.microsoft.com/office/drawing/2014/main" id="{D7FD5DB9-7BE2-4530-95EB-17FC18C26343}"/>
                </a:ext>
              </a:extLst>
            </p:cNvPr>
            <p:cNvSpPr/>
            <p:nvPr/>
          </p:nvSpPr>
          <p:spPr>
            <a:xfrm>
              <a:off x="2366283" y="2266951"/>
              <a:ext cx="457200" cy="457200"/>
            </a:xfrm>
            <a:prstGeom prst="ellipse">
              <a:avLst/>
            </a:prstGeom>
            <a:solidFill>
              <a:srgbClr val="1D6766"/>
            </a:solidFill>
            <a:ln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 sz="1013">
                <a:cs typeface="+mn-ea"/>
                <a:sym typeface="+mn-lt"/>
              </a:endParaRPr>
            </a:p>
          </p:txBody>
        </p:sp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0E25E242-6FDE-4FD1-B2F4-C1F6B34C5E8B}"/>
                </a:ext>
              </a:extLst>
            </p:cNvPr>
            <p:cNvSpPr/>
            <p:nvPr/>
          </p:nvSpPr>
          <p:spPr>
            <a:xfrm>
              <a:off x="6175828" y="2227262"/>
              <a:ext cx="457200" cy="457200"/>
            </a:xfrm>
            <a:prstGeom prst="ellipse">
              <a:avLst/>
            </a:prstGeom>
            <a:solidFill>
              <a:srgbClr val="1D6766"/>
            </a:solidFill>
            <a:ln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 sz="1013">
                <a:cs typeface="+mn-ea"/>
                <a:sym typeface="+mn-lt"/>
              </a:endParaRPr>
            </a:p>
          </p:txBody>
        </p:sp>
      </p:grpSp>
      <p:sp>
        <p:nvSpPr>
          <p:cNvPr id="9" name="矩形 8">
            <a:extLst>
              <a:ext uri="{FF2B5EF4-FFF2-40B4-BE49-F238E27FC236}">
                <a16:creationId xmlns:a16="http://schemas.microsoft.com/office/drawing/2014/main" id="{82FC8AB2-BCAE-4220-87AE-EDC635C6969C}"/>
              </a:ext>
            </a:extLst>
          </p:cNvPr>
          <p:cNvSpPr/>
          <p:nvPr/>
        </p:nvSpPr>
        <p:spPr>
          <a:xfrm>
            <a:off x="1742071" y="2854618"/>
            <a:ext cx="1991519" cy="1212235"/>
          </a:xfrm>
          <a:prstGeom prst="rect">
            <a:avLst/>
          </a:prstGeom>
          <a:solidFill>
            <a:srgbClr val="A2CC4E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6000" b="1" dirty="0">
                <a:solidFill>
                  <a:schemeClr val="bg1"/>
                </a:solidFill>
                <a:cs typeface="+mn-ea"/>
                <a:sym typeface="+mn-lt"/>
              </a:rPr>
              <a:t>01</a:t>
            </a:r>
            <a:endParaRPr kumimoji="1" lang="en-US" altLang="zh-CN" sz="48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E2BF0162-EE6F-4371-970F-E9896A73D8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6859" y="4598464"/>
            <a:ext cx="4307588" cy="225953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537454" y="2645128"/>
            <a:ext cx="935101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1" lang="vi-VN" altLang="zh-CN" sz="10000" dirty="0" smtClean="0">
                <a:solidFill>
                  <a:srgbClr val="C0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UTM Cookies" panose="02040603050506020204" pitchFamily="18" charset="0"/>
                <a:ea typeface="字魂59号-创粗黑" panose="00000500000000000000" pitchFamily="2" charset="-122"/>
                <a:cs typeface="Arial" panose="020B0604020202020204" pitchFamily="34" charset="0"/>
                <a:sym typeface="+mn-lt"/>
              </a:rPr>
              <a:t>KHỞI ĐỘNG</a:t>
            </a:r>
            <a:endParaRPr kumimoji="1" lang="zh-CN" altLang="en-US" sz="10000" dirty="0">
              <a:solidFill>
                <a:srgbClr val="C000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UTM Cookies" panose="02040603050506020204" pitchFamily="18" charset="0"/>
              <a:ea typeface="字魂59号-创粗黑" panose="00000500000000000000" pitchFamily="2" charset="-122"/>
              <a:cs typeface="Arial" panose="020B060402020202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04780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500"/>
                            </p:stCondLst>
                            <p:childTnLst>
                              <p:par>
                                <p:cTn id="33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11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椭圆 13"/>
          <p:cNvSpPr/>
          <p:nvPr/>
        </p:nvSpPr>
        <p:spPr>
          <a:xfrm>
            <a:off x="1163239" y="946315"/>
            <a:ext cx="3474797" cy="3314266"/>
          </a:xfrm>
          <a:prstGeom prst="ellipse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6" name="椭圆 15"/>
          <p:cNvSpPr/>
          <p:nvPr/>
        </p:nvSpPr>
        <p:spPr>
          <a:xfrm>
            <a:off x="5659446" y="659252"/>
            <a:ext cx="3247467" cy="3497825"/>
          </a:xfrm>
          <a:prstGeom prst="ellipse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2" name="矩形 2">
            <a:extLst>
              <a:ext uri="{FF2B5EF4-FFF2-40B4-BE49-F238E27FC236}">
                <a16:creationId xmlns:a16="http://schemas.microsoft.com/office/drawing/2014/main" id="{0AB3BE01-6F52-4DCA-ADB5-89A4E3C7FC36}"/>
              </a:ext>
            </a:extLst>
          </p:cNvPr>
          <p:cNvSpPr/>
          <p:nvPr/>
        </p:nvSpPr>
        <p:spPr>
          <a:xfrm>
            <a:off x="1587" y="-199536"/>
            <a:ext cx="12190413" cy="1333347"/>
          </a:xfrm>
          <a:prstGeom prst="rect">
            <a:avLst/>
          </a:prstGeom>
          <a:solidFill>
            <a:srgbClr val="A2CC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82501" y="56593"/>
            <a:ext cx="1144385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nl-NL" sz="3200" b="1" dirty="0">
                <a:solidFill>
                  <a:srgbClr val="00206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Chất béo có vai trò gì? Kể tên một số loại thức ăn </a:t>
            </a:r>
            <a:endParaRPr lang="nl-NL" sz="3200" b="1" dirty="0" smtClean="0">
              <a:solidFill>
                <a:srgbClr val="002060"/>
              </a:solidFill>
              <a:latin typeface="UTM Avo" panose="020406030505060202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nl-NL" sz="3200" b="1" dirty="0" smtClean="0">
                <a:solidFill>
                  <a:srgbClr val="00206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có </a:t>
            </a:r>
            <a:r>
              <a:rPr lang="nl-NL" sz="3200" b="1" dirty="0">
                <a:solidFill>
                  <a:srgbClr val="00206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chứa nhiều chất </a:t>
            </a:r>
            <a:r>
              <a:rPr lang="nl-NL" sz="3200" b="1" dirty="0" smtClean="0">
                <a:solidFill>
                  <a:srgbClr val="00206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béo.</a:t>
            </a:r>
            <a:endParaRPr lang="en-US" sz="3200" b="1" dirty="0">
              <a:solidFill>
                <a:srgbClr val="002060"/>
              </a:solidFill>
              <a:effectLst/>
              <a:latin typeface="UTM Avo" panose="020406030505060202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05956" y="-46910"/>
            <a:ext cx="989899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3200" b="1" i="1" dirty="0">
                <a:latin typeface="UTM Avo" panose="02040603050506020204" pitchFamily="18" charset="0"/>
                <a:ea typeface="Times New Roman" panose="02020603050405020304" pitchFamily="18" charset="0"/>
              </a:rPr>
              <a:t>Chất béo có vai trò giúp cơ thể hấp thu các vi- ta- min A, D, E, </a:t>
            </a:r>
            <a:r>
              <a:rPr lang="nl-NL" sz="3200" b="1" i="1" dirty="0" smtClean="0">
                <a:latin typeface="UTM Avo" panose="02040603050506020204" pitchFamily="18" charset="0"/>
                <a:ea typeface="Times New Roman" panose="02020603050405020304" pitchFamily="18" charset="0"/>
              </a:rPr>
              <a:t>K.</a:t>
            </a:r>
            <a:endParaRPr lang="en-US" sz="3200" b="1" dirty="0">
              <a:latin typeface="UTM Avo" panose="02040603050506020204" pitchFamily="18" charset="0"/>
            </a:endParaRPr>
          </a:p>
        </p:txBody>
      </p:sp>
      <p:sp>
        <p:nvSpPr>
          <p:cNvPr id="25" name="椭圆 14"/>
          <p:cNvSpPr/>
          <p:nvPr/>
        </p:nvSpPr>
        <p:spPr>
          <a:xfrm>
            <a:off x="9020065" y="2249876"/>
            <a:ext cx="3035274" cy="3318784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7" name="椭圆 16"/>
          <p:cNvSpPr/>
          <p:nvPr/>
        </p:nvSpPr>
        <p:spPr>
          <a:xfrm>
            <a:off x="1453902" y="4017696"/>
            <a:ext cx="2893470" cy="2279429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8" name="TextBox 27"/>
          <p:cNvSpPr txBox="1"/>
          <p:nvPr/>
        </p:nvSpPr>
        <p:spPr>
          <a:xfrm>
            <a:off x="2231148" y="3505061"/>
            <a:ext cx="1076138" cy="50013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altLang="zh-CN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Dừa</a:t>
            </a:r>
            <a:endParaRPr lang="zh-CN" alt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9922623" y="5770920"/>
            <a:ext cx="1379069" cy="50013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altLang="zh-CN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Dầu</a:t>
            </a:r>
            <a:r>
              <a:rPr lang="en-US" altLang="zh-CN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endParaRPr lang="zh-CN" alt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538035" y="3406872"/>
            <a:ext cx="1490288" cy="50013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altLang="zh-CN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Mỡ</a:t>
            </a:r>
            <a:r>
              <a:rPr lang="en-US" altLang="zh-CN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heo</a:t>
            </a:r>
            <a:endParaRPr lang="zh-CN" alt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199950" y="6297125"/>
            <a:ext cx="1076138" cy="50013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altLang="zh-CN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Mè</a:t>
            </a:r>
            <a:endParaRPr lang="zh-CN" alt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994892" y="6153060"/>
            <a:ext cx="2099149" cy="50013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altLang="zh-CN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Đậu</a:t>
            </a:r>
            <a:r>
              <a:rPr lang="en-US" altLang="zh-CN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phộng</a:t>
            </a:r>
            <a:endParaRPr lang="zh-CN" alt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Picture 2" descr="Lạc trắ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892" y="4260581"/>
            <a:ext cx="2270974" cy="18924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34" name="Rectangle 33"/>
          <p:cNvSpPr/>
          <p:nvPr/>
        </p:nvSpPr>
        <p:spPr>
          <a:xfrm>
            <a:off x="1253920" y="1133811"/>
            <a:ext cx="98989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3200" b="1" i="1" dirty="0" smtClean="0">
                <a:latin typeface="UTM Avo" panose="02040603050506020204" pitchFamily="18" charset="0"/>
                <a:ea typeface="Times New Roman" panose="02020603050405020304" pitchFamily="18" charset="0"/>
              </a:rPr>
              <a:t>Thức ăn chứa nhiều chất béo:</a:t>
            </a:r>
            <a:endParaRPr lang="en-US" sz="3200" b="1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0720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6" grpId="0" animBg="1"/>
      <p:bldP spid="2" grpId="0"/>
      <p:bldP spid="2" grpId="1"/>
      <p:bldP spid="10" grpId="0"/>
      <p:bldP spid="25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5DD58006-73C6-45C5-A0A2-BBBF573C1238}"/>
              </a:ext>
            </a:extLst>
          </p:cNvPr>
          <p:cNvGrpSpPr/>
          <p:nvPr/>
        </p:nvGrpSpPr>
        <p:grpSpPr>
          <a:xfrm>
            <a:off x="141579" y="-314686"/>
            <a:ext cx="7432657" cy="3064559"/>
            <a:chOff x="2366283" y="1581150"/>
            <a:chExt cx="4266745" cy="1749425"/>
          </a:xfrm>
        </p:grpSpPr>
        <p:pic>
          <p:nvPicPr>
            <p:cNvPr id="3" name="Picture 2" descr="E:\我图PPT\00001PNG素材\儿童卡通\fwqwve.png">
              <a:extLst>
                <a:ext uri="{FF2B5EF4-FFF2-40B4-BE49-F238E27FC236}">
                  <a16:creationId xmlns:a16="http://schemas.microsoft.com/office/drawing/2014/main" id="{51A60E82-92F9-4C82-A8BA-D3A3B5157D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7000" y="1581150"/>
              <a:ext cx="3702623" cy="1749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椭圆 3">
              <a:extLst>
                <a:ext uri="{FF2B5EF4-FFF2-40B4-BE49-F238E27FC236}">
                  <a16:creationId xmlns:a16="http://schemas.microsoft.com/office/drawing/2014/main" id="{D7FD5DB9-7BE2-4530-95EB-17FC18C26343}"/>
                </a:ext>
              </a:extLst>
            </p:cNvPr>
            <p:cNvSpPr/>
            <p:nvPr/>
          </p:nvSpPr>
          <p:spPr>
            <a:xfrm>
              <a:off x="2366283" y="2266951"/>
              <a:ext cx="457200" cy="457200"/>
            </a:xfrm>
            <a:prstGeom prst="ellipse">
              <a:avLst/>
            </a:prstGeom>
            <a:solidFill>
              <a:srgbClr val="1D6766"/>
            </a:solidFill>
            <a:ln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13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anaMinB"/>
                <a:cs typeface="+mn-ea"/>
                <a:sym typeface="+mn-lt"/>
              </a:endParaRPr>
            </a:p>
          </p:txBody>
        </p:sp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0E25E242-6FDE-4FD1-B2F4-C1F6B34C5E8B}"/>
                </a:ext>
              </a:extLst>
            </p:cNvPr>
            <p:cNvSpPr/>
            <p:nvPr/>
          </p:nvSpPr>
          <p:spPr>
            <a:xfrm>
              <a:off x="6175828" y="2227262"/>
              <a:ext cx="457200" cy="457200"/>
            </a:xfrm>
            <a:prstGeom prst="ellipse">
              <a:avLst/>
            </a:prstGeom>
            <a:solidFill>
              <a:srgbClr val="1D6766"/>
            </a:solidFill>
            <a:ln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13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anaMinB"/>
                <a:cs typeface="+mn-ea"/>
                <a:sym typeface="+mn-lt"/>
              </a:endParaRPr>
            </a:p>
          </p:txBody>
        </p:sp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E2BF0162-EE6F-4371-970F-E9896A73D8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6859" y="4598464"/>
            <a:ext cx="4307588" cy="225953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537454" y="2645128"/>
            <a:ext cx="935101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vi-VN" altLang="zh-CN" sz="10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glow rad="228600">
                    <a:srgbClr val="01B3C5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Cookies" panose="02040603050506020204" pitchFamily="18" charset="0"/>
                <a:ea typeface="字魂59号-创粗黑" panose="00000500000000000000" pitchFamily="2" charset="-122"/>
                <a:cs typeface="Arial" panose="020B0604020202020204" pitchFamily="34" charset="0"/>
                <a:sym typeface="+mn-lt"/>
              </a:rPr>
              <a:t>KHÁM PHÁ</a:t>
            </a:r>
            <a:endParaRPr kumimoji="1" lang="zh-CN" altLang="en-US" sz="10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glow rad="228600">
                  <a:srgbClr val="01B3C5">
                    <a:satMod val="175000"/>
                    <a:alpha val="40000"/>
                  </a:srgbClr>
                </a:glow>
              </a:effectLst>
              <a:uLnTx/>
              <a:uFillTx/>
              <a:latin typeface="UTM Cookies" panose="02040603050506020204" pitchFamily="18" charset="0"/>
              <a:ea typeface="字魂59号-创粗黑" panose="00000500000000000000" pitchFamily="2" charset="-122"/>
              <a:cs typeface="Arial" panose="020B060402020202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00236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750"/>
                            </p:stCondLst>
                            <p:childTnLst>
                              <p:par>
                                <p:cTn id="27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5DD58006-73C6-45C5-A0A2-BBBF573C1238}"/>
              </a:ext>
            </a:extLst>
          </p:cNvPr>
          <p:cNvGrpSpPr/>
          <p:nvPr/>
        </p:nvGrpSpPr>
        <p:grpSpPr>
          <a:xfrm>
            <a:off x="95398" y="-160803"/>
            <a:ext cx="7432657" cy="3064559"/>
            <a:chOff x="2366283" y="1581150"/>
            <a:chExt cx="4266745" cy="1749425"/>
          </a:xfrm>
        </p:grpSpPr>
        <p:pic>
          <p:nvPicPr>
            <p:cNvPr id="3" name="Picture 2" descr="E:\我图PPT\00001PNG素材\儿童卡通\fwqwve.png">
              <a:extLst>
                <a:ext uri="{FF2B5EF4-FFF2-40B4-BE49-F238E27FC236}">
                  <a16:creationId xmlns:a16="http://schemas.microsoft.com/office/drawing/2014/main" id="{51A60E82-92F9-4C82-A8BA-D3A3B5157D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7000" y="1581150"/>
              <a:ext cx="3702623" cy="1749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椭圆 3">
              <a:extLst>
                <a:ext uri="{FF2B5EF4-FFF2-40B4-BE49-F238E27FC236}">
                  <a16:creationId xmlns:a16="http://schemas.microsoft.com/office/drawing/2014/main" id="{D7FD5DB9-7BE2-4530-95EB-17FC18C26343}"/>
                </a:ext>
              </a:extLst>
            </p:cNvPr>
            <p:cNvSpPr/>
            <p:nvPr/>
          </p:nvSpPr>
          <p:spPr>
            <a:xfrm>
              <a:off x="2366283" y="2266951"/>
              <a:ext cx="457200" cy="457200"/>
            </a:xfrm>
            <a:prstGeom prst="ellipse">
              <a:avLst/>
            </a:prstGeom>
            <a:solidFill>
              <a:srgbClr val="1D6766"/>
            </a:solidFill>
            <a:ln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013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cs typeface="+mn-ea"/>
                <a:sym typeface="+mn-lt"/>
              </a:endParaRPr>
            </a:p>
          </p:txBody>
        </p:sp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0E25E242-6FDE-4FD1-B2F4-C1F6B34C5E8B}"/>
                </a:ext>
              </a:extLst>
            </p:cNvPr>
            <p:cNvSpPr/>
            <p:nvPr/>
          </p:nvSpPr>
          <p:spPr>
            <a:xfrm>
              <a:off x="6175828" y="2227262"/>
              <a:ext cx="457200" cy="457200"/>
            </a:xfrm>
            <a:prstGeom prst="ellipse">
              <a:avLst/>
            </a:prstGeom>
            <a:solidFill>
              <a:srgbClr val="1D6766"/>
            </a:solidFill>
            <a:ln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013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cs typeface="+mn-ea"/>
                <a:sym typeface="+mn-lt"/>
              </a:endParaRPr>
            </a:p>
          </p:txBody>
        </p:sp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E2BF0162-EE6F-4371-970F-E9896A73D8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6859" y="4598464"/>
            <a:ext cx="4307588" cy="2259536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3813D570-444F-4691-91B7-8DF36D17C3B1}"/>
              </a:ext>
            </a:extLst>
          </p:cNvPr>
          <p:cNvSpPr txBox="1"/>
          <p:nvPr/>
        </p:nvSpPr>
        <p:spPr>
          <a:xfrm>
            <a:off x="379100" y="2627781"/>
            <a:ext cx="108153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indent="-914400" algn="ctr">
              <a:buAutoNum type="arabicPeriod"/>
            </a:pPr>
            <a:r>
              <a:rPr lang="vi-VN" altLang="zh-CN" sz="4500" b="1" dirty="0" smtClean="0">
                <a:solidFill>
                  <a:srgbClr val="FF6D00"/>
                </a:solidFill>
                <a:latin typeface="UTM Avo" panose="02040603050506020204" pitchFamily="18" charset="0"/>
                <a:ea typeface="小单纯体" panose="02010601030101010101" pitchFamily="2" charset="-122"/>
                <a:cs typeface="Times New Roman" pitchFamily="18" charset="0"/>
              </a:rPr>
              <a:t>M</a:t>
            </a:r>
            <a:r>
              <a:rPr lang="en-US" altLang="zh-CN" sz="4500" b="1" dirty="0" err="1" smtClean="0">
                <a:solidFill>
                  <a:srgbClr val="FF6D00"/>
                </a:solidFill>
                <a:latin typeface="UTM Avo" panose="02040603050506020204" pitchFamily="18" charset="0"/>
                <a:ea typeface="小单纯体" panose="02010601030101010101" pitchFamily="2" charset="-122"/>
                <a:cs typeface="Times New Roman" pitchFamily="18" charset="0"/>
              </a:rPr>
              <a:t>ột</a:t>
            </a:r>
            <a:r>
              <a:rPr lang="en-US" altLang="zh-CN" sz="4500" b="1" dirty="0" smtClean="0">
                <a:solidFill>
                  <a:srgbClr val="FF6D00"/>
                </a:solidFill>
                <a:latin typeface="UTM Avo" panose="02040603050506020204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4500" b="1" dirty="0" err="1">
                <a:solidFill>
                  <a:srgbClr val="FF6D00"/>
                </a:solidFill>
                <a:latin typeface="UTM Avo" panose="02040603050506020204" pitchFamily="18" charset="0"/>
                <a:ea typeface="小单纯体" panose="02010601030101010101" pitchFamily="2" charset="-122"/>
                <a:cs typeface="Times New Roman" pitchFamily="18" charset="0"/>
              </a:rPr>
              <a:t>số</a:t>
            </a:r>
            <a:r>
              <a:rPr lang="en-US" altLang="zh-CN" sz="4500" b="1" dirty="0">
                <a:solidFill>
                  <a:srgbClr val="FF6D00"/>
                </a:solidFill>
                <a:latin typeface="UTM Avo" panose="02040603050506020204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4500" b="1" dirty="0" err="1" smtClean="0">
                <a:solidFill>
                  <a:srgbClr val="FF6D00"/>
                </a:solidFill>
                <a:latin typeface="UTM Avo" panose="02040603050506020204" pitchFamily="18" charset="0"/>
                <a:ea typeface="小单纯体" panose="02010601030101010101" pitchFamily="2" charset="-122"/>
                <a:cs typeface="Times New Roman" pitchFamily="18" charset="0"/>
              </a:rPr>
              <a:t>thức</a:t>
            </a:r>
            <a:r>
              <a:rPr lang="en-US" altLang="zh-CN" sz="4500" b="1" dirty="0" smtClean="0">
                <a:solidFill>
                  <a:srgbClr val="FF6D00"/>
                </a:solidFill>
                <a:latin typeface="UTM Avo" panose="02040603050506020204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4500" b="1" dirty="0" err="1" smtClean="0">
                <a:solidFill>
                  <a:srgbClr val="FF6D00"/>
                </a:solidFill>
                <a:latin typeface="UTM Avo" panose="02040603050506020204" pitchFamily="18" charset="0"/>
                <a:ea typeface="小单纯体" panose="02010601030101010101" pitchFamily="2" charset="-122"/>
                <a:cs typeface="Times New Roman" pitchFamily="18" charset="0"/>
              </a:rPr>
              <a:t>ăn</a:t>
            </a:r>
            <a:r>
              <a:rPr lang="en-US" altLang="zh-CN" sz="4500" b="1" dirty="0" smtClean="0">
                <a:solidFill>
                  <a:srgbClr val="FF6D00"/>
                </a:solidFill>
                <a:latin typeface="UTM Avo" panose="02040603050506020204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4500" b="1" dirty="0" err="1" smtClean="0">
                <a:solidFill>
                  <a:srgbClr val="FF6D00"/>
                </a:solidFill>
                <a:latin typeface="UTM Avo" panose="02040603050506020204" pitchFamily="18" charset="0"/>
                <a:ea typeface="小单纯体" panose="02010601030101010101" pitchFamily="2" charset="-122"/>
                <a:cs typeface="Times New Roman" pitchFamily="18" charset="0"/>
              </a:rPr>
              <a:t>chứa</a:t>
            </a:r>
            <a:r>
              <a:rPr lang="en-US" altLang="zh-CN" sz="4500" b="1" dirty="0" smtClean="0">
                <a:solidFill>
                  <a:srgbClr val="FF6D00"/>
                </a:solidFill>
                <a:latin typeface="UTM Avo" panose="02040603050506020204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4500" b="1" dirty="0" err="1" smtClean="0">
                <a:solidFill>
                  <a:srgbClr val="FF6D00"/>
                </a:solidFill>
                <a:latin typeface="UTM Avo" panose="02040603050506020204" pitchFamily="18" charset="0"/>
                <a:ea typeface="小单纯体" panose="02010601030101010101" pitchFamily="2" charset="-122"/>
                <a:cs typeface="Times New Roman" pitchFamily="18" charset="0"/>
              </a:rPr>
              <a:t>nhiều</a:t>
            </a:r>
            <a:endParaRPr lang="en-US" altLang="zh-CN" sz="4500" b="1" dirty="0" smtClean="0">
              <a:solidFill>
                <a:srgbClr val="FF6D00"/>
              </a:solidFill>
              <a:latin typeface="UTM Avo" panose="02040603050506020204" pitchFamily="18" charset="0"/>
              <a:ea typeface="小单纯体" panose="02010601030101010101" pitchFamily="2" charset="-122"/>
              <a:cs typeface="Times New Roman" pitchFamily="18" charset="0"/>
            </a:endParaRPr>
          </a:p>
          <a:p>
            <a:pPr algn="ctr"/>
            <a:r>
              <a:rPr lang="en-US" altLang="zh-CN" sz="4500" b="1" dirty="0" smtClean="0">
                <a:solidFill>
                  <a:srgbClr val="FF6D00"/>
                </a:solidFill>
                <a:latin typeface="UTM Avo" panose="02040603050506020204" pitchFamily="18" charset="0"/>
                <a:ea typeface="小单纯体" panose="02010601030101010101" pitchFamily="2" charset="-122"/>
                <a:cs typeface="Times New Roman" pitchFamily="18" charset="0"/>
              </a:rPr>
              <a:t> vi-ta-min, </a:t>
            </a:r>
            <a:r>
              <a:rPr lang="en-US" altLang="zh-CN" sz="4500" b="1" dirty="0" err="1">
                <a:solidFill>
                  <a:srgbClr val="FF6D00"/>
                </a:solidFill>
                <a:latin typeface="UTM Avo" panose="02040603050506020204" pitchFamily="18" charset="0"/>
                <a:ea typeface="小单纯体" panose="02010601030101010101" pitchFamily="2" charset="-122"/>
                <a:cs typeface="Times New Roman" pitchFamily="18" charset="0"/>
              </a:rPr>
              <a:t>khoáng</a:t>
            </a:r>
            <a:r>
              <a:rPr lang="en-US" altLang="zh-CN" sz="4500" b="1" dirty="0">
                <a:solidFill>
                  <a:srgbClr val="FF6D00"/>
                </a:solidFill>
                <a:latin typeface="UTM Avo" panose="02040603050506020204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4500" b="1" dirty="0" err="1" smtClean="0">
                <a:solidFill>
                  <a:srgbClr val="FF6D00"/>
                </a:solidFill>
                <a:latin typeface="UTM Avo" panose="02040603050506020204" pitchFamily="18" charset="0"/>
                <a:ea typeface="小单纯体" panose="02010601030101010101" pitchFamily="2" charset="-122"/>
                <a:cs typeface="Times New Roman" pitchFamily="18" charset="0"/>
              </a:rPr>
              <a:t>chất</a:t>
            </a:r>
            <a:r>
              <a:rPr lang="en-US" altLang="zh-CN" sz="4500" b="1" dirty="0" smtClean="0">
                <a:solidFill>
                  <a:srgbClr val="FF6D00"/>
                </a:solidFill>
                <a:latin typeface="UTM Avo" panose="02040603050506020204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4500" b="1" dirty="0" err="1" smtClean="0">
                <a:solidFill>
                  <a:srgbClr val="FF6D00"/>
                </a:solidFill>
                <a:latin typeface="UTM Avo" panose="02040603050506020204" pitchFamily="18" charset="0"/>
                <a:ea typeface="小单纯体" panose="02010601030101010101" pitchFamily="2" charset="-122"/>
                <a:cs typeface="Times New Roman" pitchFamily="18" charset="0"/>
              </a:rPr>
              <a:t>và</a:t>
            </a:r>
            <a:r>
              <a:rPr lang="en-US" altLang="zh-CN" sz="4500" b="1" dirty="0" smtClean="0">
                <a:solidFill>
                  <a:srgbClr val="FF6D00"/>
                </a:solidFill>
                <a:latin typeface="UTM Avo" panose="02040603050506020204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4500" b="1" dirty="0" err="1" smtClean="0">
                <a:solidFill>
                  <a:srgbClr val="FF6D00"/>
                </a:solidFill>
                <a:latin typeface="UTM Avo" panose="02040603050506020204" pitchFamily="18" charset="0"/>
                <a:ea typeface="小单纯体" panose="02010601030101010101" pitchFamily="2" charset="-122"/>
                <a:cs typeface="Times New Roman" pitchFamily="18" charset="0"/>
              </a:rPr>
              <a:t>chất</a:t>
            </a:r>
            <a:r>
              <a:rPr lang="en-US" altLang="zh-CN" sz="4500" b="1" dirty="0" smtClean="0">
                <a:solidFill>
                  <a:srgbClr val="FF6D00"/>
                </a:solidFill>
                <a:latin typeface="UTM Avo" panose="02040603050506020204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4500" b="1" dirty="0" err="1" smtClean="0">
                <a:solidFill>
                  <a:srgbClr val="FF6D00"/>
                </a:solidFill>
                <a:latin typeface="UTM Avo" panose="02040603050506020204" pitchFamily="18" charset="0"/>
                <a:ea typeface="小单纯体" panose="02010601030101010101" pitchFamily="2" charset="-122"/>
                <a:cs typeface="Times New Roman" pitchFamily="18" charset="0"/>
              </a:rPr>
              <a:t>xơ</a:t>
            </a:r>
            <a:endParaRPr lang="zh-CN" altLang="en-US" sz="4500" b="1" dirty="0">
              <a:solidFill>
                <a:srgbClr val="FF6D00"/>
              </a:solidFill>
              <a:latin typeface="UTM Avo" panose="02040603050506020204" pitchFamily="18" charset="0"/>
              <a:ea typeface="小单纯体" panose="02010601030101010101" pitchFamily="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8419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7F8395C0-5522-4608-A432-C2763499D9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34038"/>
            <a:ext cx="6673497" cy="3000976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7B197462-14A8-4BAE-BE82-F08B1037034A}"/>
              </a:ext>
            </a:extLst>
          </p:cNvPr>
          <p:cNvSpPr/>
          <p:nvPr/>
        </p:nvSpPr>
        <p:spPr>
          <a:xfrm>
            <a:off x="238511" y="2083102"/>
            <a:ext cx="5080183" cy="2946400"/>
          </a:xfrm>
          <a:prstGeom prst="rect">
            <a:avLst/>
          </a:prstGeom>
          <a:solidFill>
            <a:srgbClr val="A2CC4E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>
              <a:lnSpc>
                <a:spcPct val="130000"/>
              </a:lnSpc>
            </a:pPr>
            <a:endParaRPr kumimoji="1" lang="en-US" altLang="zh-CN" sz="4399" dirty="0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23" name="文本框 10">
            <a:extLst>
              <a:ext uri="{FF2B5EF4-FFF2-40B4-BE49-F238E27FC236}">
                <a16:creationId xmlns:a16="http://schemas.microsoft.com/office/drawing/2014/main" id="{3813D570-444F-4691-91B7-8DF36D17C3B1}"/>
              </a:ext>
            </a:extLst>
          </p:cNvPr>
          <p:cNvSpPr txBox="1"/>
          <p:nvPr/>
        </p:nvSpPr>
        <p:spPr>
          <a:xfrm>
            <a:off x="74030" y="2491759"/>
            <a:ext cx="5189837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400" b="1" dirty="0" err="1" smtClean="0">
                <a:solidFill>
                  <a:srgbClr val="FF6D00"/>
                </a:solidFill>
                <a:latin typeface="UTM Avo" panose="02040603050506020204" pitchFamily="18" charset="0"/>
                <a:ea typeface="小单纯体" panose="02010601030101010101" pitchFamily="2" charset="-122"/>
                <a:cs typeface="Times New Roman" pitchFamily="18" charset="0"/>
              </a:rPr>
              <a:t>Kể</a:t>
            </a:r>
            <a:r>
              <a:rPr lang="en-US" altLang="zh-CN" sz="3400" b="1" dirty="0" smtClean="0">
                <a:solidFill>
                  <a:srgbClr val="FF6D00"/>
                </a:solidFill>
                <a:latin typeface="UTM Avo" panose="02040603050506020204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400" b="1" dirty="0" err="1" smtClean="0">
                <a:solidFill>
                  <a:srgbClr val="FF6D00"/>
                </a:solidFill>
                <a:latin typeface="UTM Avo" panose="02040603050506020204" pitchFamily="18" charset="0"/>
                <a:ea typeface="小单纯体" panose="02010601030101010101" pitchFamily="2" charset="-122"/>
                <a:cs typeface="Times New Roman" pitchFamily="18" charset="0"/>
              </a:rPr>
              <a:t>tên</a:t>
            </a:r>
            <a:r>
              <a:rPr lang="en-US" altLang="zh-CN" sz="3400" b="1" dirty="0" smtClean="0">
                <a:solidFill>
                  <a:srgbClr val="FF6D00"/>
                </a:solidFill>
                <a:latin typeface="UTM Avo" panose="02040603050506020204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400" b="1" dirty="0" err="1">
                <a:solidFill>
                  <a:srgbClr val="FF6D00"/>
                </a:solidFill>
                <a:latin typeface="UTM Avo" panose="02040603050506020204" pitchFamily="18" charset="0"/>
                <a:ea typeface="小单纯体" panose="02010601030101010101" pitchFamily="2" charset="-122"/>
                <a:cs typeface="Times New Roman" pitchFamily="18" charset="0"/>
              </a:rPr>
              <a:t>một</a:t>
            </a:r>
            <a:r>
              <a:rPr lang="en-US" altLang="zh-CN" sz="3400" b="1" dirty="0">
                <a:solidFill>
                  <a:srgbClr val="FF6D00"/>
                </a:solidFill>
                <a:latin typeface="UTM Avo" panose="02040603050506020204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400" b="1" dirty="0" err="1" smtClean="0">
                <a:solidFill>
                  <a:srgbClr val="FF6D00"/>
                </a:solidFill>
                <a:latin typeface="UTM Avo" panose="02040603050506020204" pitchFamily="18" charset="0"/>
                <a:ea typeface="小单纯体" panose="02010601030101010101" pitchFamily="2" charset="-122"/>
                <a:cs typeface="Times New Roman" pitchFamily="18" charset="0"/>
              </a:rPr>
              <a:t>số</a:t>
            </a:r>
            <a:r>
              <a:rPr lang="vi-VN" altLang="zh-CN" sz="3400" b="1" dirty="0" smtClean="0">
                <a:solidFill>
                  <a:srgbClr val="FF6D00"/>
                </a:solidFill>
                <a:latin typeface="UTM Avo" panose="02040603050506020204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</a:p>
          <a:p>
            <a:pPr algn="ctr"/>
            <a:r>
              <a:rPr lang="vi-VN" altLang="zh-CN" sz="3400" b="1" dirty="0" smtClean="0">
                <a:solidFill>
                  <a:srgbClr val="FF6D00"/>
                </a:solidFill>
                <a:latin typeface="UTM Avo" panose="02040603050506020204" pitchFamily="18" charset="0"/>
                <a:ea typeface="小单纯体" panose="02010601030101010101" pitchFamily="2" charset="-122"/>
                <a:cs typeface="Times New Roman" pitchFamily="18" charset="0"/>
              </a:rPr>
              <a:t>thức ăn có chứa nhiều vitamin và chất khoáng?</a:t>
            </a:r>
            <a:endParaRPr lang="zh-CN" altLang="en-US" sz="3400" b="1" dirty="0">
              <a:solidFill>
                <a:srgbClr val="FF6D00"/>
              </a:solidFill>
              <a:latin typeface="UTM Avo" panose="02040603050506020204" pitchFamily="18" charset="0"/>
              <a:ea typeface="小单纯体" panose="02010601030101010101" pitchFamily="2" charset="-122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6236" y="68126"/>
            <a:ext cx="3845764" cy="289175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2275" y="114956"/>
            <a:ext cx="4202514" cy="289175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82" y="96846"/>
            <a:ext cx="3989741" cy="271561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9606" y="3656093"/>
            <a:ext cx="4142394" cy="310560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01445"/>
            <a:ext cx="3818064" cy="3082591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2305241" y="3194428"/>
            <a:ext cx="80002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vi-VN" sz="2400" b="1" dirty="0">
                <a:latin typeface="UTM Avo" panose="02040603050506020204" pitchFamily="18" charset="0"/>
              </a:rPr>
              <a:t>Th</a:t>
            </a:r>
            <a:r>
              <a:rPr lang="en-US" altLang="vi-VN" sz="2400" b="1" dirty="0" err="1" smtClean="0">
                <a:latin typeface="UTM Avo" panose="02040603050506020204" pitchFamily="18" charset="0"/>
              </a:rPr>
              <a:t>ức</a:t>
            </a:r>
            <a:r>
              <a:rPr lang="en-US" altLang="vi-VN" sz="2400" b="1" dirty="0" smtClean="0">
                <a:latin typeface="UTM Avo" panose="02040603050506020204" pitchFamily="18" charset="0"/>
              </a:rPr>
              <a:t> </a:t>
            </a:r>
            <a:r>
              <a:rPr lang="en-US" altLang="vi-VN" sz="2400" b="1" dirty="0" err="1">
                <a:latin typeface="UTM Avo" panose="02040603050506020204" pitchFamily="18" charset="0"/>
              </a:rPr>
              <a:t>ăn</a:t>
            </a:r>
            <a:r>
              <a:rPr lang="en-US" altLang="vi-VN" sz="2400" b="1" dirty="0">
                <a:latin typeface="UTM Avo" panose="02040603050506020204" pitchFamily="18" charset="0"/>
              </a:rPr>
              <a:t> </a:t>
            </a:r>
            <a:r>
              <a:rPr lang="en-US" altLang="vi-VN" sz="2400" b="1" dirty="0" err="1" smtClean="0">
                <a:latin typeface="UTM Avo" panose="02040603050506020204" pitchFamily="18" charset="0"/>
              </a:rPr>
              <a:t>có</a:t>
            </a:r>
            <a:r>
              <a:rPr lang="vi-VN" altLang="vi-VN" sz="2400" b="1" dirty="0" smtClean="0">
                <a:latin typeface="UTM Avo" panose="02040603050506020204" pitchFamily="18" charset="0"/>
              </a:rPr>
              <a:t> </a:t>
            </a:r>
            <a:r>
              <a:rPr lang="en-US" altLang="vi-VN" sz="2400" b="1" dirty="0" err="1" smtClean="0">
                <a:latin typeface="UTM Avo" panose="02040603050506020204" pitchFamily="18" charset="0"/>
              </a:rPr>
              <a:t>chứa</a:t>
            </a:r>
            <a:r>
              <a:rPr lang="en-US" altLang="vi-VN" sz="2400" b="1" dirty="0" smtClean="0">
                <a:latin typeface="UTM Avo" panose="02040603050506020204" pitchFamily="18" charset="0"/>
              </a:rPr>
              <a:t> </a:t>
            </a:r>
            <a:r>
              <a:rPr lang="en-US" altLang="vi-VN" sz="2400" b="1" dirty="0" err="1">
                <a:latin typeface="UTM Avo" panose="02040603050506020204" pitchFamily="18" charset="0"/>
              </a:rPr>
              <a:t>nhiều</a:t>
            </a:r>
            <a:r>
              <a:rPr lang="en-US" altLang="vi-VN" sz="2400" b="1" dirty="0">
                <a:latin typeface="UTM Avo" panose="02040603050506020204" pitchFamily="18" charset="0"/>
              </a:rPr>
              <a:t> Vi-ta-min </a:t>
            </a:r>
            <a:r>
              <a:rPr lang="en-US" altLang="vi-VN" sz="2400" b="1" dirty="0" err="1">
                <a:latin typeface="UTM Avo" panose="02040603050506020204" pitchFamily="18" charset="0"/>
              </a:rPr>
              <a:t>v</a:t>
            </a:r>
            <a:r>
              <a:rPr lang="en-US" altLang="vi-VN" sz="2400" b="1" dirty="0" err="1">
                <a:latin typeface="UTM Avo" panose="02040603050506020204" pitchFamily="18" charset="0"/>
                <a:cs typeface="Times New Roman" pitchFamily="18" charset="0"/>
              </a:rPr>
              <a:t>à</a:t>
            </a:r>
            <a:r>
              <a:rPr lang="en-US" altLang="vi-VN" sz="2400" b="1" dirty="0">
                <a:latin typeface="UTM Avo" panose="02040603050506020204" pitchFamily="18" charset="0"/>
              </a:rPr>
              <a:t> </a:t>
            </a:r>
            <a:r>
              <a:rPr lang="en-US" altLang="vi-VN" sz="2400" b="1" dirty="0" err="1">
                <a:latin typeface="UTM Avo" panose="02040603050506020204" pitchFamily="18" charset="0"/>
              </a:rPr>
              <a:t>chất</a:t>
            </a:r>
            <a:r>
              <a:rPr lang="en-US" altLang="vi-VN" sz="2400" b="1" dirty="0">
                <a:latin typeface="UTM Avo" panose="02040603050506020204" pitchFamily="18" charset="0"/>
              </a:rPr>
              <a:t> </a:t>
            </a:r>
            <a:r>
              <a:rPr lang="en-US" altLang="vi-VN" sz="2400" b="1" dirty="0" err="1">
                <a:latin typeface="UTM Avo" panose="02040603050506020204" pitchFamily="18" charset="0"/>
              </a:rPr>
              <a:t>khoáng</a:t>
            </a:r>
            <a:endParaRPr lang="en-US" sz="2400" dirty="0">
              <a:latin typeface="UTM Avo" panose="02040603050506020204" pitchFamily="18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971660" y="2750077"/>
            <a:ext cx="1184107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altLang="vi-VN" sz="25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Trứng</a:t>
            </a:r>
            <a:r>
              <a:rPr lang="en-US" altLang="vi-VN" sz="25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endParaRPr lang="en-US" sz="2500" dirty="0">
              <a:solidFill>
                <a:srgbClr val="002060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5394297" y="2598943"/>
            <a:ext cx="997389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altLang="vi-VN" sz="25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Gạo</a:t>
            </a:r>
            <a:r>
              <a:rPr lang="en-US" altLang="vi-VN" sz="25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endParaRPr lang="en-US" sz="2500" dirty="0">
              <a:solidFill>
                <a:srgbClr val="002060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9228030" y="2896341"/>
            <a:ext cx="2453837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altLang="vi-VN" sz="25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Thanh long</a:t>
            </a:r>
            <a:r>
              <a:rPr lang="en-US" altLang="vi-VN" sz="25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endParaRPr lang="en-US" sz="2500" dirty="0">
              <a:solidFill>
                <a:srgbClr val="002060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1909032" y="6253965"/>
            <a:ext cx="1160895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altLang="vi-VN" sz="25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Chuối</a:t>
            </a:r>
            <a:endParaRPr lang="en-US" sz="2500" dirty="0">
              <a:solidFill>
                <a:srgbClr val="002060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10498582" y="6158770"/>
            <a:ext cx="987771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altLang="vi-VN" sz="25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Cam</a:t>
            </a:r>
            <a:endParaRPr lang="en-US" sz="2500" b="1" dirty="0">
              <a:solidFill>
                <a:srgbClr val="002060"/>
              </a:solidFill>
            </a:endParaRP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1624" y="3709383"/>
            <a:ext cx="3887468" cy="2977363"/>
          </a:xfrm>
          <a:prstGeom prst="rect">
            <a:avLst/>
          </a:prstGeom>
        </p:spPr>
      </p:pic>
      <p:sp>
        <p:nvSpPr>
          <p:cNvPr id="47" name="Rectangle 46"/>
          <p:cNvSpPr/>
          <p:nvPr/>
        </p:nvSpPr>
        <p:spPr>
          <a:xfrm>
            <a:off x="6617771" y="5996158"/>
            <a:ext cx="772969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500" b="1" dirty="0">
                <a:solidFill>
                  <a:schemeClr val="bg1"/>
                </a:solidFill>
              </a:rPr>
              <a:t>Thịt</a:t>
            </a:r>
            <a:endParaRPr lang="en-US" sz="25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733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6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3" grpId="0"/>
      <p:bldP spid="23" grpId="1"/>
      <p:bldP spid="36" grpId="0"/>
      <p:bldP spid="38" grpId="0"/>
      <p:bldP spid="39" grpId="0"/>
      <p:bldP spid="40" grpId="0"/>
      <p:bldP spid="42" grpId="0"/>
      <p:bldP spid="44" grpId="0"/>
      <p:bldP spid="4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997" y="174384"/>
            <a:ext cx="4516550" cy="3042762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2489479" y="3389759"/>
            <a:ext cx="80002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Th</a:t>
            </a:r>
            <a:r>
              <a:rPr kumimoji="0" lang="en-US" altLang="vi-VN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ức</a:t>
            </a:r>
            <a:r>
              <a:rPr kumimoji="0" lang="en-US" altLang="vi-V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alt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ăn</a:t>
            </a:r>
            <a:r>
              <a:rPr kumimoji="0" lang="en-US" alt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altLang="vi-VN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có</a:t>
            </a:r>
            <a:r>
              <a:rPr kumimoji="0" lang="vi-VN" altLang="vi-V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altLang="vi-VN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chứa</a:t>
            </a:r>
            <a:r>
              <a:rPr kumimoji="0" lang="en-US" altLang="vi-V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alt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nhiều</a:t>
            </a:r>
            <a:r>
              <a:rPr kumimoji="0" lang="en-US" alt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Vi-ta-min </a:t>
            </a:r>
            <a:r>
              <a:rPr kumimoji="0" lang="en-US" alt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v</a:t>
            </a:r>
            <a:r>
              <a:rPr kumimoji="0" lang="en-US" alt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à</a:t>
            </a:r>
            <a:r>
              <a:rPr kumimoji="0" lang="en-US" alt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alt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chất</a:t>
            </a:r>
            <a:r>
              <a:rPr kumimoji="0" lang="en-US" alt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alt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khoáng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+mn-cs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1542997" y="2740092"/>
            <a:ext cx="979755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vi-VN" sz="2500" b="1" dirty="0">
                <a:solidFill>
                  <a:srgbClr val="002060"/>
                </a:solidFill>
                <a:latin typeface="UTM Avo" panose="02040603050506020204" pitchFamily="18" charset="0"/>
              </a:rPr>
              <a:t>Cua</a:t>
            </a:r>
            <a:r>
              <a:rPr kumimoji="0" lang="en-US" altLang="vi-VN" sz="2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anaMinB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6684081" y="6015438"/>
            <a:ext cx="1465466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2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Bắp cải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anaMinB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4080" y="168386"/>
            <a:ext cx="4242537" cy="3048760"/>
          </a:xfrm>
          <a:prstGeom prst="rect">
            <a:avLst/>
          </a:prstGeom>
        </p:spPr>
      </p:pic>
      <p:sp>
        <p:nvSpPr>
          <p:cNvPr id="40" name="Rectangle 39"/>
          <p:cNvSpPr/>
          <p:nvPr/>
        </p:nvSpPr>
        <p:spPr>
          <a:xfrm>
            <a:off x="10239736" y="2760528"/>
            <a:ext cx="2453837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25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Cá</a:t>
            </a:r>
            <a:r>
              <a:rPr kumimoji="0" lang="en-US" altLang="vi-VN" sz="2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anaMinB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39" y="3925454"/>
            <a:ext cx="3782800" cy="2871937"/>
          </a:xfrm>
          <a:prstGeom prst="rect">
            <a:avLst/>
          </a:prstGeom>
        </p:spPr>
      </p:pic>
      <p:sp>
        <p:nvSpPr>
          <p:cNvPr id="42" name="Rectangle 41"/>
          <p:cNvSpPr/>
          <p:nvPr/>
        </p:nvSpPr>
        <p:spPr>
          <a:xfrm>
            <a:off x="1083326" y="6380946"/>
            <a:ext cx="1616148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2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Cà chua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anaMinB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1272" y="3976555"/>
            <a:ext cx="4348275" cy="2848448"/>
          </a:xfrm>
          <a:prstGeom prst="rect">
            <a:avLst/>
          </a:prstGeom>
        </p:spPr>
      </p:pic>
      <p:sp>
        <p:nvSpPr>
          <p:cNvPr id="44" name="Rectangle 43"/>
          <p:cNvSpPr/>
          <p:nvPr/>
        </p:nvSpPr>
        <p:spPr>
          <a:xfrm>
            <a:off x="5582283" y="6347949"/>
            <a:ext cx="1218603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2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Cà rốt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anaMinB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45647" y="3925454"/>
            <a:ext cx="3884426" cy="2414861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8502355" y="6347949"/>
            <a:ext cx="1058303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2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Xoài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anaMinB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6753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9" grpId="0"/>
      <p:bldP spid="40" grpId="0"/>
      <p:bldP spid="42" grpId="0"/>
      <p:bldP spid="44" grpId="0"/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134" y="3640746"/>
            <a:ext cx="3417012" cy="28065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47" y="-238198"/>
            <a:ext cx="4516581" cy="3257357"/>
          </a:xfrm>
          <a:prstGeom prst="rect">
            <a:avLst/>
          </a:prstGeom>
        </p:spPr>
      </p:pic>
      <p:sp>
        <p:nvSpPr>
          <p:cNvPr id="12" name="六边形 12">
            <a:extLst>
              <a:ext uri="{FF2B5EF4-FFF2-40B4-BE49-F238E27FC236}">
                <a16:creationId xmlns:a16="http://schemas.microsoft.com/office/drawing/2014/main" id="{862F9BFE-64D1-49FA-B9E2-64DBF0DC37E4}"/>
              </a:ext>
            </a:extLst>
          </p:cNvPr>
          <p:cNvSpPr/>
          <p:nvPr/>
        </p:nvSpPr>
        <p:spPr>
          <a:xfrm flipH="1">
            <a:off x="3224714" y="2169035"/>
            <a:ext cx="5467926" cy="2460623"/>
          </a:xfrm>
          <a:prstGeom prst="hexagon">
            <a:avLst/>
          </a:prstGeom>
          <a:solidFill>
            <a:srgbClr val="A2CC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>
              <a:lnSpc>
                <a:spcPct val="130000"/>
              </a:lnSpc>
            </a:pPr>
            <a:endParaRPr lang="zh-CN" altLang="en-US" sz="4799" b="1" dirty="0">
              <a:solidFill>
                <a:srgbClr val="FFFFFF"/>
              </a:solidFill>
              <a:cs typeface="+mn-ea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1831" y="340063"/>
            <a:ext cx="3313019" cy="228033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873057" y="2108882"/>
            <a:ext cx="1465466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altLang="vi-VN" sz="2500" b="1" dirty="0" smtClean="0">
                <a:solidFill>
                  <a:schemeClr val="bg1"/>
                </a:solidFill>
                <a:latin typeface="UTM Avo" panose="02040603050506020204" pitchFamily="18" charset="0"/>
              </a:rPr>
              <a:t>Bắp cải</a:t>
            </a:r>
            <a:endParaRPr lang="en-US" sz="2500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75698" y="2347409"/>
            <a:ext cx="1548822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vi-VN" sz="25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Rau cải</a:t>
            </a:r>
            <a:r>
              <a:rPr kumimoji="0" lang="en-US" altLang="vi-VN" sz="2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anaMinB"/>
              <a:cs typeface="+mn-cs"/>
            </a:endParaRPr>
          </a:p>
        </p:txBody>
      </p:sp>
      <p:pic>
        <p:nvPicPr>
          <p:cNvPr id="7" name="Picture 8" descr="untitle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888" y="3605647"/>
            <a:ext cx="3260436" cy="2876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2224520" y="6438314"/>
            <a:ext cx="1117614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vi-VN" sz="25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Mướp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anaMinB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111831" y="5897702"/>
            <a:ext cx="840295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vi-VN" sz="2500" b="1" dirty="0">
                <a:solidFill>
                  <a:srgbClr val="002060"/>
                </a:solidFill>
                <a:latin typeface="UTM Avo" panose="02040603050506020204" pitchFamily="18" charset="0"/>
              </a:rPr>
              <a:t>B</a:t>
            </a:r>
            <a:r>
              <a:rPr lang="vi-VN" altLang="vi-VN" sz="25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ắp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anaMinB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598324" y="2620400"/>
            <a:ext cx="479323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vi-VN" altLang="vi-VN" sz="2400" b="1" smtClean="0">
                <a:latin typeface="UTM Avo" panose="02040603050506020204" pitchFamily="18" charset="0"/>
              </a:rPr>
              <a:t>Thứ</a:t>
            </a:r>
            <a:r>
              <a:rPr lang="en-US" altLang="vi-VN" sz="2400" b="1" dirty="0" smtClean="0">
                <a:latin typeface="UTM Avo" panose="02040603050506020204" pitchFamily="18" charset="0"/>
              </a:rPr>
              <a:t>c </a:t>
            </a:r>
            <a:r>
              <a:rPr lang="en-US" altLang="vi-VN" sz="2400" b="1" dirty="0" err="1" smtClean="0">
                <a:latin typeface="UTM Avo" panose="02040603050506020204" pitchFamily="18" charset="0"/>
              </a:rPr>
              <a:t>ăn</a:t>
            </a:r>
            <a:r>
              <a:rPr lang="en-US" altLang="vi-VN" sz="2400" b="1" dirty="0" smtClean="0">
                <a:latin typeface="UTM Avo" panose="02040603050506020204" pitchFamily="18" charset="0"/>
              </a:rPr>
              <a:t> </a:t>
            </a:r>
            <a:r>
              <a:rPr lang="en-US" altLang="vi-VN" sz="2400" b="1" dirty="0" err="1">
                <a:latin typeface="UTM Avo" panose="02040603050506020204" pitchFamily="18" charset="0"/>
              </a:rPr>
              <a:t>chứa</a:t>
            </a:r>
            <a:r>
              <a:rPr lang="en-US" altLang="vi-VN" sz="2400" b="1" dirty="0">
                <a:latin typeface="UTM Avo" panose="02040603050506020204" pitchFamily="18" charset="0"/>
              </a:rPr>
              <a:t> </a:t>
            </a:r>
            <a:r>
              <a:rPr lang="en-US" altLang="vi-VN" sz="2400" b="1" dirty="0" err="1">
                <a:latin typeface="UTM Avo" panose="02040603050506020204" pitchFamily="18" charset="0"/>
              </a:rPr>
              <a:t>nhiều</a:t>
            </a:r>
            <a:r>
              <a:rPr lang="en-US" altLang="vi-VN" sz="2400" b="1" dirty="0">
                <a:latin typeface="UTM Avo" panose="02040603050506020204" pitchFamily="18" charset="0"/>
              </a:rPr>
              <a:t> </a:t>
            </a:r>
            <a:r>
              <a:rPr lang="en-US" altLang="vi-VN" sz="2400" b="1" dirty="0" err="1">
                <a:latin typeface="UTM Avo" panose="02040603050506020204" pitchFamily="18" charset="0"/>
              </a:rPr>
              <a:t>chất</a:t>
            </a:r>
            <a:r>
              <a:rPr lang="en-US" altLang="vi-VN" sz="2400" b="1" dirty="0">
                <a:latin typeface="UTM Avo" panose="02040603050506020204" pitchFamily="18" charset="0"/>
              </a:rPr>
              <a:t> </a:t>
            </a:r>
            <a:r>
              <a:rPr lang="en-US" altLang="vi-VN" sz="2400" b="1" dirty="0" err="1">
                <a:latin typeface="UTM Avo" panose="02040603050506020204" pitchFamily="18" charset="0"/>
              </a:rPr>
              <a:t>xơ</a:t>
            </a:r>
            <a:r>
              <a:rPr lang="en-US" altLang="vi-VN" sz="2400" b="1" dirty="0">
                <a:latin typeface="UTM Avo" panose="02040603050506020204" pitchFamily="18" charset="0"/>
              </a:rPr>
              <a:t>: </a:t>
            </a:r>
          </a:p>
          <a:p>
            <a:pPr algn="ctr">
              <a:spcBef>
                <a:spcPct val="50000"/>
              </a:spcBef>
            </a:pPr>
            <a:r>
              <a:rPr lang="en-US" altLang="vi-VN" sz="24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bắp</a:t>
            </a:r>
            <a:r>
              <a:rPr lang="en-US" altLang="vi-VN" sz="24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cải</a:t>
            </a:r>
            <a:r>
              <a:rPr lang="en-US" altLang="vi-VN" sz="2400" b="1" dirty="0">
                <a:solidFill>
                  <a:srgbClr val="00B050"/>
                </a:solidFill>
                <a:latin typeface="UTM Avo" panose="02040603050506020204" pitchFamily="18" charset="0"/>
              </a:rPr>
              <a:t>, </a:t>
            </a:r>
            <a:r>
              <a:rPr lang="en-US" altLang="vi-VN" sz="24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súp</a:t>
            </a:r>
            <a:r>
              <a:rPr lang="en-US" altLang="vi-VN" sz="24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lơ</a:t>
            </a:r>
            <a:r>
              <a:rPr lang="en-US" altLang="vi-VN" sz="2400" b="1" dirty="0">
                <a:solidFill>
                  <a:srgbClr val="00B050"/>
                </a:solidFill>
                <a:latin typeface="UTM Avo" panose="02040603050506020204" pitchFamily="18" charset="0"/>
              </a:rPr>
              <a:t>, </a:t>
            </a:r>
            <a:r>
              <a:rPr lang="en-US" altLang="vi-VN" sz="2400" b="1" dirty="0" err="1" smtClean="0">
                <a:solidFill>
                  <a:srgbClr val="00B050"/>
                </a:solidFill>
                <a:latin typeface="UTM Avo" panose="02040603050506020204" pitchFamily="18" charset="0"/>
              </a:rPr>
              <a:t>rau</a:t>
            </a:r>
            <a:r>
              <a:rPr lang="en-US" altLang="vi-VN" sz="2400" b="1" dirty="0" smtClean="0">
                <a:solidFill>
                  <a:srgbClr val="00B050"/>
                </a:solidFill>
                <a:latin typeface="UTM Avo" panose="02040603050506020204" pitchFamily="18" charset="0"/>
              </a:rPr>
              <a:t>, </a:t>
            </a:r>
            <a:r>
              <a:rPr lang="en-US" altLang="vi-VN" sz="24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bí</a:t>
            </a:r>
            <a:r>
              <a:rPr lang="en-US" altLang="vi-VN" sz="24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xanh</a:t>
            </a:r>
            <a:r>
              <a:rPr lang="en-US" altLang="vi-VN" sz="2400" b="1" dirty="0">
                <a:solidFill>
                  <a:srgbClr val="00B050"/>
                </a:solidFill>
                <a:latin typeface="UTM Avo" panose="02040603050506020204" pitchFamily="18" charset="0"/>
              </a:rPr>
              <a:t>, </a:t>
            </a:r>
            <a:r>
              <a:rPr lang="en-US" altLang="vi-VN" sz="24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mướp</a:t>
            </a:r>
            <a:r>
              <a:rPr lang="en-US" altLang="vi-VN" sz="24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đắng</a:t>
            </a:r>
            <a:r>
              <a:rPr lang="en-US" altLang="vi-VN" sz="2400" b="1" dirty="0" smtClean="0">
                <a:solidFill>
                  <a:srgbClr val="00B050"/>
                </a:solidFill>
                <a:latin typeface="UTM Avo" panose="02040603050506020204" pitchFamily="18" charset="0"/>
              </a:rPr>
              <a:t>,, </a:t>
            </a:r>
            <a:r>
              <a:rPr lang="en-US" altLang="vi-VN" sz="24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su</a:t>
            </a:r>
            <a:r>
              <a:rPr lang="en-US" altLang="vi-VN" sz="24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h</a:t>
            </a:r>
            <a:r>
              <a:rPr lang="en-US" altLang="vi-VN" sz="2400" b="1" dirty="0" err="1">
                <a:solidFill>
                  <a:srgbClr val="00B050"/>
                </a:solidFill>
                <a:latin typeface="UTM Avo" panose="02040603050506020204" pitchFamily="18" charset="0"/>
                <a:cs typeface="Times New Roman" pitchFamily="18" charset="0"/>
              </a:rPr>
              <a:t>à</a:t>
            </a:r>
            <a:r>
              <a:rPr lang="en-US" altLang="vi-VN" sz="24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o</a:t>
            </a:r>
            <a:r>
              <a:rPr lang="en-US" altLang="vi-VN" sz="2400" b="1" dirty="0">
                <a:solidFill>
                  <a:srgbClr val="00B050"/>
                </a:solidFill>
                <a:latin typeface="UTM Avo" panose="02040603050506020204" pitchFamily="18" charset="0"/>
              </a:rPr>
              <a:t>, </a:t>
            </a:r>
            <a:r>
              <a:rPr lang="en-US" altLang="vi-VN" sz="24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khoai</a:t>
            </a:r>
            <a:r>
              <a:rPr lang="en-US" altLang="vi-VN" sz="24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lang</a:t>
            </a:r>
            <a:r>
              <a:rPr lang="en-US" altLang="vi-VN" sz="2400" b="1" dirty="0">
                <a:solidFill>
                  <a:srgbClr val="00B050"/>
                </a:solidFill>
                <a:latin typeface="UTM Avo" panose="02040603050506020204" pitchFamily="18" charset="0"/>
              </a:rPr>
              <a:t>, </a:t>
            </a:r>
            <a:r>
              <a:rPr lang="en-US" altLang="vi-VN" sz="24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ngô</a:t>
            </a:r>
            <a:r>
              <a:rPr lang="en-US" altLang="vi-VN" sz="2400" b="1" dirty="0">
                <a:solidFill>
                  <a:srgbClr val="00B050"/>
                </a:solidFill>
                <a:latin typeface="UTM Avo" panose="02040603050506020204" pitchFamily="18" charset="0"/>
              </a:rPr>
              <a:t>,</a:t>
            </a:r>
            <a:r>
              <a:rPr lang="en-US" altLang="vi-VN" sz="2400" b="1" dirty="0">
                <a:solidFill>
                  <a:srgbClr val="00B050"/>
                </a:solidFill>
                <a:latin typeface="UTM Avo" panose="02040603050506020204" pitchFamily="18" charset="0"/>
                <a:cs typeface="Times New Roman" pitchFamily="18" charset="0"/>
              </a:rPr>
              <a:t>…</a:t>
            </a:r>
            <a:r>
              <a:rPr lang="en-US" altLang="vi-VN" sz="2400" b="1" dirty="0">
                <a:solidFill>
                  <a:srgbClr val="00B050"/>
                </a:solidFill>
                <a:latin typeface="UTM Avo" panose="02040603050506020204" pitchFamily="18" charset="0"/>
              </a:rPr>
              <a:t>.</a:t>
            </a:r>
            <a:endParaRPr lang="en-US" altLang="en-US" sz="2400" b="1" dirty="0">
              <a:solidFill>
                <a:srgbClr val="00B050"/>
              </a:solidFill>
              <a:latin typeface="UTM Avo" panose="0204060305050602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9587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9" grpId="0"/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24101812"/>
  <p:tag name="MH_LIBRARY" val="GRAPHIC"/>
  <p:tag name="MH_TYPE" val="Other"/>
  <p:tag name="MH_ORDER" val="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24101812"/>
  <p:tag name="MH_LIBRARY" val="GRAPHIC"/>
  <p:tag name="MH_TYPE" val="Other"/>
  <p:tag name="MH_ORDER" val="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24101812"/>
  <p:tag name="MH_LIBRARY" val="GRAPHIC"/>
  <p:tag name="MH_TYPE" val="Other"/>
  <p:tag name="MH_ORDER" val="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24101812"/>
  <p:tag name="MH_LIBRARY" val="GRAPHIC"/>
  <p:tag name="MH_TYPE" val="Other"/>
  <p:tag name="MH_ORDER" val="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24101812"/>
  <p:tag name="MH_LIBRARY" val="GRAPHIC"/>
  <p:tag name="MH_TYPE" val="Other"/>
  <p:tag name="MH_ORDER" val="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24101812"/>
  <p:tag name="MH_LIBRARY" val="GRAPHIC"/>
  <p:tag name="MH_TYPE" val="Other"/>
  <p:tag name="MH_ORDER" val="1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24101812"/>
  <p:tag name="MH_LIBRARY" val="GRAPHIC"/>
  <p:tag name="MH_TYPE" val="Other"/>
  <p:tag name="MH_ORDER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24101812"/>
  <p:tag name="MH_LIBRARY" val="GRAPHIC"/>
  <p:tag name="MH_TYPE" val="Other"/>
  <p:tag name="MH_ORDER" val="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24101812"/>
  <p:tag name="MH_LIBRARY" val="GRAPHIC"/>
  <p:tag name="MH_TYPE" val="Other"/>
  <p:tag name="MH_ORDER" val="1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24101812"/>
  <p:tag name="MH_LIBRARY" val="GRAPHIC"/>
  <p:tag name="MH_TYPE" val="Other"/>
  <p:tag name="MH_ORDER" val="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24101812"/>
  <p:tag name="MH_LIBRARY" val="GRAPHIC"/>
  <p:tag name="MH_TYPE" val="Other"/>
  <p:tag name="MH_ORDER" val="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24101812"/>
  <p:tag name="MH_LIBRARY" val="GRAPHIC"/>
  <p:tag name="MH_TYPE" val="Other"/>
  <p:tag name="MH_ORDER" val="10"/>
</p:tagLst>
</file>

<file path=ppt/theme/theme1.xml><?xml version="1.0" encoding="utf-8"?>
<a:theme xmlns:a="http://schemas.openxmlformats.org/drawingml/2006/main" name="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aucvpe3c">
      <a:majorFont>
        <a:latin typeface="HanaMinB"/>
        <a:ea typeface="FZHei-B01S"/>
        <a:cs typeface=""/>
      </a:majorFont>
      <a:minorFont>
        <a:latin typeface="HanaMinB"/>
        <a:ea typeface="FZHei-B01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628</TotalTime>
  <Words>1040</Words>
  <Application>Microsoft Office PowerPoint</Application>
  <PresentationFormat>Widescreen</PresentationFormat>
  <Paragraphs>134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51" baseType="lpstr">
      <vt:lpstr>Arial</vt:lpstr>
      <vt:lpstr>宋体</vt:lpstr>
      <vt:lpstr>ITC Avant Garde Std Bk</vt:lpstr>
      <vt:lpstr>#9Slide07 Altus</vt:lpstr>
      <vt:lpstr>等线</vt:lpstr>
      <vt:lpstr>汉仪跳跳体简</vt:lpstr>
      <vt:lpstr>字魂59号-创粗黑</vt:lpstr>
      <vt:lpstr>#9Slide05 Bodega Script</vt:lpstr>
      <vt:lpstr>Fredoka One</vt:lpstr>
      <vt:lpstr>FZHei-B01S</vt:lpstr>
      <vt:lpstr>M PLUS Rounded 1c</vt:lpstr>
      <vt:lpstr>#9Slide07 IcielPony</vt:lpstr>
      <vt:lpstr>#9Slide07 HoneyCream</vt:lpstr>
      <vt:lpstr>Calibri</vt:lpstr>
      <vt:lpstr>SVN-Poky's</vt:lpstr>
      <vt:lpstr>SVN-Newton</vt:lpstr>
      <vt:lpstr>UTM Cookies</vt:lpstr>
      <vt:lpstr>Times New Roman</vt:lpstr>
      <vt:lpstr>#9Slide07 IcielBC Cubano Normal</vt:lpstr>
      <vt:lpstr>小单纯体</vt:lpstr>
      <vt:lpstr>Cambria</vt:lpstr>
      <vt:lpstr>HanaMinB</vt:lpstr>
      <vt:lpstr>SVN-Dancing Script</vt:lpstr>
      <vt:lpstr>UTM Avo</vt:lpstr>
      <vt:lpstr>Office Theme</vt:lpstr>
      <vt:lpstr>4_Awesome Teachers Meeting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Măng non</dc:creator>
  <cp:keywords>MĂNG NON TEAM</cp:keywords>
  <cp:lastModifiedBy>LE THI THU GIANG</cp:lastModifiedBy>
  <cp:revision>49</cp:revision>
  <dcterms:created xsi:type="dcterms:W3CDTF">2018-08-12T12:27:35Z</dcterms:created>
  <dcterms:modified xsi:type="dcterms:W3CDTF">2022-09-25T15:36:06Z</dcterms:modified>
</cp:coreProperties>
</file>