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94" r:id="rId3"/>
    <p:sldId id="295" r:id="rId4"/>
    <p:sldId id="260" r:id="rId5"/>
    <p:sldId id="284" r:id="rId6"/>
    <p:sldId id="285" r:id="rId7"/>
    <p:sldId id="291" r:id="rId8"/>
    <p:sldId id="292" r:id="rId9"/>
    <p:sldId id="293" r:id="rId10"/>
    <p:sldId id="273" r:id="rId11"/>
    <p:sldId id="274" r:id="rId12"/>
    <p:sldId id="275" r:id="rId13"/>
    <p:sldId id="262" r:id="rId14"/>
    <p:sldId id="276" r:id="rId15"/>
    <p:sldId id="277" r:id="rId16"/>
    <p:sldId id="278" r:id="rId17"/>
    <p:sldId id="279" r:id="rId18"/>
    <p:sldId id="280" r:id="rId19"/>
    <p:sldId id="28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3CC60-72EF-41EE-90C0-6EAFAE1861FF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B1B8B-1460-4752-BC66-0C8A25EFF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08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cây ở góc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3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 descr="开学季海报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45" y="-21590"/>
            <a:ext cx="12218035" cy="6833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D7B37-AC52-4AC8-BDCA-6EF637958F66}"/>
              </a:ext>
            </a:extLst>
          </p:cNvPr>
          <p:cNvSpPr txBox="1"/>
          <p:nvPr userDrawn="1"/>
        </p:nvSpPr>
        <p:spPr>
          <a:xfrm rot="5400000">
            <a:off x="10738884" y="1119742"/>
            <a:ext cx="216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Bungee Shade" pitchFamily="2" charset="0"/>
                <a:ea typeface="+mn-ea"/>
                <a:cs typeface="+mn-cs"/>
              </a:rPr>
              <a:t>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Bungee Shade" pitchFamily="2" charset="0"/>
                <a:ea typeface="+mn-ea"/>
                <a:cs typeface="+mn-cs"/>
              </a:rPr>
              <a:t> MNT</a:t>
            </a:r>
          </a:p>
        </p:txBody>
      </p:sp>
    </p:spTree>
    <p:extLst>
      <p:ext uri="{BB962C8B-B14F-4D97-AF65-F5344CB8AC3E}">
        <p14:creationId xmlns:p14="http://schemas.microsoft.com/office/powerpoint/2010/main" val="199739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47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899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08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5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99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15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39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95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18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8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 descr="开学季海报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45" y="-21590"/>
            <a:ext cx="12218035" cy="6833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9FBAE5-D9D2-424C-B3E9-EA826047D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2"/>
          <a:stretch/>
        </p:blipFill>
        <p:spPr>
          <a:xfrm>
            <a:off x="-5123126" y="1834774"/>
            <a:ext cx="2029052" cy="21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38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70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20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0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84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A918A-1D51-41B2-B673-A98CF6DF2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2"/>
          <a:stretch/>
        </p:blipFill>
        <p:spPr>
          <a:xfrm>
            <a:off x="14355720" y="4372392"/>
            <a:ext cx="2029052" cy="21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86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0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54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01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814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52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8FB0F-12B6-4BED-B4F9-2020734E9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2"/>
          <a:stretch/>
        </p:blipFill>
        <p:spPr>
          <a:xfrm>
            <a:off x="-4570234" y="-2958826"/>
            <a:ext cx="2029052" cy="2166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5691CE-6D08-4525-863C-439F46B6F3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675" y="-3742178"/>
            <a:ext cx="1802776" cy="3065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BE1C09-4A4F-483C-B807-EDE04AFAC3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00" y="6422649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03E1D1D1-A741-4579-848D-86C1F5B55D93}"/>
              </a:ext>
            </a:extLst>
          </p:cNvPr>
          <p:cNvSpPr txBox="1"/>
          <p:nvPr userDrawn="1"/>
        </p:nvSpPr>
        <p:spPr>
          <a:xfrm>
            <a:off x="3368043" y="745853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5E56EF-5441-4728-A9E8-AFF18B92ED62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525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image" Target="../media/image12.png"/><Relationship Id="rId9" Type="http://schemas.openxmlformats.org/officeDocument/2006/relationships/slide" Target="slide5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" b="100000" l="0" r="100000">
                        <a14:foregroundMark x1="25217" y1="21509" x2="25217" y2="21509"/>
                        <a14:foregroundMark x1="59047" y1="10314" x2="65063" y2="18994"/>
                        <a14:foregroundMark x1="67902" y1="8176" x2="68239" y2="14088"/>
                        <a14:foregroundMark x1="78826" y1="5157" x2="75072" y2="14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523" y="3029599"/>
            <a:ext cx="13392296" cy="5121800"/>
          </a:xfrm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F802302E-EEB4-42ED-A8FE-D47339FC104D}"/>
              </a:ext>
            </a:extLst>
          </p:cNvPr>
          <p:cNvSpPr txBox="1"/>
          <p:nvPr/>
        </p:nvSpPr>
        <p:spPr>
          <a:xfrm>
            <a:off x="8774946" y="3665742"/>
            <a:ext cx="3075984" cy="8512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083C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</a:rPr>
              <a:t>TrANG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solidFill>
                    <a:prstClr val="white"/>
                  </a:solidFill>
                </a:ln>
                <a:solidFill>
                  <a:srgbClr val="0083C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</a:rPr>
              <a:t> 8</a:t>
            </a:r>
            <a:endParaRPr kumimoji="0" lang="zh-CN" altLang="en-US" sz="4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83C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rocante" panose="02000000000000000000" pitchFamily="2" charset="0"/>
              <a:ea typeface="站酷快乐体2016修订版" panose="02010600030101010101" charset="-122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7739" y="541810"/>
            <a:ext cx="7181773" cy="312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b="1" dirty="0" smtClean="0"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SVN-Adam Gorry" panose="02040603050506020204" pitchFamily="18" charset="0"/>
                <a:ea typeface="Kids" pitchFamily="2" charset="0"/>
                <a:cs typeface="Arial" pitchFamily="34" charset="0"/>
              </a:rPr>
              <a:t>CÁC SỐ CÓ </a:t>
            </a:r>
          </a:p>
          <a:p>
            <a:pPr algn="ctr">
              <a:spcBef>
                <a:spcPts val="600"/>
              </a:spcBef>
            </a:pPr>
            <a:r>
              <a:rPr lang="en-US" sz="9600" b="1" dirty="0" smtClean="0"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SVN-Adam Gorry" panose="02040603050506020204" pitchFamily="18" charset="0"/>
                <a:ea typeface="Kids" pitchFamily="2" charset="0"/>
                <a:cs typeface="Arial" pitchFamily="34" charset="0"/>
              </a:rPr>
              <a:t>SÁU CHỮ SỐ</a:t>
            </a:r>
            <a:endParaRPr lang="en-US" sz="9600" b="1" dirty="0"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SVN-Adam Gorry" panose="02040603050506020204" pitchFamily="18" charset="0"/>
              <a:ea typeface="Kids" pitchFamily="2" charset="0"/>
              <a:cs typeface="Arial" pitchFamily="34" charset="0"/>
            </a:endParaRPr>
          </a:p>
        </p:txBody>
      </p:sp>
      <p:sp>
        <p:nvSpPr>
          <p:cNvPr id="7" name="文本框 65"/>
          <p:cNvSpPr txBox="1"/>
          <p:nvPr/>
        </p:nvSpPr>
        <p:spPr>
          <a:xfrm>
            <a:off x="515815" y="400710"/>
            <a:ext cx="1724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zh-CN" alt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D13A9-2946-4661-AE83-F36EF646AF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2"/>
          <a:stretch/>
        </p:blipFill>
        <p:spPr>
          <a:xfrm>
            <a:off x="9822279" y="-110952"/>
            <a:ext cx="2029052" cy="21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4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239830" y="818749"/>
            <a:ext cx="11688010" cy="572429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100 nghi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64" y="1284061"/>
            <a:ext cx="7770813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1256" y="295537"/>
            <a:ext cx="7736662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b)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Nghìn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 -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Chục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nghìn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 -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Trăm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ea typeface="SimSun" pitchFamily="2" charset="-122"/>
              </a:rPr>
              <a:t>nghìn</a:t>
            </a:r>
            <a:endParaRPr lang="en-US" altLang="zh-CN" sz="2800" b="1" dirty="0">
              <a:solidFill>
                <a:schemeClr val="accent5">
                  <a:lumMod val="75000"/>
                </a:schemeClr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7" name="Text Box 379"/>
          <p:cNvSpPr txBox="1">
            <a:spLocks noChangeArrowheads="1"/>
          </p:cNvSpPr>
          <p:nvPr/>
        </p:nvSpPr>
        <p:spPr bwMode="auto">
          <a:xfrm>
            <a:off x="760828" y="2153544"/>
            <a:ext cx="3387725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2060"/>
                </a:solidFill>
                <a:ea typeface="SimSun" pitchFamily="2" charset="-122"/>
              </a:rPr>
              <a:t>10 </a:t>
            </a:r>
            <a:r>
              <a:rPr lang="en-US" altLang="zh-CN" sz="2800" b="1" dirty="0" err="1">
                <a:solidFill>
                  <a:srgbClr val="002060"/>
                </a:solidFill>
                <a:ea typeface="SimSun" pitchFamily="2" charset="-122"/>
              </a:rPr>
              <a:t>trăm</a:t>
            </a:r>
            <a:r>
              <a:rPr lang="en-US" altLang="zh-CN" sz="2800" b="1" dirty="0">
                <a:solidFill>
                  <a:srgbClr val="002060"/>
                </a:solidFill>
                <a:ea typeface="SimSun" pitchFamily="2" charset="-122"/>
              </a:rPr>
              <a:t> = 1 </a:t>
            </a:r>
            <a:r>
              <a:rPr lang="en-US" altLang="zh-CN" sz="2800" b="1" dirty="0" err="1">
                <a:solidFill>
                  <a:srgbClr val="002060"/>
                </a:solidFill>
                <a:ea typeface="SimSun" pitchFamily="2" charset="-122"/>
              </a:rPr>
              <a:t>nghìn</a:t>
            </a:r>
            <a:endParaRPr lang="en-US" altLang="zh-CN" sz="2800" b="1" dirty="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8" name="Text Box 751"/>
          <p:cNvSpPr txBox="1">
            <a:spLocks noChangeArrowheads="1"/>
          </p:cNvSpPr>
          <p:nvPr/>
        </p:nvSpPr>
        <p:spPr bwMode="auto">
          <a:xfrm>
            <a:off x="5828173" y="2192024"/>
            <a:ext cx="484822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10 </a:t>
            </a:r>
            <a:r>
              <a:rPr lang="en-US" altLang="zh-CN" sz="3200" b="1" dirty="0" err="1">
                <a:solidFill>
                  <a:srgbClr val="002060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 = 1 </a:t>
            </a:r>
            <a:r>
              <a:rPr lang="en-US" altLang="zh-CN" sz="3200" b="1" dirty="0" err="1">
                <a:solidFill>
                  <a:srgbClr val="002060"/>
                </a:solidFill>
                <a:ea typeface="SimSun" pitchFamily="2" charset="-122"/>
              </a:rPr>
              <a:t>chục</a:t>
            </a: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SimSun" pitchFamily="2" charset="-122"/>
              </a:rPr>
              <a:t>nghìn</a:t>
            </a:r>
            <a:endParaRPr lang="en-US" altLang="zh-CN" sz="3200" b="1" dirty="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9" name="AutoShape 7" descr="Small grid"/>
          <p:cNvSpPr>
            <a:spLocks noChangeArrowheads="1"/>
          </p:cNvSpPr>
          <p:nvPr/>
        </p:nvSpPr>
        <p:spPr bwMode="auto">
          <a:xfrm>
            <a:off x="1761115" y="1512606"/>
            <a:ext cx="792162" cy="593725"/>
          </a:xfrm>
          <a:prstGeom prst="cube">
            <a:avLst>
              <a:gd name="adj" fmla="val 25000"/>
            </a:avLst>
          </a:prstGeom>
          <a:pattFill prst="smGrid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00"/>
              </a:solidFill>
              <a:latin typeface="Tahoma" pitchFamily="34" charset="0"/>
              <a:ea typeface="SimSun" pitchFamily="2" charset="-122"/>
            </a:endParaRPr>
          </a:p>
        </p:txBody>
      </p:sp>
      <p:grpSp>
        <p:nvGrpSpPr>
          <p:cNvPr id="10" name="Group 5612"/>
          <p:cNvGrpSpPr>
            <a:grpSpLocks/>
          </p:cNvGrpSpPr>
          <p:nvPr/>
        </p:nvGrpSpPr>
        <p:grpSpPr bwMode="auto">
          <a:xfrm>
            <a:off x="5372561" y="1566574"/>
            <a:ext cx="5384800" cy="593725"/>
            <a:chOff x="476" y="2795"/>
            <a:chExt cx="3392" cy="499"/>
          </a:xfrm>
        </p:grpSpPr>
        <p:sp>
          <p:nvSpPr>
            <p:cNvPr id="11" name="AutoShape 7" descr="Small grid"/>
            <p:cNvSpPr>
              <a:spLocks noChangeArrowheads="1"/>
            </p:cNvSpPr>
            <p:nvPr/>
          </p:nvSpPr>
          <p:spPr bwMode="auto">
            <a:xfrm>
              <a:off x="476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12" name="AutoShape 7" descr="Small grid"/>
            <p:cNvSpPr>
              <a:spLocks noChangeArrowheads="1"/>
            </p:cNvSpPr>
            <p:nvPr/>
          </p:nvSpPr>
          <p:spPr bwMode="auto">
            <a:xfrm>
              <a:off x="839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13" name="AutoShape 7" descr="Small grid"/>
            <p:cNvSpPr>
              <a:spLocks noChangeArrowheads="1"/>
            </p:cNvSpPr>
            <p:nvPr/>
          </p:nvSpPr>
          <p:spPr bwMode="auto">
            <a:xfrm>
              <a:off x="1202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14" name="AutoShape 7" descr="Small grid"/>
            <p:cNvSpPr>
              <a:spLocks noChangeArrowheads="1"/>
            </p:cNvSpPr>
            <p:nvPr/>
          </p:nvSpPr>
          <p:spPr bwMode="auto">
            <a:xfrm>
              <a:off x="1565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15" name="AutoShape 7" descr="Small grid"/>
            <p:cNvSpPr>
              <a:spLocks noChangeArrowheads="1"/>
            </p:cNvSpPr>
            <p:nvPr/>
          </p:nvSpPr>
          <p:spPr bwMode="auto">
            <a:xfrm>
              <a:off x="1917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16" name="AutoShape 7" descr="Small grid"/>
            <p:cNvSpPr>
              <a:spLocks noChangeArrowheads="1"/>
            </p:cNvSpPr>
            <p:nvPr/>
          </p:nvSpPr>
          <p:spPr bwMode="auto">
            <a:xfrm>
              <a:off x="2290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17" name="AutoShape 7" descr="Small grid"/>
            <p:cNvSpPr>
              <a:spLocks noChangeArrowheads="1"/>
            </p:cNvSpPr>
            <p:nvPr/>
          </p:nvSpPr>
          <p:spPr bwMode="auto">
            <a:xfrm>
              <a:off x="2643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18" name="AutoShape 7" descr="Small grid"/>
            <p:cNvSpPr>
              <a:spLocks noChangeArrowheads="1"/>
            </p:cNvSpPr>
            <p:nvPr/>
          </p:nvSpPr>
          <p:spPr bwMode="auto">
            <a:xfrm>
              <a:off x="3016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19" name="AutoShape 7" descr="Small grid"/>
            <p:cNvSpPr>
              <a:spLocks noChangeArrowheads="1"/>
            </p:cNvSpPr>
            <p:nvPr/>
          </p:nvSpPr>
          <p:spPr bwMode="auto">
            <a:xfrm>
              <a:off x="3369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159171" y="2657654"/>
            <a:ext cx="2280545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2060"/>
                </a:solidFill>
                <a:ea typeface="SimSun" pitchFamily="2" charset="-122"/>
              </a:rPr>
              <a:t>Viết</a:t>
            </a:r>
            <a:r>
              <a:rPr lang="en-US" altLang="zh-CN" sz="2800" b="1" dirty="0">
                <a:solidFill>
                  <a:srgbClr val="002060"/>
                </a:solidFill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ea typeface="SimSun" pitchFamily="2" charset="-122"/>
              </a:rPr>
              <a:t>số</a:t>
            </a:r>
            <a:r>
              <a:rPr lang="en-US" altLang="zh-CN" sz="2800" b="1" dirty="0">
                <a:solidFill>
                  <a:srgbClr val="002060"/>
                </a:solidFill>
                <a:ea typeface="SimSun" pitchFamily="2" charset="-122"/>
              </a:rPr>
              <a:t> : </a:t>
            </a:r>
            <a:r>
              <a:rPr lang="en-US" altLang="zh-CN" sz="2800" b="1" dirty="0">
                <a:solidFill>
                  <a:srgbClr val="C00000"/>
                </a:solidFill>
                <a:ea typeface="SimSun" pitchFamily="2" charset="-122"/>
              </a:rPr>
              <a:t>1 000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387850" y="2681520"/>
            <a:ext cx="2786709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2060"/>
                </a:solidFill>
                <a:ea typeface="SimSun" pitchFamily="2" charset="-122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SimSun" pitchFamily="2" charset="-122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 : 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10 000</a:t>
            </a:r>
          </a:p>
        </p:txBody>
      </p:sp>
      <p:sp>
        <p:nvSpPr>
          <p:cNvPr id="22" name="Text Box 751"/>
          <p:cNvSpPr txBox="1">
            <a:spLocks noChangeArrowheads="1"/>
          </p:cNvSpPr>
          <p:nvPr/>
        </p:nvSpPr>
        <p:spPr bwMode="auto">
          <a:xfrm>
            <a:off x="6927274" y="4088370"/>
            <a:ext cx="5462038" cy="10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10 </a:t>
            </a:r>
            <a:r>
              <a:rPr lang="en-US" altLang="zh-CN" sz="3200" b="1" dirty="0" err="1">
                <a:solidFill>
                  <a:srgbClr val="002060"/>
                </a:solidFill>
                <a:ea typeface="SimSun" pitchFamily="2" charset="-122"/>
              </a:rPr>
              <a:t>chục</a:t>
            </a: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 = 100    </a:t>
            </a:r>
            <a:r>
              <a:rPr lang="en-US" altLang="zh-CN" sz="3200" b="1" dirty="0" err="1">
                <a:solidFill>
                  <a:srgbClr val="002060"/>
                </a:solidFill>
                <a:ea typeface="SimSun" pitchFamily="2" charset="-122"/>
              </a:rPr>
              <a:t>nghìn</a:t>
            </a:r>
            <a:endParaRPr lang="en-US" altLang="zh-CN" sz="3200" b="1" dirty="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412446" y="5080467"/>
            <a:ext cx="2995099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2060"/>
                </a:solidFill>
                <a:ea typeface="SimSun" pitchFamily="2" charset="-122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SimSun" pitchFamily="2" charset="-122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ea typeface="SimSun" pitchFamily="2" charset="-122"/>
              </a:rPr>
              <a:t> : 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8716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89952" l="0" r="89964">
                        <a14:foregroundMark x1="33382" y1="46624" x2="33382" y2="46624"/>
                        <a14:foregroundMark x1="33745" y1="29984" x2="33745" y2="29984"/>
                        <a14:foregroundMark x1="41745" y1="49196" x2="41745" y2="49196"/>
                        <a14:foregroundMark x1="36218" y1="27814" x2="36218" y2="27814"/>
                        <a14:foregroundMark x1="38836" y1="27010" x2="38836" y2="27010"/>
                        <a14:foregroundMark x1="18982" y1="22106" x2="18982" y2="22106"/>
                        <a14:foregroundMark x1="30473" y1="47267" x2="30473" y2="47267"/>
                        <a14:foregroundMark x1="70618" y1="73232" x2="70618" y2="73232"/>
                        <a14:foregroundMark x1="71855" y1="65273" x2="71855" y2="65273"/>
                        <a14:foregroundMark x1="71127" y1="61013" x2="71127" y2="61013"/>
                        <a14:foregroundMark x1="86618" y1="52492" x2="86618" y2="52492"/>
                        <a14:foregroundMark x1="85091" y1="52492" x2="85091" y2="52492"/>
                        <a14:foregroundMark x1="76073" y1="39389" x2="76073" y2="39389"/>
                        <a14:foregroundMark x1="85382" y1="47508" x2="85382" y2="47508"/>
                        <a14:foregroundMark x1="87055" y1="50402" x2="87055" y2="50402"/>
                        <a14:foregroundMark x1="78327" y1="77894" x2="78327" y2="77894"/>
                        <a14:foregroundMark x1="75709" y1="81672" x2="75709" y2="81672"/>
                        <a14:foregroundMark x1="72145" y1="76206" x2="72145" y2="76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7143" flipH="1">
            <a:off x="9325636" y="3867264"/>
            <a:ext cx="4150702" cy="3754080"/>
          </a:xfrm>
          <a:prstGeom prst="rect">
            <a:avLst/>
          </a:prstGeom>
        </p:spPr>
      </p:pic>
      <p:graphicFrame>
        <p:nvGraphicFramePr>
          <p:cNvPr id="4" name="Group 1101"/>
          <p:cNvGraphicFramePr/>
          <p:nvPr>
            <p:extLst>
              <p:ext uri="{D42A27DB-BD31-4B8C-83A1-F6EECF244321}">
                <p14:modId xmlns:p14="http://schemas.microsoft.com/office/powerpoint/2010/main" val="2267013917"/>
              </p:ext>
            </p:extLst>
          </p:nvPr>
        </p:nvGraphicFramePr>
        <p:xfrm>
          <a:off x="1522169" y="1438766"/>
          <a:ext cx="9005438" cy="3941642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14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04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AutoShape 1075"/>
          <p:cNvSpPr>
            <a:spLocks noChangeArrowheads="1"/>
          </p:cNvSpPr>
          <p:nvPr/>
        </p:nvSpPr>
        <p:spPr bwMode="auto">
          <a:xfrm>
            <a:off x="1722962" y="2951965"/>
            <a:ext cx="1354484" cy="355224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" name="AutoShape 1076"/>
          <p:cNvSpPr>
            <a:spLocks noChangeArrowheads="1"/>
          </p:cNvSpPr>
          <p:nvPr/>
        </p:nvSpPr>
        <p:spPr bwMode="auto">
          <a:xfrm>
            <a:off x="1756646" y="3510395"/>
            <a:ext cx="1320800" cy="312733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7" name="AutoShape 1077"/>
          <p:cNvSpPr>
            <a:spLocks noChangeArrowheads="1"/>
          </p:cNvSpPr>
          <p:nvPr/>
        </p:nvSpPr>
        <p:spPr bwMode="auto">
          <a:xfrm>
            <a:off x="1726425" y="3964421"/>
            <a:ext cx="1344913" cy="320383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8" name="AutoShape 1078"/>
          <p:cNvSpPr>
            <a:spLocks noChangeArrowheads="1"/>
          </p:cNvSpPr>
          <p:nvPr/>
        </p:nvSpPr>
        <p:spPr bwMode="auto">
          <a:xfrm>
            <a:off x="1722962" y="4364931"/>
            <a:ext cx="1348376" cy="375783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9" name="AutoShape 1079"/>
          <p:cNvSpPr>
            <a:spLocks noChangeArrowheads="1"/>
          </p:cNvSpPr>
          <p:nvPr/>
        </p:nvSpPr>
        <p:spPr bwMode="auto">
          <a:xfrm>
            <a:off x="3358784" y="3066687"/>
            <a:ext cx="1219200" cy="342900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10" name="AutoShape 1080"/>
          <p:cNvSpPr>
            <a:spLocks noChangeArrowheads="1"/>
          </p:cNvSpPr>
          <p:nvPr/>
        </p:nvSpPr>
        <p:spPr bwMode="auto">
          <a:xfrm>
            <a:off x="3358784" y="4051733"/>
            <a:ext cx="1219200" cy="342900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11" name="AutoShape 1081"/>
          <p:cNvSpPr>
            <a:spLocks noChangeArrowheads="1"/>
          </p:cNvSpPr>
          <p:nvPr/>
        </p:nvSpPr>
        <p:spPr bwMode="auto">
          <a:xfrm>
            <a:off x="3358784" y="3537390"/>
            <a:ext cx="1219200" cy="342900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12" name="AutoShape 1082"/>
          <p:cNvSpPr>
            <a:spLocks noChangeArrowheads="1"/>
          </p:cNvSpPr>
          <p:nvPr/>
        </p:nvSpPr>
        <p:spPr bwMode="auto">
          <a:xfrm>
            <a:off x="5066292" y="3258135"/>
            <a:ext cx="1219200" cy="342900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13" name="AutoShape 1083"/>
          <p:cNvSpPr>
            <a:spLocks noChangeArrowheads="1"/>
          </p:cNvSpPr>
          <p:nvPr/>
        </p:nvSpPr>
        <p:spPr bwMode="auto">
          <a:xfrm>
            <a:off x="5066292" y="3880290"/>
            <a:ext cx="1219200" cy="342900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14" name="Oval 1088"/>
          <p:cNvSpPr>
            <a:spLocks noChangeArrowheads="1"/>
          </p:cNvSpPr>
          <p:nvPr/>
        </p:nvSpPr>
        <p:spPr bwMode="auto">
          <a:xfrm>
            <a:off x="9251024" y="2500893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089"/>
          <p:cNvSpPr>
            <a:spLocks noChangeArrowheads="1"/>
          </p:cNvSpPr>
          <p:nvPr/>
        </p:nvSpPr>
        <p:spPr bwMode="auto">
          <a:xfrm>
            <a:off x="9261433" y="2881457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Oval 1090"/>
          <p:cNvSpPr>
            <a:spLocks noChangeArrowheads="1"/>
          </p:cNvSpPr>
          <p:nvPr/>
        </p:nvSpPr>
        <p:spPr bwMode="auto">
          <a:xfrm>
            <a:off x="9251024" y="3289553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091"/>
          <p:cNvSpPr>
            <a:spLocks noChangeArrowheads="1"/>
          </p:cNvSpPr>
          <p:nvPr/>
        </p:nvSpPr>
        <p:spPr bwMode="auto">
          <a:xfrm>
            <a:off x="9250675" y="3670117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092"/>
          <p:cNvSpPr>
            <a:spLocks noChangeArrowheads="1"/>
          </p:cNvSpPr>
          <p:nvPr/>
        </p:nvSpPr>
        <p:spPr bwMode="auto">
          <a:xfrm>
            <a:off x="9250675" y="4085814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Oval 1093"/>
          <p:cNvSpPr>
            <a:spLocks noChangeArrowheads="1"/>
          </p:cNvSpPr>
          <p:nvPr/>
        </p:nvSpPr>
        <p:spPr bwMode="auto">
          <a:xfrm>
            <a:off x="7742213" y="4364931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Oval 1094"/>
          <p:cNvSpPr>
            <a:spLocks noChangeArrowheads="1"/>
          </p:cNvSpPr>
          <p:nvPr/>
        </p:nvSpPr>
        <p:spPr bwMode="auto">
          <a:xfrm>
            <a:off x="6525491" y="2767446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1" name="Oval 1095"/>
          <p:cNvSpPr>
            <a:spLocks noChangeArrowheads="1"/>
          </p:cNvSpPr>
          <p:nvPr/>
        </p:nvSpPr>
        <p:spPr bwMode="auto">
          <a:xfrm>
            <a:off x="6525491" y="3167496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2" name="Oval 1096"/>
          <p:cNvSpPr>
            <a:spLocks noChangeArrowheads="1"/>
          </p:cNvSpPr>
          <p:nvPr/>
        </p:nvSpPr>
        <p:spPr bwMode="auto">
          <a:xfrm>
            <a:off x="6525491" y="3567546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3" name="Oval 1097"/>
          <p:cNvSpPr>
            <a:spLocks noChangeArrowheads="1"/>
          </p:cNvSpPr>
          <p:nvPr/>
        </p:nvSpPr>
        <p:spPr bwMode="auto">
          <a:xfrm>
            <a:off x="6525491" y="3967596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152274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923040" y="4840595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314588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749684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951758" y="4866763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9474857" y="4858559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777228" y="5496874"/>
            <a:ext cx="3349747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:…………..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358784" y="5473583"/>
            <a:ext cx="1518348" cy="58476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432 516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698722" y="6108200"/>
            <a:ext cx="3320124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:…………..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077446" y="6025138"/>
            <a:ext cx="8856896" cy="58476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Bốn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ba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mươi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nghìn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mười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sáu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Oval 1097"/>
          <p:cNvSpPr>
            <a:spLocks noChangeArrowheads="1"/>
          </p:cNvSpPr>
          <p:nvPr/>
        </p:nvSpPr>
        <p:spPr bwMode="auto">
          <a:xfrm>
            <a:off x="6525491" y="4367646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5" name="Oval 1092"/>
          <p:cNvSpPr>
            <a:spLocks noChangeArrowheads="1"/>
          </p:cNvSpPr>
          <p:nvPr/>
        </p:nvSpPr>
        <p:spPr bwMode="auto">
          <a:xfrm>
            <a:off x="9261433" y="4478564"/>
            <a:ext cx="838200" cy="3429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10" l="0" r="99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509" y="-300391"/>
            <a:ext cx="2639811" cy="1814927"/>
          </a:xfrm>
        </p:spPr>
      </p:pic>
    </p:spTree>
    <p:extLst>
      <p:ext uri="{BB962C8B-B14F-4D97-AF65-F5344CB8AC3E}">
        <p14:creationId xmlns:p14="http://schemas.microsoft.com/office/powerpoint/2010/main" val="247424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26AE9E-D113-45DD-9FC0-74675AFA71C1}"/>
              </a:ext>
            </a:extLst>
          </p:cNvPr>
          <p:cNvGrpSpPr/>
          <p:nvPr/>
        </p:nvGrpSpPr>
        <p:grpSpPr>
          <a:xfrm rot="335780">
            <a:off x="-161648" y="2223128"/>
            <a:ext cx="4692699" cy="1982913"/>
            <a:chOff x="2862943" y="338828"/>
            <a:chExt cx="4692699" cy="1982913"/>
          </a:xfrm>
        </p:grpSpPr>
        <p:sp>
          <p:nvSpPr>
            <p:cNvPr id="13" name="文本框 12"/>
            <p:cNvSpPr txBox="1"/>
            <p:nvPr/>
          </p:nvSpPr>
          <p:spPr>
            <a:xfrm>
              <a:off x="2862943" y="338828"/>
              <a:ext cx="468085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站酷快乐体2016修订版" panose="02010600030101010101" charset="-122"/>
                  <a:cs typeface="站酷快乐体2016修订版" panose="02010600030101010101" charset="-122"/>
                </a:rPr>
                <a:t>Thực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站酷快乐体2016修订版" panose="02010600030101010101" charset="-122"/>
              </a:endParaRPr>
            </a:p>
          </p:txBody>
        </p:sp>
        <p:sp>
          <p:nvSpPr>
            <p:cNvPr id="16" name="文本框 12">
              <a:extLst>
                <a:ext uri="{FF2B5EF4-FFF2-40B4-BE49-F238E27FC236}">
                  <a16:creationId xmlns:a16="http://schemas.microsoft.com/office/drawing/2014/main" id="{A114A9C1-48F8-47A8-8B44-48908FE72F0F}"/>
                </a:ext>
              </a:extLst>
            </p:cNvPr>
            <p:cNvSpPr txBox="1"/>
            <p:nvPr/>
          </p:nvSpPr>
          <p:spPr>
            <a:xfrm>
              <a:off x="2874785" y="459693"/>
              <a:ext cx="468085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38100">
                    <a:solidFill>
                      <a:prstClr val="white"/>
                    </a:solidFill>
                  </a:ln>
                  <a:solidFill>
                    <a:srgbClr val="0083CE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站酷快乐体2016修订版" panose="02010600030101010101" charset="-122"/>
                  <a:cs typeface="站酷快乐体2016修订版" panose="02010600030101010101" charset="-122"/>
                </a:rPr>
                <a:t>Thực</a:t>
              </a:r>
              <a:endParaRPr kumimoji="0" lang="zh-CN" altLang="en-US" sz="115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站酷快乐体2016修订版" panose="02010600030101010101" charset="-122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C850D67-9A7E-427D-9BF0-F2C22828A87A}"/>
              </a:ext>
            </a:extLst>
          </p:cNvPr>
          <p:cNvGrpSpPr/>
          <p:nvPr/>
        </p:nvGrpSpPr>
        <p:grpSpPr>
          <a:xfrm rot="21260467">
            <a:off x="4041848" y="2280620"/>
            <a:ext cx="4735968" cy="1962759"/>
            <a:chOff x="4296798" y="2389382"/>
            <a:chExt cx="4735968" cy="1962759"/>
          </a:xfrm>
        </p:grpSpPr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899495D6-1546-4129-B0BC-A74110628CEC}"/>
                </a:ext>
              </a:extLst>
            </p:cNvPr>
            <p:cNvSpPr txBox="1"/>
            <p:nvPr/>
          </p:nvSpPr>
          <p:spPr>
            <a:xfrm>
              <a:off x="4296798" y="2389382"/>
              <a:ext cx="468085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站酷快乐体2016修订版" panose="02010600030101010101" charset="-122"/>
                  <a:cs typeface="站酷快乐体2016修订版" panose="02010600030101010101" charset="-122"/>
                </a:rPr>
                <a:t>hành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站酷快乐体2016修订版" panose="02010600030101010101" charset="-122"/>
              </a:endParaRPr>
            </a:p>
          </p:txBody>
        </p:sp>
        <p:sp>
          <p:nvSpPr>
            <p:cNvPr id="19" name="文本框 12">
              <a:extLst>
                <a:ext uri="{FF2B5EF4-FFF2-40B4-BE49-F238E27FC236}">
                  <a16:creationId xmlns:a16="http://schemas.microsoft.com/office/drawing/2014/main" id="{8C745D4B-8E80-4BD9-9EA6-2A3039E5D3BE}"/>
                </a:ext>
              </a:extLst>
            </p:cNvPr>
            <p:cNvSpPr txBox="1"/>
            <p:nvPr/>
          </p:nvSpPr>
          <p:spPr>
            <a:xfrm>
              <a:off x="4351909" y="2490093"/>
              <a:ext cx="468085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381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站酷快乐体2016修订版" panose="02010600030101010101" charset="-122"/>
                  <a:cs typeface="站酷快乐体2016修订版" panose="02010600030101010101" charset="-122"/>
                </a:rPr>
                <a:t>Hành</a:t>
              </a:r>
              <a:endParaRPr kumimoji="0" lang="zh-CN" altLang="en-US" sz="115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站酷快乐体2016修订版" panose="02010600030101010101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4" b="100000" l="9891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14" y="1905297"/>
            <a:ext cx="5247504" cy="52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2734" y="171474"/>
            <a:ext cx="6576484" cy="677098"/>
          </a:xfrm>
          <a:prstGeom prst="rect">
            <a:avLst/>
          </a:prstGeom>
          <a:noFill/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theo 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6" name="Group 80"/>
          <p:cNvGraphicFramePr/>
          <p:nvPr/>
        </p:nvGraphicFramePr>
        <p:xfrm>
          <a:off x="812815" y="1460503"/>
          <a:ext cx="10667999" cy="352298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nghìn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val 45"/>
          <p:cNvSpPr>
            <a:spLocks noChangeArrowheads="1"/>
          </p:cNvSpPr>
          <p:nvPr/>
        </p:nvSpPr>
        <p:spPr bwMode="auto">
          <a:xfrm>
            <a:off x="10160000" y="2286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8" name="Oval 46"/>
          <p:cNvSpPr>
            <a:spLocks noChangeArrowheads="1"/>
          </p:cNvSpPr>
          <p:nvPr/>
        </p:nvSpPr>
        <p:spPr bwMode="auto">
          <a:xfrm>
            <a:off x="10160000" y="28194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9" name="Oval 47"/>
          <p:cNvSpPr>
            <a:spLocks noChangeArrowheads="1"/>
          </p:cNvSpPr>
          <p:nvPr/>
        </p:nvSpPr>
        <p:spPr bwMode="auto">
          <a:xfrm>
            <a:off x="10160000" y="33528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0" name="Oval 48"/>
          <p:cNvSpPr>
            <a:spLocks noChangeArrowheads="1"/>
          </p:cNvSpPr>
          <p:nvPr/>
        </p:nvSpPr>
        <p:spPr bwMode="auto">
          <a:xfrm>
            <a:off x="101600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1" name="Oval 54"/>
          <p:cNvSpPr>
            <a:spLocks noChangeArrowheads="1"/>
          </p:cNvSpPr>
          <p:nvPr/>
        </p:nvSpPr>
        <p:spPr bwMode="auto">
          <a:xfrm>
            <a:off x="8534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2" name="Oval 59"/>
          <p:cNvSpPr>
            <a:spLocks noChangeArrowheads="1"/>
          </p:cNvSpPr>
          <p:nvPr/>
        </p:nvSpPr>
        <p:spPr bwMode="auto">
          <a:xfrm>
            <a:off x="7010400" y="33528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3" name="Oval 60"/>
          <p:cNvSpPr>
            <a:spLocks noChangeArrowheads="1"/>
          </p:cNvSpPr>
          <p:nvPr/>
        </p:nvSpPr>
        <p:spPr bwMode="auto">
          <a:xfrm>
            <a:off x="7010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4" name="AutoShape 63"/>
          <p:cNvSpPr>
            <a:spLocks noChangeArrowheads="1"/>
          </p:cNvSpPr>
          <p:nvPr/>
        </p:nvSpPr>
        <p:spPr bwMode="auto">
          <a:xfrm>
            <a:off x="5080000" y="32914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5" name="AutoShape 64"/>
          <p:cNvSpPr>
            <a:spLocks noChangeArrowheads="1"/>
          </p:cNvSpPr>
          <p:nvPr/>
        </p:nvSpPr>
        <p:spPr bwMode="auto">
          <a:xfrm>
            <a:off x="5080000" y="27580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5080000" y="38248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7" name="AutoShape 69"/>
          <p:cNvSpPr>
            <a:spLocks noChangeArrowheads="1"/>
          </p:cNvSpPr>
          <p:nvPr/>
        </p:nvSpPr>
        <p:spPr bwMode="auto">
          <a:xfrm>
            <a:off x="3048000" y="38100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8" name="AutoShape 71"/>
          <p:cNvSpPr>
            <a:spLocks noChangeArrowheads="1"/>
          </p:cNvSpPr>
          <p:nvPr/>
        </p:nvSpPr>
        <p:spPr bwMode="auto">
          <a:xfrm>
            <a:off x="1016000" y="38100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9" name="AutoShape 72"/>
          <p:cNvSpPr>
            <a:spLocks noChangeArrowheads="1"/>
          </p:cNvSpPr>
          <p:nvPr/>
        </p:nvSpPr>
        <p:spPr bwMode="auto">
          <a:xfrm>
            <a:off x="1016000" y="32766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20" name="AutoShape 73"/>
          <p:cNvSpPr>
            <a:spLocks noChangeArrowheads="1"/>
          </p:cNvSpPr>
          <p:nvPr/>
        </p:nvSpPr>
        <p:spPr bwMode="auto">
          <a:xfrm>
            <a:off x="1016000" y="27432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 dirty="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106142" y="757157"/>
            <a:ext cx="1543029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Mẫu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30402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7255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520441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4339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8856298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04819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53541" y="5185848"/>
            <a:ext cx="358743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299423" y="5181608"/>
            <a:ext cx="1725771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313 214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09605" y="5795450"/>
            <a:ext cx="361731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216165" y="5795450"/>
            <a:ext cx="8642728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Ba trăm mười ba nghìn hai trăm mười bốn.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89952" l="0" r="89964">
                        <a14:foregroundMark x1="33382" y1="46624" x2="33382" y2="46624"/>
                        <a14:foregroundMark x1="33745" y1="29984" x2="33745" y2="29984"/>
                        <a14:foregroundMark x1="41745" y1="49196" x2="41745" y2="49196"/>
                        <a14:foregroundMark x1="36218" y1="27814" x2="36218" y2="27814"/>
                        <a14:foregroundMark x1="38836" y1="27010" x2="38836" y2="27010"/>
                        <a14:foregroundMark x1="18982" y1="22106" x2="18982" y2="22106"/>
                        <a14:foregroundMark x1="30473" y1="47267" x2="30473" y2="47267"/>
                        <a14:foregroundMark x1="70618" y1="73232" x2="70618" y2="73232"/>
                        <a14:foregroundMark x1="71855" y1="65273" x2="71855" y2="65273"/>
                        <a14:foregroundMark x1="71127" y1="61013" x2="71127" y2="61013"/>
                        <a14:foregroundMark x1="86618" y1="52492" x2="86618" y2="52492"/>
                        <a14:foregroundMark x1="85091" y1="52492" x2="85091" y2="52492"/>
                        <a14:foregroundMark x1="76073" y1="39389" x2="76073" y2="39389"/>
                        <a14:foregroundMark x1="85382" y1="47508" x2="85382" y2="47508"/>
                        <a14:foregroundMark x1="87055" y1="50402" x2="87055" y2="50402"/>
                        <a14:foregroundMark x1="78327" y1="77894" x2="78327" y2="77894"/>
                        <a14:foregroundMark x1="75709" y1="81672" x2="75709" y2="81672"/>
                        <a14:foregroundMark x1="72145" y1="76206" x2="72145" y2="76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7143" flipH="1">
            <a:off x="9325636" y="3867264"/>
            <a:ext cx="4150702" cy="3754080"/>
          </a:xfrm>
          <a:prstGeom prst="rect">
            <a:avLst/>
          </a:prstGeom>
        </p:spPr>
      </p:pic>
      <p:pic>
        <p:nvPicPr>
          <p:cNvPr id="3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10" l="0" r="99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509" y="-300391"/>
            <a:ext cx="2639811" cy="1814927"/>
          </a:xfrm>
        </p:spPr>
      </p:pic>
    </p:spTree>
    <p:extLst>
      <p:ext uri="{BB962C8B-B14F-4D97-AF65-F5344CB8AC3E}">
        <p14:creationId xmlns:p14="http://schemas.microsoft.com/office/powerpoint/2010/main" val="33230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7847" y="243817"/>
            <a:ext cx="6867208" cy="677098"/>
          </a:xfrm>
          <a:prstGeom prst="rect">
            <a:avLst/>
          </a:prstGeom>
          <a:noFill/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theo 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6" name="Group 80"/>
          <p:cNvGraphicFramePr/>
          <p:nvPr>
            <p:extLst>
              <p:ext uri="{D42A27DB-BD31-4B8C-83A1-F6EECF244321}">
                <p14:modId xmlns:p14="http://schemas.microsoft.com/office/powerpoint/2010/main" val="2305057256"/>
              </p:ext>
            </p:extLst>
          </p:nvPr>
        </p:nvGraphicFramePr>
        <p:xfrm>
          <a:off x="838200" y="992899"/>
          <a:ext cx="10667999" cy="406908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val 46"/>
          <p:cNvSpPr>
            <a:spLocks noChangeArrowheads="1"/>
          </p:cNvSpPr>
          <p:nvPr/>
        </p:nvSpPr>
        <p:spPr bwMode="auto">
          <a:xfrm>
            <a:off x="10160000" y="28956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8" name="Oval 47"/>
          <p:cNvSpPr>
            <a:spLocks noChangeArrowheads="1"/>
          </p:cNvSpPr>
          <p:nvPr/>
        </p:nvSpPr>
        <p:spPr bwMode="auto">
          <a:xfrm>
            <a:off x="10160000" y="3429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9" name="Oval 48"/>
          <p:cNvSpPr>
            <a:spLocks noChangeArrowheads="1"/>
          </p:cNvSpPr>
          <p:nvPr/>
        </p:nvSpPr>
        <p:spPr bwMode="auto">
          <a:xfrm>
            <a:off x="10160000" y="39624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0" name="Oval 54"/>
          <p:cNvSpPr>
            <a:spLocks noChangeArrowheads="1"/>
          </p:cNvSpPr>
          <p:nvPr/>
        </p:nvSpPr>
        <p:spPr bwMode="auto">
          <a:xfrm>
            <a:off x="8534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1" name="Oval 59"/>
          <p:cNvSpPr>
            <a:spLocks noChangeArrowheads="1"/>
          </p:cNvSpPr>
          <p:nvPr/>
        </p:nvSpPr>
        <p:spPr bwMode="auto">
          <a:xfrm>
            <a:off x="7010400" y="22733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2" name="Oval 60"/>
          <p:cNvSpPr>
            <a:spLocks noChangeArrowheads="1"/>
          </p:cNvSpPr>
          <p:nvPr/>
        </p:nvSpPr>
        <p:spPr bwMode="auto">
          <a:xfrm>
            <a:off x="7010400" y="28067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3" name="AutoShape 63"/>
          <p:cNvSpPr>
            <a:spLocks noChangeArrowheads="1"/>
          </p:cNvSpPr>
          <p:nvPr/>
        </p:nvSpPr>
        <p:spPr bwMode="auto">
          <a:xfrm>
            <a:off x="5080000" y="33528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4" name="AutoShape 64"/>
          <p:cNvSpPr>
            <a:spLocks noChangeArrowheads="1"/>
          </p:cNvSpPr>
          <p:nvPr/>
        </p:nvSpPr>
        <p:spPr bwMode="auto">
          <a:xfrm>
            <a:off x="5080000" y="28194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5" name="AutoShape 65"/>
          <p:cNvSpPr>
            <a:spLocks noChangeArrowheads="1"/>
          </p:cNvSpPr>
          <p:nvPr/>
        </p:nvSpPr>
        <p:spPr bwMode="auto">
          <a:xfrm>
            <a:off x="5080000" y="38862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6" name="AutoShape 69"/>
          <p:cNvSpPr>
            <a:spLocks noChangeArrowheads="1"/>
          </p:cNvSpPr>
          <p:nvPr/>
        </p:nvSpPr>
        <p:spPr bwMode="auto">
          <a:xfrm>
            <a:off x="3048000" y="33401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7" name="AutoShape 71"/>
          <p:cNvSpPr>
            <a:spLocks noChangeArrowheads="1"/>
          </p:cNvSpPr>
          <p:nvPr/>
        </p:nvSpPr>
        <p:spPr bwMode="auto">
          <a:xfrm>
            <a:off x="1016000" y="28829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1016000" y="23495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9" name="AutoShape 73"/>
          <p:cNvSpPr>
            <a:spLocks noChangeArrowheads="1"/>
          </p:cNvSpPr>
          <p:nvPr/>
        </p:nvSpPr>
        <p:spPr bwMode="auto">
          <a:xfrm>
            <a:off x="1016000" y="18161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30402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72550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520441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43390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856298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048190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53541" y="5101180"/>
            <a:ext cx="358743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299423" y="5096950"/>
            <a:ext cx="1725771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523 453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09605" y="5664217"/>
            <a:ext cx="361731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419368" y="5672677"/>
            <a:ext cx="9264649" cy="11079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Năm trăm hai mươi ba nghìn bốn trăm năm mươi ba.</a:t>
            </a:r>
          </a:p>
        </p:txBody>
      </p:sp>
      <p:sp>
        <p:nvSpPr>
          <p:cNvPr id="30" name="AutoShape 71"/>
          <p:cNvSpPr>
            <a:spLocks noChangeArrowheads="1"/>
          </p:cNvSpPr>
          <p:nvPr/>
        </p:nvSpPr>
        <p:spPr bwMode="auto">
          <a:xfrm>
            <a:off x="1009651" y="3397251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1" name="AutoShape 71"/>
          <p:cNvSpPr>
            <a:spLocks noChangeArrowheads="1"/>
          </p:cNvSpPr>
          <p:nvPr/>
        </p:nvSpPr>
        <p:spPr bwMode="auto">
          <a:xfrm>
            <a:off x="1009651" y="39624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2" name="AutoShape 69"/>
          <p:cNvSpPr>
            <a:spLocks noChangeArrowheads="1"/>
          </p:cNvSpPr>
          <p:nvPr/>
        </p:nvSpPr>
        <p:spPr bwMode="auto">
          <a:xfrm>
            <a:off x="3048000" y="38989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3" name="Oval 59"/>
          <p:cNvSpPr>
            <a:spLocks noChangeArrowheads="1"/>
          </p:cNvSpPr>
          <p:nvPr/>
        </p:nvSpPr>
        <p:spPr bwMode="auto">
          <a:xfrm>
            <a:off x="6908800" y="3371851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4" name="Oval 60"/>
          <p:cNvSpPr>
            <a:spLocks noChangeArrowheads="1"/>
          </p:cNvSpPr>
          <p:nvPr/>
        </p:nvSpPr>
        <p:spPr bwMode="auto">
          <a:xfrm>
            <a:off x="6908800" y="3905251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5" name="Oval 54"/>
          <p:cNvSpPr>
            <a:spLocks noChangeArrowheads="1"/>
          </p:cNvSpPr>
          <p:nvPr/>
        </p:nvSpPr>
        <p:spPr bwMode="auto">
          <a:xfrm>
            <a:off x="8534400" y="3429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6" name="Oval 54"/>
          <p:cNvSpPr>
            <a:spLocks noChangeArrowheads="1"/>
          </p:cNvSpPr>
          <p:nvPr/>
        </p:nvSpPr>
        <p:spPr bwMode="auto">
          <a:xfrm>
            <a:off x="8534400" y="2940051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7" name="Oval 54"/>
          <p:cNvSpPr>
            <a:spLocks noChangeArrowheads="1"/>
          </p:cNvSpPr>
          <p:nvPr/>
        </p:nvSpPr>
        <p:spPr bwMode="auto">
          <a:xfrm>
            <a:off x="8542867" y="2413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542867" y="1905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89952" l="0" r="89964">
                        <a14:foregroundMark x1="33382" y1="46624" x2="33382" y2="46624"/>
                        <a14:foregroundMark x1="33745" y1="29984" x2="33745" y2="29984"/>
                        <a14:foregroundMark x1="41745" y1="49196" x2="41745" y2="49196"/>
                        <a14:foregroundMark x1="36218" y1="27814" x2="36218" y2="27814"/>
                        <a14:foregroundMark x1="38836" y1="27010" x2="38836" y2="27010"/>
                        <a14:foregroundMark x1="18982" y1="22106" x2="18982" y2="22106"/>
                        <a14:foregroundMark x1="30473" y1="47267" x2="30473" y2="47267"/>
                        <a14:foregroundMark x1="70618" y1="73232" x2="70618" y2="73232"/>
                        <a14:foregroundMark x1="71855" y1="65273" x2="71855" y2="65273"/>
                        <a14:foregroundMark x1="71127" y1="61013" x2="71127" y2="61013"/>
                        <a14:foregroundMark x1="86618" y1="52492" x2="86618" y2="52492"/>
                        <a14:foregroundMark x1="85091" y1="52492" x2="85091" y2="52492"/>
                        <a14:foregroundMark x1="76073" y1="39389" x2="76073" y2="39389"/>
                        <a14:foregroundMark x1="85382" y1="47508" x2="85382" y2="47508"/>
                        <a14:foregroundMark x1="87055" y1="50402" x2="87055" y2="50402"/>
                        <a14:foregroundMark x1="78327" y1="77894" x2="78327" y2="77894"/>
                        <a14:foregroundMark x1="75709" y1="81672" x2="75709" y2="81672"/>
                        <a14:foregroundMark x1="72145" y1="76206" x2="72145" y2="76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7143" flipH="1">
            <a:off x="9325636" y="3867264"/>
            <a:ext cx="4150702" cy="375408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10" l="0" r="99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509" y="-300391"/>
            <a:ext cx="2639811" cy="1814927"/>
          </a:xfrm>
        </p:spPr>
      </p:pic>
    </p:spTree>
    <p:extLst>
      <p:ext uri="{BB962C8B-B14F-4D97-AF65-F5344CB8AC3E}">
        <p14:creationId xmlns:p14="http://schemas.microsoft.com/office/powerpoint/2010/main" val="206107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029" y="-46413"/>
            <a:ext cx="7924800" cy="779755"/>
          </a:xfrm>
          <a:prstGeom prst="rect">
            <a:avLst/>
          </a:prstGeom>
          <a:noFill/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alt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Viết theo mẫu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3686607120"/>
              </p:ext>
            </p:extLst>
          </p:nvPr>
        </p:nvGraphicFramePr>
        <p:xfrm>
          <a:off x="-22971" y="634461"/>
          <a:ext cx="12192002" cy="622353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65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314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73192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692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425 671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6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 trăm hai mươi lăm nghìn sáu trăm bảy mươi mốt</a:t>
                      </a:r>
                      <a:endParaRPr lang="en-US" sz="27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956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369 815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575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5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1123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 trăm tám mươi sáu nghìn sáu trăm mười hai</a:t>
                      </a:r>
                      <a:endParaRPr lang="en-US" sz="27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735023" y="1601006"/>
            <a:ext cx="3454400" cy="1360283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3733" b="1" dirty="0">
              <a:solidFill>
                <a:srgbClr val="000000"/>
              </a:solidFill>
              <a:latin typeface="Times New Roman" panose="02020603050405020304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723738" y="2983948"/>
            <a:ext cx="3319606" cy="123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Ba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19300" y="315724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3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68386" y="315724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05193" y="3157244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9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24681" y="3143396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08800" y="314339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874576" y="3157243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101600" y="4374594"/>
            <a:ext cx="1747319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579 623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737601" y="4111499"/>
            <a:ext cx="3407428" cy="13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Năm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2667" b="1" dirty="0">
              <a:solidFill>
                <a:srgbClr val="C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-127000" y="5654845"/>
            <a:ext cx="1727200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786 612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29737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7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368386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554151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824681" y="558258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908800" y="5593290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885429" y="5572112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itchFamily="18" charset="0"/>
              </a:rPr>
              <a:t>2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275029" y="1948475"/>
            <a:ext cx="230909" cy="928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云形 48"/>
          <p:cNvSpPr/>
          <p:nvPr/>
        </p:nvSpPr>
        <p:spPr>
          <a:xfrm>
            <a:off x="2151326" y="1192573"/>
            <a:ext cx="10063344" cy="469608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0" name="Content Placeholder 2"/>
          <p:cNvSpPr txBox="1"/>
          <p:nvPr/>
        </p:nvSpPr>
        <p:spPr bwMode="auto">
          <a:xfrm>
            <a:off x="7764869" y="3072203"/>
            <a:ext cx="2599776" cy="16276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796 315;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4943403" y="3032202"/>
            <a:ext cx="20072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96 315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</a:p>
        </p:txBody>
      </p:sp>
      <p:sp>
        <p:nvSpPr>
          <p:cNvPr id="32" name="Content Placeholder 2"/>
          <p:cNvSpPr txBox="1"/>
          <p:nvPr/>
        </p:nvSpPr>
        <p:spPr bwMode="auto">
          <a:xfrm>
            <a:off x="4842549" y="4121782"/>
            <a:ext cx="2340449" cy="7397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106 315;</a:t>
            </a:r>
          </a:p>
        </p:txBody>
      </p:sp>
      <p:sp>
        <p:nvSpPr>
          <p:cNvPr id="33" name="Content Placeholder 2"/>
          <p:cNvSpPr txBox="1"/>
          <p:nvPr/>
        </p:nvSpPr>
        <p:spPr bwMode="auto">
          <a:xfrm>
            <a:off x="7708305" y="4108983"/>
            <a:ext cx="2340449" cy="17796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106 827</a:t>
            </a:r>
          </a:p>
        </p:txBody>
      </p:sp>
      <p:sp>
        <p:nvSpPr>
          <p:cNvPr id="34" name="Content Placeholder 2"/>
          <p:cNvSpPr txBox="1"/>
          <p:nvPr/>
        </p:nvSpPr>
        <p:spPr bwMode="auto">
          <a:xfrm>
            <a:off x="4048488" y="2106345"/>
            <a:ext cx="6713949" cy="17796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89952" l="0" r="89964">
                        <a14:foregroundMark x1="33382" y1="46624" x2="33382" y2="46624"/>
                        <a14:foregroundMark x1="33745" y1="29984" x2="33745" y2="29984"/>
                        <a14:foregroundMark x1="41745" y1="49196" x2="41745" y2="49196"/>
                        <a14:foregroundMark x1="36218" y1="27814" x2="36218" y2="27814"/>
                        <a14:foregroundMark x1="38836" y1="27010" x2="38836" y2="27010"/>
                        <a14:foregroundMark x1="18982" y1="22106" x2="18982" y2="22106"/>
                        <a14:foregroundMark x1="30473" y1="47267" x2="30473" y2="47267"/>
                        <a14:foregroundMark x1="70618" y1="73232" x2="70618" y2="73232"/>
                        <a14:foregroundMark x1="71855" y1="65273" x2="71855" y2="65273"/>
                        <a14:foregroundMark x1="71127" y1="61013" x2="71127" y2="61013"/>
                        <a14:foregroundMark x1="86618" y1="52492" x2="86618" y2="52492"/>
                        <a14:foregroundMark x1="85091" y1="52492" x2="85091" y2="52492"/>
                        <a14:foregroundMark x1="76073" y1="39389" x2="76073" y2="39389"/>
                        <a14:foregroundMark x1="85382" y1="47508" x2="85382" y2="47508"/>
                        <a14:foregroundMark x1="87055" y1="50402" x2="87055" y2="50402"/>
                        <a14:foregroundMark x1="78327" y1="77894" x2="78327" y2="77894"/>
                        <a14:foregroundMark x1="75709" y1="81672" x2="75709" y2="81672"/>
                        <a14:foregroundMark x1="72145" y1="76206" x2="72145" y2="76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7143" flipH="1">
            <a:off x="9325636" y="3867264"/>
            <a:ext cx="4150702" cy="375408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10" l="0" r="99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509" y="-300391"/>
            <a:ext cx="2639811" cy="181492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100000" l="9891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38" y="76815"/>
            <a:ext cx="6053742" cy="605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17927"/>
              </p:ext>
            </p:extLst>
          </p:nvPr>
        </p:nvGraphicFramePr>
        <p:xfrm>
          <a:off x="83226" y="1324461"/>
          <a:ext cx="12090400" cy="5040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7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3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4959">
                <a:tc>
                  <a:txBody>
                    <a:bodyPr/>
                    <a:lstStyle/>
                    <a:p>
                      <a:pPr algn="ctr"/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43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386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138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138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1386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15341" y="261360"/>
            <a:ext cx="8455408" cy="819765"/>
          </a:xfrm>
          <a:prstGeom prst="rect">
            <a:avLst/>
          </a:prstGeom>
          <a:noFill/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14107" y="2571705"/>
            <a:ext cx="8761025" cy="69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err="1">
                <a:solidFill>
                  <a:srgbClr val="0D0D0D"/>
                </a:solidFill>
                <a:ea typeface="SimSun" pitchFamily="2" charset="-122"/>
              </a:rPr>
              <a:t>Chín</a:t>
            </a:r>
            <a:r>
              <a:rPr lang="en-US" altLang="zh-CN" sz="36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D0D0D"/>
                </a:solidFill>
                <a:ea typeface="SimSun" pitchFamily="2" charset="-122"/>
              </a:rPr>
              <a:t>mươi</a:t>
            </a:r>
            <a:r>
              <a:rPr lang="en-US" altLang="zh-CN" sz="36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D0D0D"/>
                </a:solidFill>
                <a:ea typeface="SimSun" pitchFamily="2" charset="-122"/>
              </a:rPr>
              <a:t>sáu</a:t>
            </a:r>
            <a:r>
              <a:rPr lang="en-US" altLang="zh-CN" sz="36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D0D0D"/>
                </a:solidFill>
                <a:ea typeface="SimSun" pitchFamily="2" charset="-122"/>
              </a:rPr>
              <a:t>nghìn</a:t>
            </a:r>
            <a:r>
              <a:rPr lang="en-US" altLang="zh-CN" sz="36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D0D0D"/>
                </a:solidFill>
                <a:ea typeface="SimSun" pitchFamily="2" charset="-122"/>
              </a:rPr>
              <a:t>ba</a:t>
            </a:r>
            <a:r>
              <a:rPr lang="en-US" altLang="zh-CN" sz="36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D0D0D"/>
                </a:solidFill>
                <a:ea typeface="SimSun" pitchFamily="2" charset="-122"/>
              </a:rPr>
              <a:t>trăm</a:t>
            </a:r>
            <a:r>
              <a:rPr lang="en-US" altLang="zh-CN" sz="36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D0D0D"/>
                </a:solidFill>
                <a:ea typeface="SimSun" pitchFamily="2" charset="-122"/>
              </a:rPr>
              <a:t>mười</a:t>
            </a:r>
            <a:r>
              <a:rPr lang="en-US" altLang="zh-CN" sz="3600" b="1" dirty="0">
                <a:solidFill>
                  <a:srgbClr val="0D0D0D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D0D0D"/>
                </a:solidFill>
                <a:ea typeface="SimSun" pitchFamily="2" charset="-122"/>
              </a:rPr>
              <a:t>lăm</a:t>
            </a:r>
            <a:r>
              <a:rPr lang="en-US" altLang="zh-CN" sz="3600" b="1" dirty="0">
                <a:solidFill>
                  <a:srgbClr val="0D0D0D"/>
                </a:solidFill>
                <a:ea typeface="SimSun" pitchFamily="2" charset="-122"/>
              </a:rPr>
              <a:t>.</a:t>
            </a:r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 bwMode="auto">
          <a:xfrm>
            <a:off x="359861" y="3542259"/>
            <a:ext cx="1935575" cy="50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C00000"/>
                </a:solidFill>
                <a:ea typeface="SimSun" pitchFamily="2" charset="-122"/>
              </a:rPr>
              <a:t>796 315</a:t>
            </a:r>
            <a:endParaRPr lang="en-US" altLang="zh-CN" sz="3600" b="1" dirty="0">
              <a:solidFill>
                <a:srgbClr val="C0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78720" y="2491812"/>
            <a:ext cx="1661284" cy="7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96 315</a:t>
            </a:r>
          </a:p>
        </p:txBody>
      </p:sp>
      <p:sp>
        <p:nvSpPr>
          <p:cNvPr id="10" name="Content Placeholder 2"/>
          <p:cNvSpPr txBox="1">
            <a:spLocks noChangeArrowheads="1"/>
          </p:cNvSpPr>
          <p:nvPr/>
        </p:nvSpPr>
        <p:spPr bwMode="auto">
          <a:xfrm>
            <a:off x="359860" y="4439006"/>
            <a:ext cx="1935575" cy="46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106 315</a:t>
            </a:r>
          </a:p>
        </p:txBody>
      </p:sp>
      <p:sp>
        <p:nvSpPr>
          <p:cNvPr id="11" name="Content Placeholder 2"/>
          <p:cNvSpPr txBox="1">
            <a:spLocks noChangeArrowheads="1"/>
          </p:cNvSpPr>
          <p:nvPr/>
        </p:nvSpPr>
        <p:spPr bwMode="auto">
          <a:xfrm>
            <a:off x="359861" y="5520420"/>
            <a:ext cx="1935575" cy="43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106 827</a:t>
            </a:r>
          </a:p>
        </p:txBody>
      </p:sp>
      <p:sp>
        <p:nvSpPr>
          <p:cNvPr id="12" name="Content Placeholder 2"/>
          <p:cNvSpPr txBox="1">
            <a:spLocks noChangeArrowheads="1"/>
          </p:cNvSpPr>
          <p:nvPr/>
        </p:nvSpPr>
        <p:spPr bwMode="auto">
          <a:xfrm>
            <a:off x="2295435" y="3464797"/>
            <a:ext cx="9996862" cy="77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36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 noChangeArrowheads="1"/>
          </p:cNvSpPr>
          <p:nvPr/>
        </p:nvSpPr>
        <p:spPr bwMode="auto">
          <a:xfrm>
            <a:off x="2414107" y="4384071"/>
            <a:ext cx="9777893" cy="6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600" b="1" dirty="0" err="1">
                <a:solidFill>
                  <a:srgbClr val="000000"/>
                </a:solidFill>
                <a:ea typeface="SimSun" pitchFamily="2" charset="-122"/>
              </a:rPr>
              <a:t>Một</a:t>
            </a:r>
            <a:r>
              <a:rPr lang="en-US" altLang="zh-CN" sz="36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ea typeface="SimSun" pitchFamily="2" charset="-122"/>
              </a:rPr>
              <a:t>trăm</a:t>
            </a:r>
            <a:r>
              <a:rPr lang="en-US" altLang="zh-CN" sz="36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ea typeface="SimSun" pitchFamily="2" charset="-122"/>
              </a:rPr>
              <a:t>linh</a:t>
            </a:r>
            <a:r>
              <a:rPr lang="en-US" altLang="zh-CN" sz="36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ea typeface="SimSun" pitchFamily="2" charset="-122"/>
              </a:rPr>
              <a:t>sáu</a:t>
            </a:r>
            <a:r>
              <a:rPr lang="en-US" altLang="zh-CN" sz="36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r>
              <a:rPr lang="en-US" altLang="zh-CN" sz="36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ea typeface="SimSun" pitchFamily="2" charset="-122"/>
              </a:rPr>
              <a:t>ba</a:t>
            </a:r>
            <a:r>
              <a:rPr lang="en-US" altLang="zh-CN" sz="36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ea typeface="SimSun" pitchFamily="2" charset="-122"/>
              </a:rPr>
              <a:t>trăm</a:t>
            </a:r>
            <a:r>
              <a:rPr lang="en-US" altLang="zh-CN" sz="36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ea typeface="SimSun" pitchFamily="2" charset="-122"/>
              </a:rPr>
              <a:t>mười</a:t>
            </a:r>
            <a:r>
              <a:rPr lang="en-US" altLang="zh-CN" sz="36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ea typeface="SimSun" pitchFamily="2" charset="-122"/>
              </a:rPr>
              <a:t>lăm</a:t>
            </a:r>
            <a:endParaRPr lang="en-US" altLang="zh-CN" sz="3600" b="1" dirty="0">
              <a:solidFill>
                <a:srgbClr val="00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 noChangeArrowheads="1"/>
          </p:cNvSpPr>
          <p:nvPr/>
        </p:nvSpPr>
        <p:spPr bwMode="auto">
          <a:xfrm>
            <a:off x="2414107" y="5306833"/>
            <a:ext cx="9878190" cy="85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zh-CN" sz="36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89952" l="0" r="89964">
                        <a14:foregroundMark x1="33382" y1="46624" x2="33382" y2="46624"/>
                        <a14:foregroundMark x1="33745" y1="29984" x2="33745" y2="29984"/>
                        <a14:foregroundMark x1="41745" y1="49196" x2="41745" y2="49196"/>
                        <a14:foregroundMark x1="36218" y1="27814" x2="36218" y2="27814"/>
                        <a14:foregroundMark x1="38836" y1="27010" x2="38836" y2="27010"/>
                        <a14:foregroundMark x1="18982" y1="22106" x2="18982" y2="22106"/>
                        <a14:foregroundMark x1="30473" y1="47267" x2="30473" y2="47267"/>
                        <a14:foregroundMark x1="70618" y1="73232" x2="70618" y2="73232"/>
                        <a14:foregroundMark x1="71855" y1="65273" x2="71855" y2="65273"/>
                        <a14:foregroundMark x1="71127" y1="61013" x2="71127" y2="61013"/>
                        <a14:foregroundMark x1="86618" y1="52492" x2="86618" y2="52492"/>
                        <a14:foregroundMark x1="85091" y1="52492" x2="85091" y2="52492"/>
                        <a14:foregroundMark x1="76073" y1="39389" x2="76073" y2="39389"/>
                        <a14:foregroundMark x1="85382" y1="47508" x2="85382" y2="47508"/>
                        <a14:foregroundMark x1="87055" y1="50402" x2="87055" y2="50402"/>
                        <a14:foregroundMark x1="78327" y1="77894" x2="78327" y2="77894"/>
                        <a14:foregroundMark x1="75709" y1="81672" x2="75709" y2="81672"/>
                        <a14:foregroundMark x1="72145" y1="76206" x2="72145" y2="76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05160" flipH="1">
            <a:off x="8054996" y="-1624150"/>
            <a:ext cx="4786189" cy="43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6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uild="p"/>
      <p:bldP spid="9" grpId="0"/>
      <p:bldP spid="10" grpId="0" build="p"/>
      <p:bldP spid="10" grpId="1"/>
      <p:bldP spid="11" grpId="0" build="p"/>
      <p:bldP spid="11" grpId="1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89952" l="0" r="89964">
                        <a14:foregroundMark x1="33382" y1="46624" x2="33382" y2="46624"/>
                        <a14:foregroundMark x1="33745" y1="29984" x2="33745" y2="29984"/>
                        <a14:foregroundMark x1="41745" y1="49196" x2="41745" y2="49196"/>
                        <a14:foregroundMark x1="36218" y1="27814" x2="36218" y2="27814"/>
                        <a14:foregroundMark x1="38836" y1="27010" x2="38836" y2="27010"/>
                        <a14:foregroundMark x1="18982" y1="22106" x2="18982" y2="22106"/>
                        <a14:foregroundMark x1="30473" y1="47267" x2="30473" y2="47267"/>
                        <a14:foregroundMark x1="70618" y1="73232" x2="70618" y2="73232"/>
                        <a14:foregroundMark x1="71855" y1="65273" x2="71855" y2="65273"/>
                        <a14:foregroundMark x1="71127" y1="61013" x2="71127" y2="61013"/>
                        <a14:foregroundMark x1="86618" y1="52492" x2="86618" y2="52492"/>
                        <a14:foregroundMark x1="85091" y1="52492" x2="85091" y2="52492"/>
                        <a14:foregroundMark x1="76073" y1="39389" x2="76073" y2="39389"/>
                        <a14:foregroundMark x1="85382" y1="47508" x2="85382" y2="47508"/>
                        <a14:foregroundMark x1="87055" y1="50402" x2="87055" y2="50402"/>
                        <a14:foregroundMark x1="78327" y1="77894" x2="78327" y2="77894"/>
                        <a14:foregroundMark x1="75709" y1="81672" x2="75709" y2="81672"/>
                        <a14:foregroundMark x1="72145" y1="76206" x2="72145" y2="76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05160" flipH="1">
            <a:off x="8054996" y="-1624150"/>
            <a:ext cx="4786189" cy="432884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15908"/>
              </p:ext>
            </p:extLst>
          </p:nvPr>
        </p:nvGraphicFramePr>
        <p:xfrm>
          <a:off x="411609" y="1281124"/>
          <a:ext cx="11334913" cy="4925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1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544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Đọc</a:t>
                      </a:r>
                      <a:r>
                        <a:rPr lang="en-US" sz="24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số</a:t>
                      </a:r>
                      <a:endParaRPr lang="en-US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Viết</a:t>
                      </a:r>
                      <a:r>
                        <a:rPr lang="en-US" sz="24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số</a:t>
                      </a:r>
                      <a:endParaRPr lang="en-US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999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15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999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2999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 noChangeArrowheads="1"/>
          </p:cNvSpPr>
          <p:nvPr/>
        </p:nvSpPr>
        <p:spPr>
          <a:xfrm>
            <a:off x="858870" y="603131"/>
            <a:ext cx="5266763" cy="306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Bài 4: Viết các số sau: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7537" y="2274438"/>
            <a:ext cx="8331200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a) Sáu mươi ba nghìn một trăm mười lăm</a:t>
            </a:r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 bwMode="auto">
          <a:xfrm>
            <a:off x="9709151" y="3273000"/>
            <a:ext cx="2482849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FF0000"/>
                </a:solidFill>
                <a:ea typeface="SimSun" pitchFamily="2" charset="-122"/>
              </a:rPr>
              <a:t>723 936</a:t>
            </a:r>
            <a:endParaRPr lang="en-US" altLang="zh-CN" sz="40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782472" y="2202766"/>
            <a:ext cx="1660049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FF0000"/>
                </a:solidFill>
                <a:ea typeface="SimSun" pitchFamily="2" charset="-122"/>
              </a:rPr>
              <a:t>63 115</a:t>
            </a:r>
            <a:endParaRPr lang="en-US" altLang="zh-CN" sz="40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0" name="Content Placeholder 2"/>
          <p:cNvSpPr txBox="1">
            <a:spLocks noChangeArrowheads="1"/>
          </p:cNvSpPr>
          <p:nvPr/>
        </p:nvSpPr>
        <p:spPr bwMode="auto">
          <a:xfrm>
            <a:off x="411609" y="4313006"/>
            <a:ext cx="8925983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c)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bốn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32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6237" y="3075520"/>
            <a:ext cx="8813800" cy="110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b)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 noChangeArrowheads="1"/>
          </p:cNvSpPr>
          <p:nvPr/>
        </p:nvSpPr>
        <p:spPr bwMode="auto">
          <a:xfrm>
            <a:off x="9669341" y="4442229"/>
            <a:ext cx="2482851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FF0000"/>
                </a:solidFill>
                <a:ea typeface="SimSun" pitchFamily="2" charset="-122"/>
              </a:rPr>
              <a:t>943 103</a:t>
            </a:r>
            <a:endParaRPr lang="en-US" altLang="zh-CN" sz="40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 noChangeArrowheads="1"/>
          </p:cNvSpPr>
          <p:nvPr/>
        </p:nvSpPr>
        <p:spPr bwMode="auto">
          <a:xfrm>
            <a:off x="449873" y="5285935"/>
            <a:ext cx="9467851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d)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endParaRPr lang="en-US" altLang="zh-CN" sz="32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 noChangeArrowheads="1"/>
          </p:cNvSpPr>
          <p:nvPr/>
        </p:nvSpPr>
        <p:spPr bwMode="auto">
          <a:xfrm>
            <a:off x="9647116" y="5402542"/>
            <a:ext cx="2482851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FF0000"/>
                </a:solidFill>
                <a:ea typeface="SimSun" pitchFamily="2" charset="-122"/>
              </a:rPr>
              <a:t>860 372</a:t>
            </a:r>
            <a:endParaRPr lang="en-US" altLang="zh-CN" sz="40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3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uild="p"/>
      <p:bldP spid="9" grpId="0"/>
      <p:bldP spid="10" grpId="0"/>
      <p:bldP spid="11" grpId="0"/>
      <p:bldP spid="12" grpId="0" build="p"/>
      <p:bldP spid="13" grpId="0"/>
      <p:bldP spid="1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85" b="99879" l="49744" r="80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1" t="57694" r="18750"/>
          <a:stretch/>
        </p:blipFill>
        <p:spPr>
          <a:xfrm>
            <a:off x="7927549" y="2054834"/>
            <a:ext cx="3981692" cy="29013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85" b="99879" l="49744" r="80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1" t="57694" r="18750"/>
          <a:stretch/>
        </p:blipFill>
        <p:spPr>
          <a:xfrm>
            <a:off x="465753" y="1316766"/>
            <a:ext cx="3981692" cy="2901387"/>
          </a:xfrm>
          <a:prstGeom prst="rect">
            <a:avLst/>
          </a:prstGeom>
        </p:spPr>
      </p:pic>
      <p:sp>
        <p:nvSpPr>
          <p:cNvPr id="26" name="TextBox 1210"/>
          <p:cNvSpPr/>
          <p:nvPr/>
        </p:nvSpPr>
        <p:spPr>
          <a:xfrm rot="360000">
            <a:off x="1185009" y="2048958"/>
            <a:ext cx="2882900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Làm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vở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Toán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AmpleSoft Bold" panose="02000000000000000000" pitchFamily="2" charset="0"/>
              <a:ea typeface="站酷快乐体2016修订版" panose="02010600030101010101" charset="-122"/>
              <a:cs typeface="+mn-cs"/>
              <a:sym typeface="+mn-ea"/>
            </a:endParaRPr>
          </a:p>
        </p:txBody>
      </p:sp>
      <p:sp>
        <p:nvSpPr>
          <p:cNvPr id="6" name="TextBox 1210"/>
          <p:cNvSpPr/>
          <p:nvPr/>
        </p:nvSpPr>
        <p:spPr>
          <a:xfrm rot="360000">
            <a:off x="8476945" y="3026605"/>
            <a:ext cx="2882900" cy="132343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Chuẩn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bị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bài sau</a:t>
            </a:r>
          </a:p>
        </p:txBody>
      </p:sp>
      <p:sp>
        <p:nvSpPr>
          <p:cNvPr id="3" name="Rectangle 2"/>
          <p:cNvSpPr/>
          <p:nvPr/>
        </p:nvSpPr>
        <p:spPr>
          <a:xfrm>
            <a:off x="4100990" y="285075"/>
            <a:ext cx="3512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UTM Atlas" panose="02040603050506020204" pitchFamily="18" charset="0"/>
              </a:rPr>
              <a:t>DẶN DÒ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  <a:latin typeface="UTM Atlas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967" y1="24900" x2="19933" y2="42000"/>
                        <a14:foregroundMark x1="34433" y1="31550" x2="31033" y2="32200"/>
                        <a14:foregroundMark x1="69967" y1="36950" x2="69967" y2="36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232" y="2142704"/>
            <a:ext cx="7063163" cy="470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3657" l="0" r="404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111" b="65888"/>
          <a:stretch/>
        </p:blipFill>
        <p:spPr>
          <a:xfrm>
            <a:off x="-384690" y="267677"/>
            <a:ext cx="2529840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" b="36810" l="67981" r="94603">
                        <a14:foregroundMark x1="75864" y1="16980" x2="86962" y2="17829"/>
                        <a14:foregroundMark x1="86962" y1="15343" x2="80594" y2="17283"/>
                        <a14:foregroundMark x1="78047" y1="14312" x2="77320" y2="22317"/>
                        <a14:foregroundMark x1="77926" y1="13281" x2="74651" y2="18860"/>
                        <a14:foregroundMark x1="78351" y1="14312" x2="78836" y2="19648"/>
                        <a14:foregroundMark x1="85506" y1="14130" x2="80898" y2="18011"/>
                        <a14:foregroundMark x1="85749" y1="16374" x2="84294" y2="20800"/>
                        <a14:foregroundMark x1="83687" y1="19648" x2="79139" y2="21407"/>
                        <a14:foregroundMark x1="78351" y1="18739" x2="78654" y2="22438"/>
                        <a14:foregroundMark x1="76471" y1="14433" x2="75682" y2="18860"/>
                        <a14:foregroundMark x1="75258" y1="15343" x2="74955" y2="18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40" t="1553" r="2371" b="63632"/>
          <a:stretch/>
        </p:blipFill>
        <p:spPr>
          <a:xfrm>
            <a:off x="9060653" y="12757"/>
            <a:ext cx="1981200" cy="238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41" b="68830" l="35719" r="64585">
                        <a14:foregroundMark x1="52274" y1="46392" x2="39418" y2="44027"/>
                        <a14:foregroundMark x1="43542" y1="42753" x2="42996" y2="51304"/>
                        <a14:foregroundMark x1="52759" y1="41176" x2="44815" y2="52577"/>
                        <a14:foregroundMark x1="53002" y1="41176" x2="40206" y2="44572"/>
                        <a14:foregroundMark x1="50455" y1="42511" x2="46634" y2="4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62" t="31607" r="37495" b="31605"/>
          <a:stretch/>
        </p:blipFill>
        <p:spPr>
          <a:xfrm>
            <a:off x="8623069" y="2662654"/>
            <a:ext cx="2039815" cy="2497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808" b="70710" l="182" r="36628">
                        <a14:foregroundMark x1="20740" y1="45361" x2="18860" y2="64585"/>
                        <a14:foregroundMark x1="22195" y1="45907" x2="23954" y2="62583"/>
                        <a14:foregroundMark x1="24075" y1="48332" x2="29533" y2="57671"/>
                        <a14:foregroundMark x1="27289" y1="49788" x2="23166" y2="64585"/>
                        <a14:foregroundMark x1="30321" y1="51668" x2="31959" y2="55428"/>
                        <a14:foregroundMark x1="31837" y1="56095" x2="28623" y2="59794"/>
                        <a14:foregroundMark x1="13220" y1="52577" x2="16313" y2="61977"/>
                        <a14:foregroundMark x1="10552" y1="51668" x2="8733" y2="55003"/>
                        <a14:foregroundMark x1="9521" y1="56640" x2="15949" y2="61795"/>
                        <a14:foregroundMark x1="18314" y1="51001" x2="16070" y2="59551"/>
                        <a14:foregroundMark x1="24196" y1="50091" x2="25288" y2="61128"/>
                        <a14:foregroundMark x1="24985" y1="48757" x2="27532" y2="54457"/>
                        <a14:foregroundMark x1="17162" y1="50455" x2="14494" y2="57550"/>
                        <a14:foregroundMark x1="15525" y1="52092" x2="14312" y2="55913"/>
                        <a14:foregroundMark x1="23408" y1="49788" x2="24196" y2="6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46" r="62810" b="28887"/>
          <a:stretch/>
        </p:blipFill>
        <p:spPr>
          <a:xfrm>
            <a:off x="2611631" y="3339066"/>
            <a:ext cx="1602572" cy="1623112"/>
          </a:xfrm>
          <a:prstGeom prst="rect">
            <a:avLst/>
          </a:prstGeom>
        </p:spPr>
      </p:pic>
      <p:sp>
        <p:nvSpPr>
          <p:cNvPr id="11" name="文本框 3"/>
          <p:cNvSpPr txBox="1"/>
          <p:nvPr/>
        </p:nvSpPr>
        <p:spPr>
          <a:xfrm>
            <a:off x="2796104" y="-99876"/>
            <a:ext cx="561467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</a:rPr>
              <a:t>Mục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</a:rPr>
              <a:t>tiêu</a:t>
            </a:r>
            <a:endParaRPr kumimoji="0" lang="zh-CN" altLang="en-US" sz="8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rocante" panose="02000000000000000000" pitchFamily="2" charset="0"/>
              <a:ea typeface="站酷快乐体2016修订版" panose="02010600030101010101" charset="-122"/>
              <a:cs typeface="+mn-cs"/>
            </a:endParaRPr>
          </a:p>
        </p:txBody>
      </p:sp>
      <p:sp>
        <p:nvSpPr>
          <p:cNvPr id="12" name="文本框 12"/>
          <p:cNvSpPr txBox="1"/>
          <p:nvPr/>
        </p:nvSpPr>
        <p:spPr>
          <a:xfrm>
            <a:off x="735954" y="4130990"/>
            <a:ext cx="3221990" cy="71374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Phẩm</a:t>
            </a:r>
            <a:r>
              <a:rPr kumimoji="0" lang="en-US" altLang="zh-CN" sz="32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chất</a:t>
            </a:r>
            <a:endParaRPr kumimoji="0" lang="zh-CN" altLang="en-US" sz="32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83CE"/>
              </a:solidFill>
              <a:effectLst/>
              <a:uLnTx/>
              <a:uFillTx/>
              <a:latin typeface="#9Slide07 Crocante" panose="02000000000000000000" pitchFamily="2" charset="0"/>
              <a:ea typeface="站酷快乐体2016修订版" panose="02010600030101010101" charset="-122"/>
              <a:cs typeface="+mn-cs"/>
              <a:sym typeface="+mn-ea"/>
            </a:endParaRPr>
          </a:p>
        </p:txBody>
      </p:sp>
      <p:sp>
        <p:nvSpPr>
          <p:cNvPr id="13" name="文本框 23"/>
          <p:cNvSpPr txBox="1"/>
          <p:nvPr/>
        </p:nvSpPr>
        <p:spPr>
          <a:xfrm>
            <a:off x="958914" y="1381622"/>
            <a:ext cx="3221990" cy="71374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Kiến</a:t>
            </a:r>
            <a:r>
              <a:rPr kumimoji="0" lang="en-US" altLang="zh-CN" sz="32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thức</a:t>
            </a:r>
            <a:endParaRPr kumimoji="0" lang="zh-CN" altLang="en-US" sz="32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83CE"/>
              </a:solidFill>
              <a:effectLst/>
              <a:uLnTx/>
              <a:uFillTx/>
              <a:latin typeface="#9Slide07 Crocante" panose="02000000000000000000" pitchFamily="2" charset="0"/>
              <a:ea typeface="站酷快乐体2016修订版" panose="02010600030101010101" charset="-122"/>
              <a:cs typeface="+mn-cs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52582" y="1357707"/>
            <a:ext cx="3221990" cy="71374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Kĩ</a:t>
            </a:r>
            <a:r>
              <a:rPr kumimoji="0" lang="en-US" altLang="zh-CN" sz="32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năng</a:t>
            </a:r>
            <a:endParaRPr kumimoji="0" lang="zh-CN" altLang="en-US" sz="32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83CE"/>
              </a:solidFill>
              <a:effectLst/>
              <a:uLnTx/>
              <a:uFillTx/>
              <a:latin typeface="#9Slide07 Crocante" panose="02000000000000000000" pitchFamily="2" charset="0"/>
              <a:ea typeface="站酷快乐体2016修订版" panose="02010600030101010101" charset="-122"/>
              <a:cs typeface="+mn-cs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06893" y="3992612"/>
            <a:ext cx="3221990" cy="71374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Năng</a:t>
            </a:r>
            <a:r>
              <a:rPr kumimoji="0" lang="en-US" altLang="zh-CN" sz="32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+mn-cs"/>
                <a:sym typeface="+mn-ea"/>
              </a:rPr>
              <a:t>lực</a:t>
            </a:r>
            <a:endParaRPr kumimoji="0" lang="zh-CN" altLang="en-US" sz="32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83CE"/>
              </a:solidFill>
              <a:effectLst/>
              <a:uLnTx/>
              <a:uFillTx/>
              <a:latin typeface="#9Slide07 Crocante" panose="02000000000000000000" pitchFamily="2" charset="0"/>
              <a:ea typeface="站酷快乐体2016修订版" panose="02010600030101010101" charset="-122"/>
              <a:cs typeface="+mn-cs"/>
              <a:sym typeface="+mn-ea"/>
            </a:endParaRPr>
          </a:p>
        </p:txBody>
      </p:sp>
      <p:sp>
        <p:nvSpPr>
          <p:cNvPr id="16" name="TextBox 1210"/>
          <p:cNvSpPr/>
          <p:nvPr/>
        </p:nvSpPr>
        <p:spPr>
          <a:xfrm>
            <a:off x="-68508" y="2058250"/>
            <a:ext cx="5374692" cy="230832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Biết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mối quan hệ giữa các đơn vị các hàng liền kề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TextBox 1210"/>
          <p:cNvSpPr/>
          <p:nvPr/>
        </p:nvSpPr>
        <p:spPr>
          <a:xfrm>
            <a:off x="5089" y="4772647"/>
            <a:ext cx="5239377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 cực, tự giác học bài, </a:t>
            </a:r>
            <a:endParaRPr kumimoji="0" lang="nl-NL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 bài sạch sẽ, khoa học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TextBox 1210"/>
          <p:cNvSpPr/>
          <p:nvPr/>
        </p:nvSpPr>
        <p:spPr>
          <a:xfrm>
            <a:off x="5244466" y="2021960"/>
            <a:ext cx="7085127" cy="58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Biết viết, đọc các số có đến sáu chữ số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210"/>
          <p:cNvSpPr/>
          <p:nvPr/>
        </p:nvSpPr>
        <p:spPr>
          <a:xfrm>
            <a:off x="5446423" y="4772647"/>
            <a:ext cx="6633770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 lực tự học, NL giải quyết vấn đề và sáng tạo, NL tư duy - lập luận logic.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26AE9E-D113-45DD-9FC0-74675AFA71C1}"/>
              </a:ext>
            </a:extLst>
          </p:cNvPr>
          <p:cNvGrpSpPr/>
          <p:nvPr/>
        </p:nvGrpSpPr>
        <p:grpSpPr>
          <a:xfrm rot="335780">
            <a:off x="-91315" y="1141099"/>
            <a:ext cx="4693181" cy="1987825"/>
            <a:chOff x="2862943" y="338828"/>
            <a:chExt cx="4693181" cy="1987825"/>
          </a:xfrm>
        </p:grpSpPr>
        <p:sp>
          <p:nvSpPr>
            <p:cNvPr id="13" name="文本框 12"/>
            <p:cNvSpPr txBox="1"/>
            <p:nvPr/>
          </p:nvSpPr>
          <p:spPr>
            <a:xfrm>
              <a:off x="2862943" y="338828"/>
              <a:ext cx="468085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站酷快乐体2016修订版" panose="02010600030101010101" charset="-122"/>
                  <a:cs typeface="站酷快乐体2016修订版" panose="02010600030101010101" charset="-122"/>
                </a:rPr>
                <a:t>Khởi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站酷快乐体2016修订版" panose="02010600030101010101" charset="-122"/>
              </a:endParaRPr>
            </a:p>
          </p:txBody>
        </p:sp>
        <p:sp>
          <p:nvSpPr>
            <p:cNvPr id="16" name="文本框 12">
              <a:extLst>
                <a:ext uri="{FF2B5EF4-FFF2-40B4-BE49-F238E27FC236}">
                  <a16:creationId xmlns:a16="http://schemas.microsoft.com/office/drawing/2014/main" id="{A114A9C1-48F8-47A8-8B44-48908FE72F0F}"/>
                </a:ext>
              </a:extLst>
            </p:cNvPr>
            <p:cNvSpPr txBox="1"/>
            <p:nvPr/>
          </p:nvSpPr>
          <p:spPr>
            <a:xfrm>
              <a:off x="2875267" y="464605"/>
              <a:ext cx="468085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38100">
                    <a:solidFill>
                      <a:prstClr val="white"/>
                    </a:solidFill>
                  </a:ln>
                  <a:solidFill>
                    <a:srgbClr val="0083CE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站酷快乐体2016修订版" panose="02010600030101010101" charset="-122"/>
                  <a:cs typeface="站酷快乐体2016修订版" panose="02010600030101010101" charset="-122"/>
                </a:rPr>
                <a:t>Khởi</a:t>
              </a:r>
              <a:endParaRPr kumimoji="0" lang="zh-CN" altLang="en-US" sz="115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083CE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站酷快乐体2016修订版" panose="02010600030101010101" charset="-122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C850D67-9A7E-427D-9BF0-F2C22828A87A}"/>
              </a:ext>
            </a:extLst>
          </p:cNvPr>
          <p:cNvGrpSpPr/>
          <p:nvPr/>
        </p:nvGrpSpPr>
        <p:grpSpPr>
          <a:xfrm rot="21260467">
            <a:off x="366203" y="3290830"/>
            <a:ext cx="4743163" cy="1948984"/>
            <a:chOff x="4296798" y="2389382"/>
            <a:chExt cx="4743163" cy="1948984"/>
          </a:xfrm>
        </p:grpSpPr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899495D6-1546-4129-B0BC-A74110628CEC}"/>
                </a:ext>
              </a:extLst>
            </p:cNvPr>
            <p:cNvSpPr txBox="1"/>
            <p:nvPr/>
          </p:nvSpPr>
          <p:spPr>
            <a:xfrm>
              <a:off x="4296798" y="2389382"/>
              <a:ext cx="468085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站酷快乐体2016修订版" panose="02010600030101010101" charset="-122"/>
                  <a:cs typeface="站酷快乐体2016修订版" panose="02010600030101010101" charset="-122"/>
                </a:rPr>
                <a:t>Động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站酷快乐体2016修订版" panose="02010600030101010101" charset="-122"/>
              </a:endParaRPr>
            </a:p>
          </p:txBody>
        </p:sp>
        <p:sp>
          <p:nvSpPr>
            <p:cNvPr id="19" name="文本框 12">
              <a:extLst>
                <a:ext uri="{FF2B5EF4-FFF2-40B4-BE49-F238E27FC236}">
                  <a16:creationId xmlns:a16="http://schemas.microsoft.com/office/drawing/2014/main" id="{8C745D4B-8E80-4BD9-9EA6-2A3039E5D3BE}"/>
                </a:ext>
              </a:extLst>
            </p:cNvPr>
            <p:cNvSpPr txBox="1"/>
            <p:nvPr/>
          </p:nvSpPr>
          <p:spPr>
            <a:xfrm>
              <a:off x="4359104" y="2476318"/>
              <a:ext cx="468085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381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站酷快乐体2016修订版" panose="02010600030101010101" charset="-122"/>
                  <a:cs typeface="站酷快乐体2016修订版" panose="02010600030101010101" charset="-122"/>
                </a:rPr>
                <a:t>Động</a:t>
              </a:r>
              <a:endParaRPr kumimoji="0" lang="zh-CN" altLang="en-US" sz="115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#9Slide07 Crocante" panose="02000000000000000000" pitchFamily="2" charset="0"/>
                <a:ea typeface="站酷快乐体2016修订版" panose="02010600030101010101" charset="-122"/>
                <a:cs typeface="站酷快乐体2016修订版" panose="02010600030101010101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100000" l="1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899" y="-2751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3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28853" y="134567"/>
            <a:ext cx="5869647" cy="6471632"/>
            <a:chOff x="3028853" y="134567"/>
            <a:chExt cx="5869647" cy="64716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261" y="134567"/>
              <a:ext cx="4035889" cy="62345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051" b="66667" l="70900" r="93400">
                          <a14:foregroundMark x1="79900" y1="58333" x2="78000" y2="61667"/>
                          <a14:foregroundMark x1="79900" y1="61410" x2="89300" y2="61795"/>
                          <a14:foregroundMark x1="84300" y1="66667" x2="84300" y2="66667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5" t="57174" r="3771" b="36008"/>
            <a:stretch/>
          </p:blipFill>
          <p:spPr>
            <a:xfrm>
              <a:off x="3028853" y="5493925"/>
              <a:ext cx="5869647" cy="1112274"/>
            </a:xfrm>
            <a:prstGeom prst="rect">
              <a:avLst/>
            </a:prstGeom>
          </p:spPr>
        </p:pic>
        <p:pic>
          <p:nvPicPr>
            <p:cNvPr id="8" name="Picture 7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50" b="70261"/>
            <a:stretch/>
          </p:blipFill>
          <p:spPr>
            <a:xfrm>
              <a:off x="4127145" y="3923035"/>
              <a:ext cx="1022543" cy="1026984"/>
            </a:xfrm>
            <a:prstGeom prst="rect">
              <a:avLst/>
            </a:prstGeom>
          </p:spPr>
        </p:pic>
        <p:pic>
          <p:nvPicPr>
            <p:cNvPr id="9" name="Picture 8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5" r="34025" b="70261"/>
            <a:stretch/>
          </p:blipFill>
          <p:spPr>
            <a:xfrm>
              <a:off x="4299962" y="2749027"/>
              <a:ext cx="1001277" cy="1005625"/>
            </a:xfrm>
            <a:prstGeom prst="rect">
              <a:avLst/>
            </a:prstGeom>
          </p:spPr>
        </p:pic>
        <p:pic>
          <p:nvPicPr>
            <p:cNvPr id="10" name="Picture 9">
              <a:hlinkClick r:id="rId10" action="ppaction://hlinksldjump"/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75" t="-731" r="2075" b="70992"/>
            <a:stretch/>
          </p:blipFill>
          <p:spPr>
            <a:xfrm>
              <a:off x="5737206" y="3221251"/>
              <a:ext cx="1062188" cy="1066800"/>
            </a:xfrm>
            <a:prstGeom prst="rect">
              <a:avLst/>
            </a:prstGeom>
          </p:spPr>
        </p:pic>
        <p:pic>
          <p:nvPicPr>
            <p:cNvPr id="11" name="Picture 10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37" t="34029" r="2313" b="36232"/>
            <a:stretch/>
          </p:blipFill>
          <p:spPr>
            <a:xfrm>
              <a:off x="5818100" y="1560028"/>
              <a:ext cx="1049415" cy="1053972"/>
            </a:xfrm>
            <a:prstGeom prst="rect">
              <a:avLst/>
            </a:prstGeom>
          </p:spPr>
        </p:pic>
        <p:pic>
          <p:nvPicPr>
            <p:cNvPr id="12" name="Picture 11">
              <a:hlinkClick r:id="rId12" action="ppaction://hlinksldjump"/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43" t="57326" r="407" b="12935"/>
            <a:stretch/>
          </p:blipFill>
          <p:spPr>
            <a:xfrm>
              <a:off x="4800601" y="1560029"/>
              <a:ext cx="827605" cy="83119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529273" y="332849"/>
            <a:ext cx="4498801" cy="127727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Cây cà chua </a:t>
            </a:r>
            <a:endParaRPr lang="en-US" sz="3600" b="1" dirty="0" smtClean="0">
              <a:solidFill>
                <a:srgbClr val="FF0066"/>
              </a:solidFill>
              <a:latin typeface="UTM Isadora" pitchFamily="18" charset="0"/>
              <a:ea typeface="Kids" pitchFamily="2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b="1" dirty="0" smtClean="0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Hạnh </a:t>
            </a:r>
            <a:r>
              <a:rPr lang="en-US" sz="3600" b="1" dirty="0">
                <a:solidFill>
                  <a:srgbClr val="FF0066"/>
                </a:solidFill>
                <a:latin typeface="UTM Isadora" pitchFamily="18" charset="0"/>
                <a:ea typeface="Kids" pitchFamily="2" charset="0"/>
                <a:cs typeface="Arial" pitchFamily="34" charset="0"/>
              </a:rPr>
              <a:t>phúc</a:t>
            </a:r>
          </a:p>
        </p:txBody>
      </p:sp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76" b="61708" l="71795" r="968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61" t="19259" b="33575"/>
          <a:stretch/>
        </p:blipFill>
        <p:spPr>
          <a:xfrm>
            <a:off x="8859329" y="3623401"/>
            <a:ext cx="2755473" cy="3234599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94" y="4035333"/>
            <a:ext cx="2642159" cy="26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9" b="29079" l="3109" r="31917">
                        <a14:foregroundMark x1="15440" y1="15355" x2="8394" y2="22745"/>
                        <a14:foregroundMark x1="24870" y1="14491" x2="18031" y2="19674"/>
                        <a14:foregroundMark x1="10259" y1="14299" x2="14301" y2="19962"/>
                        <a14:foregroundMark x1="11399" y1="12092" x2="6528" y2="12956"/>
                        <a14:foregroundMark x1="22694" y1="14299" x2="21762" y2="21689"/>
                        <a14:foregroundMark x1="23420" y1="16891" x2="22694" y2="2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34" b="70159"/>
          <a:stretch/>
        </p:blipFill>
        <p:spPr>
          <a:xfrm>
            <a:off x="9347200" y="4059622"/>
            <a:ext cx="3057236" cy="2997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5742" y="667327"/>
            <a:ext cx="9437822" cy="2349579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black"/>
                </a:solidFill>
                <a:latin typeface="UTM Futura Extra" panose="02040603050506020204" pitchFamily="18" charset="0"/>
                <a:cs typeface="Arial" pitchFamily="34" charset="0"/>
              </a:rPr>
              <a:t>Cho ví dụ về biểu thức có chứa 1 chữ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9796" y="3711585"/>
            <a:ext cx="6781800" cy="1225868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UTM Futura Extra" panose="02040603050506020204" pitchFamily="18" charset="0"/>
                <a:cs typeface="Arial" pitchFamily="34" charset="0"/>
              </a:rPr>
              <a:t>322 + x</a:t>
            </a:r>
            <a:endParaRPr lang="en-US" sz="6600" dirty="0">
              <a:solidFill>
                <a:prstClr val="black"/>
              </a:solidFill>
              <a:latin typeface="UTM Futura Extra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9" b="29079" l="3109" r="31917">
                        <a14:foregroundMark x1="15440" y1="15355" x2="8394" y2="22745"/>
                        <a14:foregroundMark x1="24870" y1="14491" x2="18031" y2="19674"/>
                        <a14:foregroundMark x1="10259" y1="14299" x2="14301" y2="19962"/>
                        <a14:foregroundMark x1="11399" y1="12092" x2="6528" y2="12956"/>
                        <a14:foregroundMark x1="22694" y1="14299" x2="21762" y2="21689"/>
                        <a14:foregroundMark x1="23420" y1="16891" x2="22694" y2="2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34" b="70159"/>
          <a:stretch/>
        </p:blipFill>
        <p:spPr>
          <a:xfrm>
            <a:off x="9347200" y="4059622"/>
            <a:ext cx="3057236" cy="2997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154" y="681003"/>
            <a:ext cx="11605846" cy="2349579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UTM Futura Extra" panose="02040603050506020204" pitchFamily="18" charset="0"/>
                <a:cs typeface="Arial" pitchFamily="34" charset="0"/>
              </a:rPr>
              <a:t>Giá trị của biểu thức 254 – b, với b=100 là:</a:t>
            </a:r>
            <a:endParaRPr lang="en-US" sz="6600" dirty="0">
              <a:solidFill>
                <a:prstClr val="black"/>
              </a:solidFill>
              <a:latin typeface="UTM Futura Extra" panose="02040603050506020204" pitchFamily="18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9796" y="3711585"/>
            <a:ext cx="6781800" cy="1225868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UTM Futura Extra" panose="02040603050506020204" pitchFamily="18" charset="0"/>
                <a:cs typeface="Arial" pitchFamily="34" charset="0"/>
              </a:rPr>
              <a:t>154</a:t>
            </a:r>
            <a:endParaRPr lang="en-US" sz="6600" dirty="0">
              <a:solidFill>
                <a:prstClr val="black"/>
              </a:solidFill>
              <a:latin typeface="UTM Futura Extra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2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9" b="29079" l="3109" r="31917">
                        <a14:foregroundMark x1="15440" y1="15355" x2="8394" y2="22745"/>
                        <a14:foregroundMark x1="24870" y1="14491" x2="18031" y2="19674"/>
                        <a14:foregroundMark x1="10259" y1="14299" x2="14301" y2="19962"/>
                        <a14:foregroundMark x1="11399" y1="12092" x2="6528" y2="12956"/>
                        <a14:foregroundMark x1="22694" y1="14299" x2="21762" y2="21689"/>
                        <a14:foregroundMark x1="23420" y1="16891" x2="22694" y2="2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34" b="70159"/>
          <a:stretch/>
        </p:blipFill>
        <p:spPr>
          <a:xfrm>
            <a:off x="9347200" y="4059622"/>
            <a:ext cx="3057236" cy="2997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5742" y="667327"/>
            <a:ext cx="9437822" cy="3473291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UTM Futura Extra" panose="02040603050506020204" pitchFamily="18" charset="0"/>
                <a:cs typeface="Arial" pitchFamily="34" charset="0"/>
              </a:rPr>
              <a:t>Tính giá trị biểu thức  20 + 5 x Y,</a:t>
            </a:r>
          </a:p>
          <a:p>
            <a:pPr algn="ctr"/>
            <a:r>
              <a:rPr lang="en-US" sz="6600" dirty="0" smtClean="0">
                <a:solidFill>
                  <a:prstClr val="black"/>
                </a:solidFill>
                <a:latin typeface="UTM Futura Extra" panose="02040603050506020204" pitchFamily="18" charset="0"/>
                <a:cs typeface="Arial" pitchFamily="34" charset="0"/>
              </a:rPr>
              <a:t> với Y=3</a:t>
            </a:r>
            <a:endParaRPr lang="en-US" sz="6600" dirty="0">
              <a:solidFill>
                <a:prstClr val="black"/>
              </a:solidFill>
              <a:latin typeface="UTM Futura Extra" panose="02040603050506020204" pitchFamily="18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4626" y="4526591"/>
            <a:ext cx="6781800" cy="1225868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UTM Futura Extra" panose="02040603050506020204" pitchFamily="18" charset="0"/>
                <a:cs typeface="Arial" pitchFamily="34" charset="0"/>
              </a:rPr>
              <a:t>35</a:t>
            </a:r>
            <a:endParaRPr lang="en-US" sz="6600" dirty="0">
              <a:solidFill>
                <a:prstClr val="black"/>
              </a:solidFill>
              <a:latin typeface="UTM Futura Extra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0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610" l="0" r="99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766" y="4111726"/>
            <a:ext cx="4894871" cy="336532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64" r="97419">
                        <a14:foregroundMark x1="30391" y1="28710" x2="30391" y2="28710"/>
                        <a14:foregroundMark x1="29226" y1="38340" x2="29226" y2="38340"/>
                        <a14:foregroundMark x1="21066" y1="42217" x2="21066" y2="42217"/>
                        <a14:foregroundMark x1="77435" y1="52150" x2="77435" y2="52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88" y="-816562"/>
            <a:ext cx="6617279" cy="9098759"/>
          </a:xfrm>
          <a:prstGeom prst="rect">
            <a:avLst/>
          </a:prstGeom>
        </p:spPr>
      </p:pic>
      <p:sp>
        <p:nvSpPr>
          <p:cNvPr id="147" name="Rounded Rectangle 146"/>
          <p:cNvSpPr/>
          <p:nvPr/>
        </p:nvSpPr>
        <p:spPr>
          <a:xfrm>
            <a:off x="239830" y="2462709"/>
            <a:ext cx="11688010" cy="408033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B32"/>
          <p:cNvSpPr>
            <a:spLocks noChangeArrowheads="1" noChangeShapeType="1" noTextEdit="1"/>
          </p:cNvSpPr>
          <p:nvPr/>
        </p:nvSpPr>
        <p:spPr bwMode="auto">
          <a:xfrm>
            <a:off x="1429673" y="4299558"/>
            <a:ext cx="5086350" cy="514350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b="1" kern="10">
              <a:ln w="28575">
                <a:solidFill>
                  <a:srgbClr val="8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7420" y="1802888"/>
            <a:ext cx="5350666" cy="769433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Đơn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vị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 -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Chục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-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Trăm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731440" y="3161147"/>
            <a:ext cx="249238" cy="188119"/>
          </a:xfrm>
          <a:prstGeom prst="cube">
            <a:avLst>
              <a:gd name="adj" fmla="val 25000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rgbClr val="002060"/>
              </a:solidFill>
            </a:endParaRPr>
          </a:p>
        </p:txBody>
      </p:sp>
      <p:sp>
        <p:nvSpPr>
          <p:cNvPr id="10" name="Text Box 8603"/>
          <p:cNvSpPr txBox="1">
            <a:spLocks noChangeArrowheads="1"/>
          </p:cNvSpPr>
          <p:nvPr/>
        </p:nvSpPr>
        <p:spPr bwMode="auto">
          <a:xfrm>
            <a:off x="4821828" y="4112014"/>
            <a:ext cx="1855787" cy="76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</a:rPr>
              <a:t>1 </a:t>
            </a:r>
            <a:r>
              <a:rPr lang="en-US" sz="4400" b="1" dirty="0" err="1">
                <a:solidFill>
                  <a:srgbClr val="002060"/>
                </a:solidFill>
              </a:rPr>
              <a:t>chục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11" name="Group 8618"/>
          <p:cNvGrpSpPr>
            <a:grpSpLocks/>
          </p:cNvGrpSpPr>
          <p:nvPr/>
        </p:nvGrpSpPr>
        <p:grpSpPr bwMode="auto">
          <a:xfrm>
            <a:off x="4599215" y="3144572"/>
            <a:ext cx="2160587" cy="215504"/>
            <a:chOff x="1474" y="2704"/>
            <a:chExt cx="1406" cy="18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1474" y="2704"/>
              <a:ext cx="181" cy="181"/>
            </a:xfrm>
            <a:prstGeom prst="cube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>
                <a:solidFill>
                  <a:srgbClr val="002060"/>
                </a:solidFill>
              </a:endParaRPr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1610" y="2704"/>
              <a:ext cx="181" cy="181"/>
            </a:xfrm>
            <a:prstGeom prst="cube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>
                <a:solidFill>
                  <a:srgbClr val="002060"/>
                </a:solidFill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1746" y="2704"/>
              <a:ext cx="182" cy="181"/>
            </a:xfrm>
            <a:prstGeom prst="cube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>
                <a:solidFill>
                  <a:srgbClr val="002060"/>
                </a:solidFill>
              </a:endParaRPr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1882" y="2704"/>
              <a:ext cx="181" cy="181"/>
            </a:xfrm>
            <a:prstGeom prst="cube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>
                <a:solidFill>
                  <a:srgbClr val="002060"/>
                </a:solidFill>
              </a:endParaRPr>
            </a:p>
          </p:txBody>
        </p:sp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2018" y="2704"/>
              <a:ext cx="181" cy="181"/>
            </a:xfrm>
            <a:prstGeom prst="cube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>
                <a:solidFill>
                  <a:srgbClr val="002060"/>
                </a:solidFill>
              </a:endParaRPr>
            </a:p>
          </p:txBody>
        </p:sp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>
              <a:off x="2154" y="2704"/>
              <a:ext cx="181" cy="181"/>
            </a:xfrm>
            <a:prstGeom prst="cube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>
                <a:solidFill>
                  <a:srgbClr val="002060"/>
                </a:solidFill>
              </a:endParaRPr>
            </a:p>
          </p:txBody>
        </p:sp>
        <p:sp>
          <p:nvSpPr>
            <p:cNvPr id="18" name="AutoShape 7"/>
            <p:cNvSpPr>
              <a:spLocks noChangeArrowheads="1"/>
            </p:cNvSpPr>
            <p:nvPr/>
          </p:nvSpPr>
          <p:spPr bwMode="auto">
            <a:xfrm>
              <a:off x="2290" y="2704"/>
              <a:ext cx="181" cy="181"/>
            </a:xfrm>
            <a:prstGeom prst="cube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>
                <a:solidFill>
                  <a:srgbClr val="002060"/>
                </a:solidFill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426" y="2704"/>
              <a:ext cx="181" cy="181"/>
            </a:xfrm>
            <a:prstGeom prst="cube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>
                <a:solidFill>
                  <a:srgbClr val="002060"/>
                </a:solidFill>
              </a:endParaRPr>
            </a:p>
          </p:txBody>
        </p:sp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2563" y="2704"/>
              <a:ext cx="181" cy="181"/>
            </a:xfrm>
            <a:prstGeom prst="cube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>
                <a:solidFill>
                  <a:srgbClr val="002060"/>
                </a:solidFill>
              </a:endParaRP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2699" y="2704"/>
              <a:ext cx="181" cy="181"/>
            </a:xfrm>
            <a:prstGeom prst="cube">
              <a:avLst>
                <a:gd name="adj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>
                <a:solidFill>
                  <a:srgbClr val="002060"/>
                </a:solidFill>
              </a:endParaRPr>
            </a:p>
          </p:txBody>
        </p:sp>
      </p:grpSp>
      <p:sp>
        <p:nvSpPr>
          <p:cNvPr id="23" name="Text Box 8605"/>
          <p:cNvSpPr txBox="1">
            <a:spLocks noChangeArrowheads="1"/>
          </p:cNvSpPr>
          <p:nvPr/>
        </p:nvSpPr>
        <p:spPr bwMode="auto">
          <a:xfrm>
            <a:off x="8620178" y="4147349"/>
            <a:ext cx="1806575" cy="76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</a:rPr>
              <a:t>1 </a:t>
            </a:r>
            <a:r>
              <a:rPr lang="en-US" sz="4400" b="1" dirty="0" err="1">
                <a:solidFill>
                  <a:srgbClr val="002060"/>
                </a:solidFill>
              </a:rPr>
              <a:t>trăm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24" name="Group 8730"/>
          <p:cNvGrpSpPr>
            <a:grpSpLocks/>
          </p:cNvGrpSpPr>
          <p:nvPr/>
        </p:nvGrpSpPr>
        <p:grpSpPr bwMode="auto">
          <a:xfrm>
            <a:off x="8034125" y="3085118"/>
            <a:ext cx="2879725" cy="701279"/>
            <a:chOff x="2835" y="2523"/>
            <a:chExt cx="1814" cy="589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25" name="Group 8619"/>
            <p:cNvGrpSpPr>
              <a:grpSpLocks/>
            </p:cNvGrpSpPr>
            <p:nvPr/>
          </p:nvGrpSpPr>
          <p:grpSpPr bwMode="auto">
            <a:xfrm>
              <a:off x="3243" y="2523"/>
              <a:ext cx="1406" cy="181"/>
              <a:chOff x="1474" y="2704"/>
              <a:chExt cx="1406" cy="181"/>
            </a:xfrm>
            <a:grpFill/>
          </p:grpSpPr>
          <p:sp>
            <p:nvSpPr>
              <p:cNvPr id="12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3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3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3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3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3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6" name="Group 8630"/>
            <p:cNvGrpSpPr>
              <a:grpSpLocks/>
            </p:cNvGrpSpPr>
            <p:nvPr/>
          </p:nvGrpSpPr>
          <p:grpSpPr bwMode="auto">
            <a:xfrm>
              <a:off x="3198" y="2568"/>
              <a:ext cx="1406" cy="181"/>
              <a:chOff x="1474" y="2704"/>
              <a:chExt cx="1406" cy="181"/>
            </a:xfrm>
            <a:grpFill/>
          </p:grpSpPr>
          <p:sp>
            <p:nvSpPr>
              <p:cNvPr id="11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1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1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1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1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7" name="Group 8641"/>
            <p:cNvGrpSpPr>
              <a:grpSpLocks/>
            </p:cNvGrpSpPr>
            <p:nvPr/>
          </p:nvGrpSpPr>
          <p:grpSpPr bwMode="auto">
            <a:xfrm>
              <a:off x="3152" y="2614"/>
              <a:ext cx="1406" cy="181"/>
              <a:chOff x="1474" y="2704"/>
              <a:chExt cx="1406" cy="181"/>
            </a:xfrm>
            <a:grpFill/>
          </p:grpSpPr>
          <p:sp>
            <p:nvSpPr>
              <p:cNvPr id="10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1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1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1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1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1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8" name="Group 8652"/>
            <p:cNvGrpSpPr>
              <a:grpSpLocks/>
            </p:cNvGrpSpPr>
            <p:nvPr/>
          </p:nvGrpSpPr>
          <p:grpSpPr bwMode="auto">
            <a:xfrm>
              <a:off x="3107" y="2659"/>
              <a:ext cx="1406" cy="181"/>
              <a:chOff x="1474" y="2704"/>
              <a:chExt cx="1406" cy="181"/>
            </a:xfrm>
            <a:grpFill/>
          </p:grpSpPr>
          <p:sp>
            <p:nvSpPr>
              <p:cNvPr id="9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9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9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9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9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9" name="Group 8663"/>
            <p:cNvGrpSpPr>
              <a:grpSpLocks/>
            </p:cNvGrpSpPr>
            <p:nvPr/>
          </p:nvGrpSpPr>
          <p:grpSpPr bwMode="auto">
            <a:xfrm>
              <a:off x="3066" y="2704"/>
              <a:ext cx="1406" cy="181"/>
              <a:chOff x="1474" y="2704"/>
              <a:chExt cx="1406" cy="181"/>
            </a:xfrm>
            <a:grpFill/>
          </p:grpSpPr>
          <p:sp>
            <p:nvSpPr>
              <p:cNvPr id="8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8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8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8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8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9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9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9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9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9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30" name="Group 8674"/>
            <p:cNvGrpSpPr>
              <a:grpSpLocks/>
            </p:cNvGrpSpPr>
            <p:nvPr/>
          </p:nvGrpSpPr>
          <p:grpSpPr bwMode="auto">
            <a:xfrm>
              <a:off x="3026" y="2750"/>
              <a:ext cx="1406" cy="181"/>
              <a:chOff x="1474" y="2704"/>
              <a:chExt cx="1406" cy="181"/>
            </a:xfrm>
            <a:grpFill/>
          </p:grpSpPr>
          <p:sp>
            <p:nvSpPr>
              <p:cNvPr id="7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7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7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7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7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8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8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8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8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8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31" name="Group 8685"/>
            <p:cNvGrpSpPr>
              <a:grpSpLocks/>
            </p:cNvGrpSpPr>
            <p:nvPr/>
          </p:nvGrpSpPr>
          <p:grpSpPr bwMode="auto">
            <a:xfrm>
              <a:off x="2975" y="2795"/>
              <a:ext cx="1406" cy="181"/>
              <a:chOff x="1474" y="2704"/>
              <a:chExt cx="1406" cy="181"/>
            </a:xfrm>
            <a:grpFill/>
          </p:grpSpPr>
          <p:sp>
            <p:nvSpPr>
              <p:cNvPr id="6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6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6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6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6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7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7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7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7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7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32" name="Group 8696"/>
            <p:cNvGrpSpPr>
              <a:grpSpLocks/>
            </p:cNvGrpSpPr>
            <p:nvPr/>
          </p:nvGrpSpPr>
          <p:grpSpPr bwMode="auto">
            <a:xfrm>
              <a:off x="2925" y="2840"/>
              <a:ext cx="1406" cy="181"/>
              <a:chOff x="1474" y="2704"/>
              <a:chExt cx="1406" cy="181"/>
            </a:xfrm>
            <a:grpFill/>
          </p:grpSpPr>
          <p:sp>
            <p:nvSpPr>
              <p:cNvPr id="5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6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6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6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6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6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33" name="Group 8707"/>
            <p:cNvGrpSpPr>
              <a:grpSpLocks/>
            </p:cNvGrpSpPr>
            <p:nvPr/>
          </p:nvGrpSpPr>
          <p:grpSpPr bwMode="auto">
            <a:xfrm>
              <a:off x="2880" y="2886"/>
              <a:ext cx="1406" cy="181"/>
              <a:chOff x="1474" y="2704"/>
              <a:chExt cx="1406" cy="181"/>
            </a:xfrm>
            <a:grpFill/>
          </p:grpSpPr>
          <p:sp>
            <p:nvSpPr>
              <p:cNvPr id="4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34" name="Group 8718"/>
            <p:cNvGrpSpPr>
              <a:grpSpLocks/>
            </p:cNvGrpSpPr>
            <p:nvPr/>
          </p:nvGrpSpPr>
          <p:grpSpPr bwMode="auto">
            <a:xfrm>
              <a:off x="2835" y="2931"/>
              <a:ext cx="1406" cy="181"/>
              <a:chOff x="1474" y="2704"/>
              <a:chExt cx="1406" cy="181"/>
            </a:xfrm>
            <a:grpFill/>
          </p:grpSpPr>
          <p:sp>
            <p:nvSpPr>
              <p:cNvPr id="3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35" name="Rectangle 134"/>
          <p:cNvSpPr>
            <a:spLocks noChangeArrowheads="1"/>
          </p:cNvSpPr>
          <p:nvPr/>
        </p:nvSpPr>
        <p:spPr bwMode="auto">
          <a:xfrm>
            <a:off x="960834" y="4111726"/>
            <a:ext cx="2113063" cy="7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2060"/>
                </a:solidFill>
              </a:rPr>
              <a:t>1 đơn </a:t>
            </a:r>
            <a:r>
              <a:rPr lang="en-US" sz="4400" b="1" dirty="0" smtClean="0">
                <a:solidFill>
                  <a:srgbClr val="002060"/>
                </a:solidFill>
              </a:rPr>
              <a:t>vị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613900" y="4768939"/>
            <a:ext cx="2484318" cy="7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2060"/>
                </a:solidFill>
              </a:rPr>
              <a:t>Viết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: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37" name="Rectangle 136"/>
          <p:cNvSpPr>
            <a:spLocks noChangeArrowheads="1"/>
          </p:cNvSpPr>
          <p:nvPr/>
        </p:nvSpPr>
        <p:spPr bwMode="auto">
          <a:xfrm>
            <a:off x="4259338" y="4768939"/>
            <a:ext cx="2769653" cy="7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2060"/>
                </a:solidFill>
              </a:rPr>
              <a:t>Viết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: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7879819" y="4808147"/>
            <a:ext cx="3054987" cy="7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2060"/>
                </a:solidFill>
              </a:rPr>
              <a:t>Viết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: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100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-3903490" y="585655"/>
            <a:ext cx="19283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 dirty="0" smtClean="0"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SVN-Adam Gorry" panose="02040603050506020204" pitchFamily="18" charset="0"/>
                <a:ea typeface="Kids" pitchFamily="2" charset="0"/>
                <a:cs typeface="Arial" pitchFamily="34" charset="0"/>
              </a:rPr>
              <a:t>CÁC SỐ CÓ SÁU CHỮ SỐ</a:t>
            </a:r>
            <a:endParaRPr lang="en-US" sz="4400" b="1" dirty="0"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SVN-Adam Gorry" panose="02040603050506020204" pitchFamily="18" charset="0"/>
              <a:ea typeface="Kids" pitchFamily="2" charset="0"/>
              <a:cs typeface="Arial" pitchFamily="34" charset="0"/>
            </a:endParaRPr>
          </a:p>
        </p:txBody>
      </p:sp>
      <p:sp>
        <p:nvSpPr>
          <p:cNvPr id="146" name="文本框 65"/>
          <p:cNvSpPr txBox="1"/>
          <p:nvPr/>
        </p:nvSpPr>
        <p:spPr>
          <a:xfrm>
            <a:off x="5030791" y="-30381"/>
            <a:ext cx="1724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zh-CN" altLang="en-U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2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0" grpId="0"/>
      <p:bldP spid="23" grpId="0"/>
      <p:bldP spid="135" grpId="0"/>
      <p:bldP spid="136" grpId="0"/>
      <p:bldP spid="137" grpId="0"/>
      <p:bldP spid="138" grpId="0"/>
      <p:bldP spid="14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685</Words>
  <Application>Microsoft Office PowerPoint</Application>
  <PresentationFormat>Widescreen</PresentationFormat>
  <Paragraphs>230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微软雅黑</vt:lpstr>
      <vt:lpstr>宋体</vt:lpstr>
      <vt:lpstr>宋体</vt:lpstr>
      <vt:lpstr>#9Slide03 AmpleSoft Bold</vt:lpstr>
      <vt:lpstr>#9Slide07 Bungee Shade</vt:lpstr>
      <vt:lpstr>#9Slide07 Crocante</vt:lpstr>
      <vt:lpstr>#9Slide07 HoneyCream</vt:lpstr>
      <vt:lpstr>.VnTime</vt:lpstr>
      <vt:lpstr>Arial</vt:lpstr>
      <vt:lpstr>Calibri</vt:lpstr>
      <vt:lpstr>Calibri Light</vt:lpstr>
      <vt:lpstr>Kids</vt:lpstr>
      <vt:lpstr>SVN-Adam Gorry</vt:lpstr>
      <vt:lpstr>SVN-Newton</vt:lpstr>
      <vt:lpstr>Tahoma</vt:lpstr>
      <vt:lpstr>Times New Roman</vt:lpstr>
      <vt:lpstr>UTM Atlas</vt:lpstr>
      <vt:lpstr>UTM Futura Extra</vt:lpstr>
      <vt:lpstr>UTM Isadora</vt:lpstr>
      <vt:lpstr>站酷快乐体2016修订版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Hi</cp:lastModifiedBy>
  <cp:revision>17</cp:revision>
  <dcterms:created xsi:type="dcterms:W3CDTF">2022-05-26T08:01:28Z</dcterms:created>
  <dcterms:modified xsi:type="dcterms:W3CDTF">2022-08-06T15:50:27Z</dcterms:modified>
</cp:coreProperties>
</file>