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9"/>
  </p:notesMasterIdLst>
  <p:sldIdLst>
    <p:sldId id="340" r:id="rId10"/>
    <p:sldId id="256" r:id="rId11"/>
    <p:sldId id="365" r:id="rId12"/>
    <p:sldId id="369" r:id="rId13"/>
    <p:sldId id="257" r:id="rId14"/>
    <p:sldId id="263" r:id="rId15"/>
    <p:sldId id="393" r:id="rId16"/>
    <p:sldId id="295" r:id="rId17"/>
    <p:sldId id="317" r:id="rId18"/>
    <p:sldId id="371" r:id="rId19"/>
    <p:sldId id="303" r:id="rId20"/>
    <p:sldId id="384" r:id="rId21"/>
    <p:sldId id="386" r:id="rId22"/>
    <p:sldId id="388" r:id="rId23"/>
    <p:sldId id="390" r:id="rId24"/>
    <p:sldId id="333" r:id="rId25"/>
    <p:sldId id="337" r:id="rId26"/>
    <p:sldId id="300" r:id="rId27"/>
    <p:sldId id="297" r:id="rId28"/>
  </p:sldIdLst>
  <p:sldSz cx="12190413" cy="68595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314"/>
    <a:srgbClr val="FD9F00"/>
    <a:srgbClr val="EB666A"/>
    <a:srgbClr val="7AB9AE"/>
    <a:srgbClr val="5C853F"/>
    <a:srgbClr val="E9A838"/>
    <a:srgbClr val="79CBD0"/>
    <a:srgbClr val="98AB21"/>
    <a:srgbClr val="345B40"/>
    <a:srgbClr val="E95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9" autoAdjust="0"/>
    <p:restoredTop sz="97926" autoAdjust="0"/>
  </p:normalViewPr>
  <p:slideViewPr>
    <p:cSldViewPr snapToGrid="0" showGuides="1">
      <p:cViewPr>
        <p:scale>
          <a:sx n="50" d="100"/>
          <a:sy n="50" d="100"/>
        </p:scale>
        <p:origin x="-1468" y="-4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CEB85-0CDB-449F-8368-67550B86FF1F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8B2B6575-F51C-4848-874D-F8C98A7F0E76}">
      <dgm:prSet custT="1"/>
      <dgm:spPr/>
      <dgm:t>
        <a:bodyPr/>
        <a:lstStyle/>
        <a:p>
          <a:r>
            <a:rPr lang="vi-VN" sz="3600" b="1">
              <a:latin typeface="+mj-lt"/>
            </a:rPr>
            <a:t>KẾT LUẬN</a:t>
          </a:r>
          <a:endParaRPr lang="vi-VN" sz="3600">
            <a:latin typeface="+mj-lt"/>
          </a:endParaRPr>
        </a:p>
      </dgm:t>
    </dgm:pt>
    <dgm:pt modelId="{B17CF9D8-CFC0-4A93-87BF-E1019FDA54D9}" type="parTrans" cxnId="{BA048282-1988-40D6-B432-5559933A62BA}">
      <dgm:prSet/>
      <dgm:spPr/>
      <dgm:t>
        <a:bodyPr/>
        <a:lstStyle/>
        <a:p>
          <a:endParaRPr lang="vi-VN"/>
        </a:p>
      </dgm:t>
    </dgm:pt>
    <dgm:pt modelId="{920282DC-213B-4962-B95D-10A51CFC4154}" type="sibTrans" cxnId="{BA048282-1988-40D6-B432-5559933A62BA}">
      <dgm:prSet/>
      <dgm:spPr/>
      <dgm:t>
        <a:bodyPr/>
        <a:lstStyle/>
        <a:p>
          <a:endParaRPr lang="vi-VN"/>
        </a:p>
      </dgm:t>
    </dgm:pt>
    <dgm:pt modelId="{BAEB1B8E-28A8-4F2E-8801-2F40BB91E625}" type="pres">
      <dgm:prSet presAssocID="{865CEB85-0CDB-449F-8368-67550B86FF1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49222C5-2121-422F-93F7-9EB847B40277}" type="pres">
      <dgm:prSet presAssocID="{8B2B6575-F51C-4848-874D-F8C98A7F0E76}" presName="horFlow" presStyleCnt="0"/>
      <dgm:spPr/>
    </dgm:pt>
    <dgm:pt modelId="{A3C1394E-AA17-409D-B96B-93556D515E3B}" type="pres">
      <dgm:prSet presAssocID="{8B2B6575-F51C-4848-874D-F8C98A7F0E76}" presName="bigChev" presStyleLbl="node1" presStyleIdx="0" presStyleCnt="1" custLinFactNeighborX="545" custLinFactNeighborY="-6010"/>
      <dgm:spPr/>
      <dgm:t>
        <a:bodyPr/>
        <a:lstStyle/>
        <a:p>
          <a:endParaRPr lang="en-US"/>
        </a:p>
      </dgm:t>
    </dgm:pt>
  </dgm:ptLst>
  <dgm:cxnLst>
    <dgm:cxn modelId="{BD702259-DD4E-458F-84FF-B06CE4576495}" type="presOf" srcId="{865CEB85-0CDB-449F-8368-67550B86FF1F}" destId="{BAEB1B8E-28A8-4F2E-8801-2F40BB91E625}" srcOrd="0" destOrd="0" presId="urn:microsoft.com/office/officeart/2005/8/layout/lProcess3"/>
    <dgm:cxn modelId="{BA048282-1988-40D6-B432-5559933A62BA}" srcId="{865CEB85-0CDB-449F-8368-67550B86FF1F}" destId="{8B2B6575-F51C-4848-874D-F8C98A7F0E76}" srcOrd="0" destOrd="0" parTransId="{B17CF9D8-CFC0-4A93-87BF-E1019FDA54D9}" sibTransId="{920282DC-213B-4962-B95D-10A51CFC4154}"/>
    <dgm:cxn modelId="{D9E1DE88-993B-4137-87F3-E894F065B9F8}" type="presOf" srcId="{8B2B6575-F51C-4848-874D-F8C98A7F0E76}" destId="{A3C1394E-AA17-409D-B96B-93556D515E3B}" srcOrd="0" destOrd="0" presId="urn:microsoft.com/office/officeart/2005/8/layout/lProcess3"/>
    <dgm:cxn modelId="{CF644BB5-8ED0-4F40-9CCC-BF9B559B13DE}" type="presParOf" srcId="{BAEB1B8E-28A8-4F2E-8801-2F40BB91E625}" destId="{D49222C5-2121-422F-93F7-9EB847B40277}" srcOrd="0" destOrd="0" presId="urn:microsoft.com/office/officeart/2005/8/layout/lProcess3"/>
    <dgm:cxn modelId="{E39F57CA-6E9B-436A-B4ED-49B32B1D1E4D}" type="presParOf" srcId="{D49222C5-2121-422F-93F7-9EB847B40277}" destId="{A3C1394E-AA17-409D-B96B-93556D515E3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1394E-AA17-409D-B96B-93556D515E3B}">
      <dsp:nvSpPr>
        <dsp:cNvPr id="0" name=""/>
        <dsp:cNvSpPr/>
      </dsp:nvSpPr>
      <dsp:spPr>
        <a:xfrm>
          <a:off x="0" y="0"/>
          <a:ext cx="5657113" cy="22628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>
              <a:latin typeface="+mj-lt"/>
            </a:rPr>
            <a:t>KẾT LUẬN</a:t>
          </a:r>
          <a:endParaRPr lang="vi-VN" sz="3600" kern="1200">
            <a:latin typeface="+mj-lt"/>
          </a:endParaRPr>
        </a:p>
      </dsp:txBody>
      <dsp:txXfrm>
        <a:off x="1131423" y="0"/>
        <a:ext cx="3394268" cy="226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4A405-9C7F-4DE0-AD81-14AC81E24F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58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916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00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audio" Target="../media/audio4.wav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oy Gruttmann-Schnappi">
            <a:hlinkClick r:id="" action="ppaction://media"/>
            <a:extLst>
              <a:ext uri="{FF2B5EF4-FFF2-40B4-BE49-F238E27FC236}">
                <a16:creationId xmlns="" xmlns:a16="http://schemas.microsoft.com/office/drawing/2014/main" id="{353E7A23-221C-4803-B958-A91091A9F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25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36" y="2464482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=""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1381924" y="803509"/>
            <a:ext cx="9948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4000" spc="60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TRƯỜNG </a:t>
            </a:r>
            <a:r>
              <a:rPr lang="en-US" altLang="zh-CN" sz="4000" spc="60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TIỂU HỌC GIANG </a:t>
            </a:r>
            <a:r>
              <a:rPr lang="en-US" altLang="zh-CN" sz="4000" spc="600" smtClean="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BIÊN</a:t>
            </a:r>
            <a:endParaRPr lang="en-US" altLang="zh-CN" sz="4000" spc="600" dirty="0">
              <a:solidFill>
                <a:srgbClr val="EB666A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327449" y="2315477"/>
            <a:ext cx="6034266" cy="769441"/>
            <a:chOff x="4070198" y="3483443"/>
            <a:chExt cx="4741080" cy="604545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=""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4450469" y="3483443"/>
              <a:ext cx="4021734" cy="60454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4400" spc="60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MÔN : LỊCH SỬ</a:t>
              </a:r>
              <a:endParaRPr lang="en-US" altLang="zh-CN" sz="4400" spc="600" dirty="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316580" y="3449651"/>
            <a:ext cx="68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BÀI: LÀM QUEN VỚI BẢN </a:t>
            </a:r>
            <a:r>
              <a:rPr lang="vi-VN" altLang="zh-CN" sz="32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32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32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vi-VN" altLang="zh-CN" sz="32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TT)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EE05047-998D-475B-85E5-24CD3846BBEC}"/>
              </a:ext>
            </a:extLst>
          </p:cNvPr>
          <p:cNvSpPr txBox="1"/>
          <p:nvPr/>
        </p:nvSpPr>
        <p:spPr>
          <a:xfrm>
            <a:off x="441789" y="961104"/>
            <a:ext cx="9732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hiểu và sử dụng bản đồ ta cần thực hiện những bước nào?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7A8CF5-32D9-4A7B-84B9-1EC6DEB2DE01}"/>
              </a:ext>
            </a:extLst>
          </p:cNvPr>
          <p:cNvSpPr txBox="1"/>
          <p:nvPr/>
        </p:nvSpPr>
        <p:spPr>
          <a:xfrm>
            <a:off x="1086492" y="1982912"/>
            <a:ext cx="8314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93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tên bản đồ để xem bản đồ đó thể hiện nội dung gì.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8D19C1-1876-4519-A170-D1A78A17A03E}"/>
              </a:ext>
            </a:extLst>
          </p:cNvPr>
          <p:cNvSpPr txBox="1"/>
          <p:nvPr/>
        </p:nvSpPr>
        <p:spPr>
          <a:xfrm>
            <a:off x="1081417" y="2578723"/>
            <a:ext cx="10027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93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bảng chú giải để biết kí hiệu các đối tượng lịch sử hoặc địa lí.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AD79AC-D6A6-4243-AD0B-9DB3D6D403FA}"/>
              </a:ext>
            </a:extLst>
          </p:cNvPr>
          <p:cNvSpPr txBox="1"/>
          <p:nvPr/>
        </p:nvSpPr>
        <p:spPr>
          <a:xfrm>
            <a:off x="1081417" y="3174534"/>
            <a:ext cx="8052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93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đối tượng lịch sử hoặc địa lí dựa vào các kí hiệu.</a:t>
            </a:r>
          </a:p>
        </p:txBody>
      </p:sp>
    </p:spTree>
    <p:extLst>
      <p:ext uri="{BB962C8B-B14F-4D97-AF65-F5344CB8AC3E}">
        <p14:creationId xmlns:p14="http://schemas.microsoft.com/office/powerpoint/2010/main" val="4525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="" xmlns:a16="http://schemas.microsoft.com/office/drawing/2014/main" id="{09C29CE5-D6CB-4BA3-A4AE-2C081953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16" y="1266314"/>
            <a:ext cx="11479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hiểu và sử dụng bản đồ ta cần thực hiện những bước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1BEA98-31E8-4384-8789-98E2EE778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16" y="2609164"/>
            <a:ext cx="11479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tên bản đồ để xem bản đồ đó thể hiện nội dung gì.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697AD0-850E-4A4E-A614-9E7346C9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16" y="3390112"/>
            <a:ext cx="11479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bảng chú giải để biết kí hiệu các đối tượng lịch sử hoặc địa lí.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895200-7A02-41AA-9C2E-DB131AD11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16" y="4171060"/>
            <a:ext cx="11479305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đối tượng lịch sử hoặc địa lí dựa vào các kí hiệu.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="" xmlns:a16="http://schemas.microsoft.com/office/drawing/2014/main" id="{F6AACE2E-6502-45F2-AA3F-5486C660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625" y="353619"/>
            <a:ext cx="6631711" cy="76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sử dụng bản đồ.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1" name="梯形 10">
            <a:extLst>
              <a:ext uri="{FF2B5EF4-FFF2-40B4-BE49-F238E27FC236}">
                <a16:creationId xmlns="" xmlns:a16="http://schemas.microsoft.com/office/drawing/2014/main" id="{B6EEF865-0D08-4EFE-BC81-7F4ACD248FEC}"/>
              </a:ext>
            </a:extLst>
          </p:cNvPr>
          <p:cNvSpPr/>
          <p:nvPr/>
        </p:nvSpPr>
        <p:spPr>
          <a:xfrm rot="10800000">
            <a:off x="3593301" y="1738676"/>
            <a:ext cx="2065914" cy="1540640"/>
          </a:xfrm>
          <a:prstGeom prst="trapezoid">
            <a:avLst>
              <a:gd name="adj" fmla="val 0"/>
            </a:avLst>
          </a:prstGeom>
          <a:solidFill>
            <a:srgbClr val="EB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TWO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FF32A13B-C8BD-4AFC-BDAF-E48FAD0EF4F6}"/>
              </a:ext>
            </a:extLst>
          </p:cNvPr>
          <p:cNvGrpSpPr/>
          <p:nvPr/>
        </p:nvGrpSpPr>
        <p:grpSpPr>
          <a:xfrm>
            <a:off x="5761738" y="2098272"/>
            <a:ext cx="3823483" cy="1069562"/>
            <a:chOff x="4714071" y="2684973"/>
            <a:chExt cx="4869215" cy="1362089"/>
          </a:xfrm>
        </p:grpSpPr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1A5E6F77-E373-44BD-A1EF-8CA27F9ECB24}"/>
                </a:ext>
              </a:extLst>
            </p:cNvPr>
            <p:cNvSpPr/>
            <p:nvPr/>
          </p:nvSpPr>
          <p:spPr>
            <a:xfrm>
              <a:off x="4714071" y="2684973"/>
              <a:ext cx="4869215" cy="1058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vi-VN" altLang="zh-CN" sz="4800">
                  <a:solidFill>
                    <a:srgbClr val="00B0F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THỰC HÀNH</a:t>
              </a:r>
              <a:endParaRPr kumimoji="1" lang="zh-CN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91C02B49-4648-4EAB-B53E-B888BF01789C}"/>
                </a:ext>
              </a:extLst>
            </p:cNvPr>
            <p:cNvSpPr/>
            <p:nvPr/>
          </p:nvSpPr>
          <p:spPr>
            <a:xfrm>
              <a:off x="4748965" y="3676502"/>
              <a:ext cx="4500572" cy="370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100" dirty="0">
                <a:solidFill>
                  <a:schemeClr val="bg1">
                    <a:lumMod val="6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13" name="Picture 11" descr="D:\background\character\1781866.png">
            <a:extLst>
              <a:ext uri="{FF2B5EF4-FFF2-40B4-BE49-F238E27FC236}">
                <a16:creationId xmlns="" xmlns:a16="http://schemas.microsoft.com/office/drawing/2014/main" id="{0DF52CFA-A9DD-4B0F-894D-279B3BC67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90" y="477231"/>
            <a:ext cx="1392360" cy="13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5956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http://d4.violet.vn/uploads/blogs/blogs2/762329/h1_500_15.png">
            <a:extLst>
              <a:ext uri="{FF2B5EF4-FFF2-40B4-BE49-F238E27FC236}">
                <a16:creationId xmlns="" xmlns:a16="http://schemas.microsoft.com/office/drawing/2014/main" id="{43824458-ED64-494B-8202-9BD88360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38" y="1121870"/>
            <a:ext cx="7428533" cy="573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>
            <a:extLst>
              <a:ext uri="{FF2B5EF4-FFF2-40B4-BE49-F238E27FC236}">
                <a16:creationId xmlns="" xmlns:a16="http://schemas.microsoft.com/office/drawing/2014/main" id="{091B9E83-C749-4B49-A35D-19BFE3321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77" y="1669487"/>
            <a:ext cx="4326962" cy="10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với lược đồ sau:</a:t>
            </a:r>
          </a:p>
        </p:txBody>
      </p:sp>
      <p:sp>
        <p:nvSpPr>
          <p:cNvPr id="16389" name="TextBox 6">
            <a:extLst>
              <a:ext uri="{FF2B5EF4-FFF2-40B4-BE49-F238E27FC236}">
                <a16:creationId xmlns="" xmlns:a16="http://schemas.microsoft.com/office/drawing/2014/main" id="{99829513-90F0-4D50-9EC6-17A0E74F1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77" y="3293287"/>
            <a:ext cx="4326962" cy="10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hướng Bắc, Nam, Đông, Tây trên lược đồ.</a:t>
            </a:r>
          </a:p>
        </p:txBody>
      </p:sp>
    </p:spTree>
    <p:extLst>
      <p:ext uri="{BB962C8B-B14F-4D97-AF65-F5344CB8AC3E}">
        <p14:creationId xmlns:p14="http://schemas.microsoft.com/office/powerpoint/2010/main" val="23377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http://d4.violet.vn/uploads/blogs/blogs2/762329/h1_500_15.png">
            <a:extLst>
              <a:ext uri="{FF2B5EF4-FFF2-40B4-BE49-F238E27FC236}">
                <a16:creationId xmlns="" xmlns:a16="http://schemas.microsoft.com/office/drawing/2014/main" id="{43824458-ED64-494B-8202-9BD88360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79" y="1027416"/>
            <a:ext cx="8815227" cy="50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>
            <a:extLst>
              <a:ext uri="{FF2B5EF4-FFF2-40B4-BE49-F238E27FC236}">
                <a16:creationId xmlns="" xmlns:a16="http://schemas.microsoft.com/office/drawing/2014/main" id="{091B9E83-C749-4B49-A35D-19BFE3321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42" y="45685"/>
            <a:ext cx="6420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với lược đồ sau:</a:t>
            </a:r>
          </a:p>
        </p:txBody>
      </p:sp>
      <p:sp>
        <p:nvSpPr>
          <p:cNvPr id="16389" name="TextBox 6">
            <a:extLst>
              <a:ext uri="{FF2B5EF4-FFF2-40B4-BE49-F238E27FC236}">
                <a16:creationId xmlns="" xmlns:a16="http://schemas.microsoft.com/office/drawing/2014/main" id="{99829513-90F0-4D50-9EC6-17A0E74F1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530" y="556727"/>
            <a:ext cx="955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3B04F762-B0E6-4B1A-BE5A-E059F6A85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569" y="5832172"/>
            <a:ext cx="955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6F2A2560-798A-4B4B-9BFC-334D4CE08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84" y="3318889"/>
            <a:ext cx="955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C55850-1C2B-4671-9425-55538860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1618" y="3198961"/>
            <a:ext cx="1211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D4E1C3A-FC92-480D-BDDA-BB65435AD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47" y="980217"/>
            <a:ext cx="10361851" cy="1470365"/>
          </a:xfrm>
        </p:spPr>
        <p:txBody>
          <a:bodyPr/>
          <a:lstStyle/>
          <a:p>
            <a:r>
              <a:rPr lang="vi-VN"/>
              <a:t>TRÒ CHƠI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="" xmlns:a16="http://schemas.microsoft.com/office/drawing/2014/main" id="{94BB7563-FB61-4431-91A8-503F179DE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389" y="2656001"/>
            <a:ext cx="8533289" cy="1753006"/>
          </a:xfrm>
        </p:spPr>
        <p:txBody>
          <a:bodyPr>
            <a:normAutofit/>
          </a:bodyPr>
          <a:lstStyle/>
          <a:p>
            <a:r>
              <a:rPr lang="vi-VN" sz="4400">
                <a:solidFill>
                  <a:srgbClr val="FF0000"/>
                </a:solidFill>
              </a:rPr>
              <a:t>NHANH TAY- NHANH MẮT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1548A3-BBE1-4C7D-8A7F-0566C982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6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âu 2 trang 7 Vở BT Địa lý 4: Quan sát hình 4, hình 5 trang 8 -9 trong SGK  rồi hoàn thành bảng sau:">
            <a:extLst>
              <a:ext uri="{FF2B5EF4-FFF2-40B4-BE49-F238E27FC236}">
                <a16:creationId xmlns="" xmlns:a16="http://schemas.microsoft.com/office/drawing/2014/main" id="{EFCEBE2F-FE0F-43CA-9AD4-F895E301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18" y="1045680"/>
            <a:ext cx="6501553" cy="568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5">
            <a:extLst>
              <a:ext uri="{FF2B5EF4-FFF2-40B4-BE49-F238E27FC236}">
                <a16:creationId xmlns="" xmlns:a16="http://schemas.microsoft.com/office/drawing/2014/main" id="{7212E999-A352-4E18-A8F8-79B29ED80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4" y="1969484"/>
            <a:ext cx="5458702" cy="58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-Hoàn thành bảng sau vào vở.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83475C9F-1264-4F27-BE8E-8626BCD6B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628506"/>
              </p:ext>
            </p:extLst>
          </p:nvPr>
        </p:nvGraphicFramePr>
        <p:xfrm>
          <a:off x="395236" y="3383764"/>
          <a:ext cx="5147592" cy="213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37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776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0" marR="91410" marT="45717" marB="4571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10" marR="91410" marT="45717" marB="4571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38">
                <a:tc>
                  <a:txBody>
                    <a:bodyPr/>
                    <a:lstStyle/>
                    <a:p>
                      <a:r>
                        <a:rPr lang="en-US" sz="1800" dirty="0"/>
                        <a:t>……………………………………….</a:t>
                      </a:r>
                    </a:p>
                  </a:txBody>
                  <a:tcPr marL="91410" marR="91410" marT="45717" marB="4571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0" marR="91410" marT="45717" marB="457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76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0" marR="91410" marT="45717" marB="4571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…………………………………….</a:t>
                      </a:r>
                    </a:p>
                  </a:txBody>
                  <a:tcPr marL="91410" marR="91410" marT="45717" marB="4571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7761">
                <a:tc>
                  <a:txBody>
                    <a:bodyPr/>
                    <a:lstStyle/>
                    <a:p>
                      <a:r>
                        <a:rPr lang="en-US" sz="1800" dirty="0"/>
                        <a:t>……………………………………</a:t>
                      </a:r>
                    </a:p>
                  </a:txBody>
                  <a:tcPr marL="91410" marR="91410" marT="45717" marB="4571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0" marR="91410" marT="45717" marB="4571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30" name="TextBox 17">
            <a:extLst>
              <a:ext uri="{FF2B5EF4-FFF2-40B4-BE49-F238E27FC236}">
                <a16:creationId xmlns="" xmlns:a16="http://schemas.microsoft.com/office/drawing/2014/main" id="{218D413D-67E2-4EBF-A429-6359AC122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77" y="3367926"/>
            <a:ext cx="2495225" cy="4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alibri" panose="020F0502020204030204" pitchFamily="34" charset="0"/>
              </a:rPr>
              <a:t>Đối tượng lịch sử</a:t>
            </a:r>
          </a:p>
        </p:txBody>
      </p:sp>
      <p:sp>
        <p:nvSpPr>
          <p:cNvPr id="17431" name="TextBox 19">
            <a:extLst>
              <a:ext uri="{FF2B5EF4-FFF2-40B4-BE49-F238E27FC236}">
                <a16:creationId xmlns="" xmlns:a16="http://schemas.microsoft.com/office/drawing/2014/main" id="{94EF199B-A5F5-4ACD-9BF9-71E2D7AF1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159" y="3375826"/>
            <a:ext cx="2495225" cy="4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alibri" panose="020F0502020204030204" pitchFamily="34" charset="0"/>
              </a:rPr>
              <a:t>Kí hiệu thể hiện</a:t>
            </a:r>
          </a:p>
        </p:txBody>
      </p:sp>
      <p:pic>
        <p:nvPicPr>
          <p:cNvPr id="17432" name="Picture 21">
            <a:extLst>
              <a:ext uri="{FF2B5EF4-FFF2-40B4-BE49-F238E27FC236}">
                <a16:creationId xmlns="" xmlns:a16="http://schemas.microsoft.com/office/drawing/2014/main" id="{F395C4BA-33CB-4538-A484-FE4A01DE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64" y="4055187"/>
            <a:ext cx="676187" cy="2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2">
            <a:extLst>
              <a:ext uri="{FF2B5EF4-FFF2-40B4-BE49-F238E27FC236}">
                <a16:creationId xmlns="" xmlns:a16="http://schemas.microsoft.com/office/drawing/2014/main" id="{728CB24F-DC03-424E-82AD-BBED54E10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64" y="5161531"/>
            <a:ext cx="857138" cy="24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4" name="TextBox 24">
            <a:extLst>
              <a:ext uri="{FF2B5EF4-FFF2-40B4-BE49-F238E27FC236}">
                <a16:creationId xmlns="" xmlns:a16="http://schemas.microsoft.com/office/drawing/2014/main" id="{2810DDCA-AFBA-4EDE-A244-7D14DD61A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47" y="4585344"/>
            <a:ext cx="2496813" cy="4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92A04"/>
                </a:solidFill>
                <a:latin typeface="Calibri" panose="020F0502020204030204" pitchFamily="34" charset="0"/>
              </a:rPr>
              <a:t>Quân ta tấn công</a:t>
            </a:r>
          </a:p>
        </p:txBody>
      </p:sp>
      <p:sp>
        <p:nvSpPr>
          <p:cNvPr id="17435" name="TextBox 23">
            <a:extLst>
              <a:ext uri="{FF2B5EF4-FFF2-40B4-BE49-F238E27FC236}">
                <a16:creationId xmlns="" xmlns:a16="http://schemas.microsoft.com/office/drawing/2014/main" id="{E0E8CAAD-B7E5-4568-BEBC-B374689F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262" y="399652"/>
            <a:ext cx="6122190" cy="6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4, em hãy: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SGK Scan] ✓ Bài 2: Làm Quen Với Bản Đồ (Tiếp Theo) - Sách Giáo Khoa - Học  Online Cùng Sachgiaibaitap.com">
            <a:extLst>
              <a:ext uri="{FF2B5EF4-FFF2-40B4-BE49-F238E27FC236}">
                <a16:creationId xmlns="" xmlns:a16="http://schemas.microsoft.com/office/drawing/2014/main" id="{7C26E139-DDB2-4120-8911-31A1DA4507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44" y="-143203"/>
            <a:ext cx="304760" cy="30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8435" name="AutoShape 4" descr="SGK Scan] ✓ Bài 2: Làm Quen Với Bản Đồ (Tiếp Theo) - Sách Giáo Khoa - Học  Online Cùng Sachgiaibaitap.com">
            <a:extLst>
              <a:ext uri="{FF2B5EF4-FFF2-40B4-BE49-F238E27FC236}">
                <a16:creationId xmlns="" xmlns:a16="http://schemas.microsoft.com/office/drawing/2014/main" id="{AB92C040-23A2-45DE-959A-9A313DCA9A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824" y="9178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8436" name="AutoShape 6" descr="Sách Giáo Khoa Lịch Sử Và Địa Lí Lớp 4">
            <a:extLst>
              <a:ext uri="{FF2B5EF4-FFF2-40B4-BE49-F238E27FC236}">
                <a16:creationId xmlns="" xmlns:a16="http://schemas.microsoft.com/office/drawing/2014/main" id="{01E925DC-38B3-4B92-A48E-16F848E97F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2835" y="385518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8437" name="Picture 8" descr="Câu 2 trang 7 Vở bài tập Địa lí 4 - Bài 3. Làm quen với bản đồ (tiếp theo)">
            <a:extLst>
              <a:ext uri="{FF2B5EF4-FFF2-40B4-BE49-F238E27FC236}">
                <a16:creationId xmlns="" xmlns:a16="http://schemas.microsoft.com/office/drawing/2014/main" id="{18F77171-4628-45E5-9F54-81CCBC9F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24" y="9178"/>
            <a:ext cx="6819012" cy="662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8">
            <a:extLst>
              <a:ext uri="{FF2B5EF4-FFF2-40B4-BE49-F238E27FC236}">
                <a16:creationId xmlns="" xmlns:a16="http://schemas.microsoft.com/office/drawing/2014/main" id="{BC9EBC45-7CFC-472D-92DB-F0E31B12C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5" y="313938"/>
            <a:ext cx="4949180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5, em hãy:</a:t>
            </a:r>
          </a:p>
        </p:txBody>
      </p:sp>
      <p:sp>
        <p:nvSpPr>
          <p:cNvPr id="18439" name="TextBox 7">
            <a:extLst>
              <a:ext uri="{FF2B5EF4-FFF2-40B4-BE49-F238E27FC236}">
                <a16:creationId xmlns="" xmlns:a16="http://schemas.microsoft.com/office/drawing/2014/main" id="{D1C76B13-A2AD-4E8A-A6A8-6E7A87B99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4" y="1194885"/>
            <a:ext cx="3863472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-Đọc tỉ lệ bản đồ.</a:t>
            </a:r>
          </a:p>
        </p:txBody>
      </p:sp>
      <p:sp>
        <p:nvSpPr>
          <p:cNvPr id="18440" name="TextBox 10">
            <a:extLst>
              <a:ext uri="{FF2B5EF4-FFF2-40B4-BE49-F238E27FC236}">
                <a16:creationId xmlns="" xmlns:a16="http://schemas.microsoft.com/office/drawing/2014/main" id="{3CA61931-D663-4675-BD25-AB994F56E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5" y="1710756"/>
            <a:ext cx="4796800" cy="5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bảng sau vào vở.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88F43DE-CF25-4675-A57A-ECAA3ED7A6C9}"/>
              </a:ext>
            </a:extLst>
          </p:cNvPr>
          <p:cNvGraphicFramePr>
            <a:graphicFrameLocks noGrp="1"/>
          </p:cNvGraphicFramePr>
          <p:nvPr/>
        </p:nvGraphicFramePr>
        <p:xfrm>
          <a:off x="296824" y="2429800"/>
          <a:ext cx="4796802" cy="231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4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84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447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4" marB="4573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4" marB="4573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r>
                        <a:rPr lang="en-US" sz="1800" dirty="0"/>
                        <a:t>………………………………..</a:t>
                      </a:r>
                    </a:p>
                  </a:txBody>
                  <a:tcPr marL="91436" marR="91436" marT="45734" marB="4573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4" marB="4573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………………………………….</a:t>
                      </a:r>
                    </a:p>
                  </a:txBody>
                  <a:tcPr marL="91436" marR="91436" marT="45734" marB="4573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447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…………………………………</a:t>
                      </a:r>
                    </a:p>
                  </a:txBody>
                  <a:tcPr marL="91436" marR="91436" marT="45734" marB="4573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58" name="TextBox 11">
            <a:extLst>
              <a:ext uri="{FF2B5EF4-FFF2-40B4-BE49-F238E27FC236}">
                <a16:creationId xmlns="" xmlns:a16="http://schemas.microsoft.com/office/drawing/2014/main" id="{7A161DF9-2CC8-4465-8FA9-9141F7555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04" y="2429800"/>
            <a:ext cx="2182528" cy="4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địa lí</a:t>
            </a:r>
          </a:p>
        </p:txBody>
      </p:sp>
      <p:sp>
        <p:nvSpPr>
          <p:cNvPr id="18459" name="TextBox 13">
            <a:extLst>
              <a:ext uri="{FF2B5EF4-FFF2-40B4-BE49-F238E27FC236}">
                <a16:creationId xmlns="" xmlns:a16="http://schemas.microsoft.com/office/drawing/2014/main" id="{DF649FC0-4E4B-4D74-83EC-CB2F110F0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12" y="2399641"/>
            <a:ext cx="2361892" cy="4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 thể hiện</a:t>
            </a:r>
          </a:p>
        </p:txBody>
      </p:sp>
      <p:sp>
        <p:nvSpPr>
          <p:cNvPr id="18460" name="TextBox 12">
            <a:extLst>
              <a:ext uri="{FF2B5EF4-FFF2-40B4-BE49-F238E27FC236}">
                <a16:creationId xmlns="" xmlns:a16="http://schemas.microsoft.com/office/drawing/2014/main" id="{C3FB0AB3-9F44-4D60-8896-98159C33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042" y="3790110"/>
            <a:ext cx="1042852" cy="4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</a:p>
        </p:txBody>
      </p:sp>
      <p:sp>
        <p:nvSpPr>
          <p:cNvPr id="18461" name="TextBox 15">
            <a:extLst>
              <a:ext uri="{FF2B5EF4-FFF2-40B4-BE49-F238E27FC236}">
                <a16:creationId xmlns="" xmlns:a16="http://schemas.microsoft.com/office/drawing/2014/main" id="{CC428ABD-DB92-43B3-8E0A-225880ACC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201" y="4252012"/>
            <a:ext cx="1276184" cy="4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Thủ đô</a:t>
            </a:r>
          </a:p>
        </p:txBody>
      </p:sp>
      <p:pic>
        <p:nvPicPr>
          <p:cNvPr id="18462" name="Picture 14">
            <a:extLst>
              <a:ext uri="{FF2B5EF4-FFF2-40B4-BE49-F238E27FC236}">
                <a16:creationId xmlns="" xmlns:a16="http://schemas.microsoft.com/office/drawing/2014/main" id="{4F4B69CC-B878-4089-8A31-2A4A3E755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6" y="3102812"/>
            <a:ext cx="1782531" cy="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inh-nen-powerpoint-thien-nhien-6">
            <a:extLst>
              <a:ext uri="{FF2B5EF4-FFF2-40B4-BE49-F238E27FC236}">
                <a16:creationId xmlns="" xmlns:a16="http://schemas.microsoft.com/office/drawing/2014/main" id="{0D8B6069-EC21-4786-A9F9-C387DDEF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0" y="87698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A9D2F51F-C3E0-48A1-BB48-16B442583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747493"/>
              </p:ext>
            </p:extLst>
          </p:nvPr>
        </p:nvGraphicFramePr>
        <p:xfrm>
          <a:off x="257303" y="87698"/>
          <a:ext cx="5657113" cy="2514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536ED6-8717-435F-A9DF-7CD21922B315}"/>
              </a:ext>
            </a:extLst>
          </p:cNvPr>
          <p:cNvSpPr txBox="1"/>
          <p:nvPr/>
        </p:nvSpPr>
        <p:spPr>
          <a:xfrm>
            <a:off x="441788" y="2460298"/>
            <a:ext cx="104796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Muốn sử dụng bản đồ ta phải đọc tên bản đồ, xem bảng chú giải và tìm các đối tượng lịch sử hoặc địa lí trên bản đồ.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769289B7-AE98-45E4-AE33-73DB5025FC35}"/>
              </a:ext>
            </a:extLst>
          </p:cNvPr>
          <p:cNvSpPr txBox="1"/>
          <p:nvPr/>
        </p:nvSpPr>
        <p:spPr>
          <a:xfrm>
            <a:off x="2962388" y="803509"/>
            <a:ext cx="6838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6000" spc="600">
                <a:solidFill>
                  <a:srgbClr val="EB666A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 CÁC CON</a:t>
            </a:r>
            <a:endParaRPr lang="en-US" altLang="zh-CN" sz="6000" spc="600" dirty="0">
              <a:solidFill>
                <a:srgbClr val="EB666A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5BA45816-6F72-49CA-979D-32A54590E827}"/>
              </a:ext>
            </a:extLst>
          </p:cNvPr>
          <p:cNvGrpSpPr/>
          <p:nvPr/>
        </p:nvGrpSpPr>
        <p:grpSpPr>
          <a:xfrm>
            <a:off x="2172384" y="2315477"/>
            <a:ext cx="8396850" cy="769441"/>
            <a:chOff x="3162671" y="3483443"/>
            <a:chExt cx="6597344" cy="604545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="" xmlns:a16="http://schemas.microsoft.com/office/drawing/2014/main" id="{B8DF21DA-61AC-4D7C-ABC3-49E2502A3685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20147AD5-77A4-49B5-8423-05948015CBAC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="" xmlns:a16="http://schemas.microsoft.com/office/drawing/2014/main" id="{545601CA-25EE-481B-991D-7BB9374BE1B7}"/>
                </a:ext>
              </a:extLst>
            </p:cNvPr>
            <p:cNvSpPr txBox="1"/>
            <p:nvPr/>
          </p:nvSpPr>
          <p:spPr>
            <a:xfrm>
              <a:off x="3162671" y="3483443"/>
              <a:ext cx="6597344" cy="60454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4400" spc="60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CHĂM NGOAN, HỌC GIỎI</a:t>
              </a:r>
              <a:endParaRPr lang="en-US" altLang="zh-CN" sz="4400" spc="600" dirty="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4">
            <a:extLst>
              <a:ext uri="{FF2B5EF4-FFF2-40B4-BE49-F238E27FC236}">
                <a16:creationId xmlns="" xmlns:a16="http://schemas.microsoft.com/office/drawing/2014/main" id="{2BF4EE77-6802-4409-ABC4-500A097CE6CB}"/>
              </a:ext>
            </a:extLst>
          </p:cNvPr>
          <p:cNvSpPr txBox="1"/>
          <p:nvPr/>
        </p:nvSpPr>
        <p:spPr>
          <a:xfrm>
            <a:off x="6426216" y="321854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3600" spc="2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951"/>
          <p:cNvSpPr txBox="1"/>
          <p:nvPr/>
        </p:nvSpPr>
        <p:spPr>
          <a:xfrm>
            <a:off x="4379678" y="2789186"/>
            <a:ext cx="4076758" cy="1015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999" smtClean="0">
                <a:solidFill>
                  <a:srgbClr val="5BAE96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ÔN</a:t>
            </a:r>
            <a:r>
              <a:rPr lang="vi-VN" altLang="zh-CN" sz="5999" smtClean="0">
                <a:solidFill>
                  <a:srgbClr val="5BAE96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vi-VN" altLang="zh-CN" sz="5999">
                <a:solidFill>
                  <a:srgbClr val="5BAE96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</a:t>
            </a:r>
            <a:r>
              <a:rPr lang="vi-VN" altLang="zh-CN" sz="5999">
                <a:solidFill>
                  <a:srgbClr val="5BAE96"/>
                </a:solidFill>
                <a:latin typeface="+mj-lt"/>
                <a:ea typeface="方正少儿简体" panose="03000509000000000000" pitchFamily="65" charset="-122"/>
              </a:rPr>
              <a:t>ÀI CŨ</a:t>
            </a:r>
            <a:endParaRPr lang="zh-CN" altLang="en-US" sz="5999" dirty="0">
              <a:solidFill>
                <a:srgbClr val="5BAE96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8595" y="-1768746"/>
            <a:ext cx="812694" cy="8126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93" y="3976136"/>
            <a:ext cx="3807413" cy="28822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28" y="399039"/>
            <a:ext cx="6129156" cy="250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1688" y="3098937"/>
            <a:ext cx="6386015" cy="1766868"/>
          </a:xfrm>
        </p:spPr>
        <p:txBody>
          <a:bodyPr>
            <a:prstTxWarp prst="textCurveDown">
              <a:avLst/>
            </a:prstTxWarp>
            <a:normAutofit fontScale="90000"/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</a:t>
            </a:r>
            <a:r>
              <a:rPr lang="vi-VN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 CÙNG </a:t>
            </a:r>
            <a:r>
              <a:rPr lang="en-US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0283" y="1371918"/>
            <a:ext cx="5197672" cy="685959"/>
          </a:xfrm>
        </p:spPr>
        <p:txBody>
          <a:bodyPr>
            <a:noAutofit/>
          </a:bodyPr>
          <a:lstStyle/>
          <a:p>
            <a:r>
              <a:rPr lang="vi-VN" sz="4800" b="1" i="1">
                <a:solidFill>
                  <a:srgbClr val="0070C0"/>
                </a:solidFill>
                <a:latin typeface="Adobe Caslon Pro Bold" pitchFamily="18" charset="0"/>
              </a:rPr>
              <a:t>TRÒ CHƠI</a:t>
            </a:r>
            <a:endParaRPr lang="en-US" sz="4800" b="1" i="1" dirty="0">
              <a:solidFill>
                <a:srgbClr val="0070C0"/>
              </a:solidFill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53" y="4496841"/>
            <a:ext cx="1905441" cy="19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6543" y="143593"/>
            <a:ext cx="11830798" cy="222447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>
                <a:solidFill>
                  <a:srgbClr val="002060"/>
                </a:solidFill>
              </a:rPr>
              <a:t>Câu 1: Bản đồ là hình vẽ thu nhỏ ...</a:t>
            </a:r>
          </a:p>
          <a:p>
            <a:pPr algn="l"/>
            <a:endParaRPr lang="en-US" sz="2800" b="1">
              <a:solidFill>
                <a:srgbClr val="002060"/>
              </a:solidFill>
            </a:endParaRPr>
          </a:p>
          <a:p>
            <a:pPr algn="l"/>
            <a:r>
              <a:rPr lang="en-US" sz="2800" b="1">
                <a:solidFill>
                  <a:srgbClr val="002060"/>
                </a:solidFill>
              </a:rPr>
              <a:t>A. </a:t>
            </a:r>
            <a:r>
              <a:rPr lang="vi-VN" sz="2800" b="1">
                <a:solidFill>
                  <a:srgbClr val="002060"/>
                </a:solidFill>
              </a:rPr>
              <a:t>một khu vực hay toàn bộ Trái Đất không theo một tỉ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</a:rPr>
              <a:t>lệ nào.</a:t>
            </a:r>
            <a:endParaRPr lang="en-US" sz="2800" b="1">
              <a:solidFill>
                <a:srgbClr val="002060"/>
              </a:solidFill>
            </a:endParaRPr>
          </a:p>
          <a:p>
            <a:pPr algn="l"/>
            <a:endParaRPr lang="en-US" sz="2800" b="1" dirty="0">
              <a:solidFill>
                <a:srgbClr val="002060"/>
              </a:solidFill>
            </a:endParaRPr>
          </a:p>
          <a:p>
            <a:pPr algn="l"/>
            <a:r>
              <a:rPr lang="en-US" sz="2800" b="1">
                <a:solidFill>
                  <a:srgbClr val="002060"/>
                </a:solidFill>
              </a:rPr>
              <a:t>B. </a:t>
            </a:r>
            <a:r>
              <a:rPr lang="vi-VN" sz="2800" b="1">
                <a:solidFill>
                  <a:srgbClr val="002060"/>
                </a:solidFill>
              </a:rPr>
              <a:t>một khu vực hay toàn bộ Trái Đất theo một tỉ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</a:rPr>
              <a:t>lệ nhất định.</a:t>
            </a:r>
          </a:p>
          <a:p>
            <a:pPr algn="l"/>
            <a:endParaRPr lang="en-US" sz="2800" b="1">
              <a:solidFill>
                <a:srgbClr val="002060"/>
              </a:solidFill>
            </a:endParaRPr>
          </a:p>
          <a:p>
            <a:pPr algn="l"/>
            <a:r>
              <a:rPr lang="en-US" sz="4401" dirty="0"/>
              <a:t/>
            </a:r>
            <a:br>
              <a:rPr lang="en-US" sz="4401" dirty="0"/>
            </a:br>
            <a:endParaRPr lang="en-US" sz="440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3744" y="3948425"/>
            <a:ext cx="2017589" cy="20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5609" y="3112870"/>
            <a:ext cx="2390462" cy="319558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0531" y="3523731"/>
            <a:ext cx="1637218" cy="2373862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69" y="4272213"/>
            <a:ext cx="1988171" cy="18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5824" y="3102097"/>
            <a:ext cx="2390462" cy="319558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0746" y="3512958"/>
            <a:ext cx="1637218" cy="237386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595983" y="2587273"/>
            <a:ext cx="1432584" cy="48299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/>
              <a:t>B</a:t>
            </a:r>
            <a:endParaRPr lang="en-US" sz="2800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566462" y="2607106"/>
            <a:ext cx="1432584" cy="48299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/>
              <a:t>A</a:t>
            </a:r>
            <a:endParaRPr lang="en-US" sz="2800" dirty="0"/>
          </a:p>
        </p:txBody>
      </p:sp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60" y="2450188"/>
            <a:ext cx="2996475" cy="29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18" y="5323636"/>
            <a:ext cx="1392360" cy="13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9640" y="0"/>
            <a:ext cx="9527205" cy="6859588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7341" y="-1720384"/>
            <a:ext cx="15312817" cy="8656189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1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636" y="4418170"/>
            <a:ext cx="2191256" cy="219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5430" y="3413843"/>
            <a:ext cx="2390462" cy="319558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0352" y="3824704"/>
            <a:ext cx="1637218" cy="237386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145" y="3413843"/>
            <a:ext cx="2390462" cy="319558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067" y="3824704"/>
            <a:ext cx="1637218" cy="237386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365558" y="2873829"/>
            <a:ext cx="1443439" cy="54001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A</a:t>
            </a:r>
            <a:endParaRPr lang="en-US" sz="2800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381416" y="2844751"/>
            <a:ext cx="1638721" cy="54001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B</a:t>
            </a:r>
            <a:endParaRPr lang="en-US" sz="28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304871"/>
            <a:ext cx="10668265" cy="237855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Một số yếu tố của bản đồ là:</a:t>
            </a:r>
          </a:p>
          <a:p>
            <a:pPr algn="l"/>
            <a:endParaRPr lang="vi-VN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lphaUcPeriod"/>
            </a:pP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bản đồ, phương hướng, tỉ lệ bản đồ, kí hiệu bản đồ...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giới, quốc gia, sông, thành phố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1"/>
              <a:t/>
            </a:r>
            <a:br>
              <a:rPr lang="en-US" sz="4401"/>
            </a:br>
            <a:endParaRPr lang="en-US" sz="4401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9640" y="0"/>
            <a:ext cx="9527205" cy="6859588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2308118" y="2"/>
            <a:ext cx="10551194" cy="6859586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1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509" y="3938932"/>
            <a:ext cx="2007779" cy="198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5609" y="3112870"/>
            <a:ext cx="2390462" cy="319558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25509" y="3512958"/>
            <a:ext cx="1637218" cy="2373862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5824" y="3102097"/>
            <a:ext cx="2390462" cy="319558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0746" y="3512958"/>
            <a:ext cx="1637218" cy="237386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652657" y="2516464"/>
            <a:ext cx="1206146" cy="62675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B</a:t>
            </a:r>
            <a:endParaRPr lang="en-US" sz="2800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730445" y="2516464"/>
            <a:ext cx="1333852" cy="53998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A</a:t>
            </a:r>
            <a:endParaRPr lang="en-US" sz="28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" y="92984"/>
            <a:ext cx="10876130" cy="228652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Tên bản đồ cho ta biết tên của khu vực và...</a:t>
            </a:r>
          </a:p>
          <a:p>
            <a:pPr algn="l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thông tin không cần thiết 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thông tin chủ yếu của khu vực đó được thể hiện trên bản đồ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1"/>
              <a:t/>
            </a:r>
            <a:br>
              <a:rPr lang="en-US" sz="4401"/>
            </a:br>
            <a:endParaRPr lang="en-US" sz="4401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9640" y="0"/>
            <a:ext cx="9527205" cy="6859588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3933714" y="-251658"/>
            <a:ext cx="6286541" cy="7163993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1"/>
                <a:t>Love bridge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1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38907F1-2A6B-418B-B7EC-7E112833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C61C98-083F-42E6-B4A0-F8BF3634A1F0}"/>
              </a:ext>
            </a:extLst>
          </p:cNvPr>
          <p:cNvSpPr txBox="1"/>
          <p:nvPr/>
        </p:nvSpPr>
        <p:spPr>
          <a:xfrm>
            <a:off x="4096820" y="1017409"/>
            <a:ext cx="3845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FF0000"/>
                </a:solidFill>
              </a:rPr>
              <a:t>BÀI HỌC</a:t>
            </a:r>
            <a:endParaRPr lang="vi-VN" sz="54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58150-40B8-44FF-B08A-CF87ADCDD454}"/>
              </a:ext>
            </a:extLst>
          </p:cNvPr>
          <p:cNvSpPr txBox="1"/>
          <p:nvPr/>
        </p:nvSpPr>
        <p:spPr>
          <a:xfrm>
            <a:off x="2476074" y="2598618"/>
            <a:ext cx="7561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00B0F0"/>
                </a:solidFill>
                <a:latin typeface="+mj-lt"/>
              </a:rPr>
              <a:t>LÀM QUEN VỚI BẢN ĐỒ (TT)</a:t>
            </a:r>
          </a:p>
        </p:txBody>
      </p:sp>
    </p:spTree>
    <p:extLst>
      <p:ext uri="{BB962C8B-B14F-4D97-AF65-F5344CB8AC3E}">
        <p14:creationId xmlns:p14="http://schemas.microsoft.com/office/powerpoint/2010/main" val="9802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03" y="-12078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6703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CA362D28-8ACE-4B6B-BD27-4D38DD5DB88C}"/>
              </a:ext>
            </a:extLst>
          </p:cNvPr>
          <p:cNvSpPr/>
          <p:nvPr/>
        </p:nvSpPr>
        <p:spPr>
          <a:xfrm>
            <a:off x="143838" y="2099322"/>
            <a:ext cx="3534310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4800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MỤC TIÊU</a:t>
            </a:r>
            <a:endParaRPr lang="zh-CN" altLang="en-US" sz="2000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="" xmlns:a16="http://schemas.microsoft.com/office/drawing/2014/main" id="{4835EB52-7373-459B-B19E-CCA4EEDD7B7C}"/>
              </a:ext>
            </a:extLst>
          </p:cNvPr>
          <p:cNvSpPr txBox="1"/>
          <p:nvPr/>
        </p:nvSpPr>
        <p:spPr>
          <a:xfrm>
            <a:off x="4026269" y="1306931"/>
            <a:ext cx="4795420" cy="461665"/>
          </a:xfrm>
          <a:prstGeom prst="rect">
            <a:avLst/>
          </a:prstGeom>
          <a:solidFill>
            <a:srgbClr val="EB666A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vi-VN" altLang="zh-CN" sz="24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Trình bày các bước sử dụng bản đồ.</a:t>
            </a:r>
            <a:endParaRPr kumimoji="1"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="" xmlns:a16="http://schemas.microsoft.com/office/drawing/2014/main" id="{40B11224-9680-404F-B5F3-81C1E94FBCC8}"/>
              </a:ext>
            </a:extLst>
          </p:cNvPr>
          <p:cNvSpPr txBox="1"/>
          <p:nvPr/>
        </p:nvSpPr>
        <p:spPr>
          <a:xfrm>
            <a:off x="4037744" y="2350307"/>
            <a:ext cx="6965878" cy="461665"/>
          </a:xfrm>
          <a:prstGeom prst="rect">
            <a:avLst/>
          </a:prstGeom>
          <a:solidFill>
            <a:srgbClr val="7AB9AE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vi-VN" altLang="zh-CN" sz="24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Xác đình được 4 hướng chính trên bản đồ theo quy ước.</a:t>
            </a:r>
            <a:endParaRPr kumimoji="1"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7">
            <a:extLst>
              <a:ext uri="{FF2B5EF4-FFF2-40B4-BE49-F238E27FC236}">
                <a16:creationId xmlns="" xmlns:a16="http://schemas.microsoft.com/office/drawing/2014/main" id="{30653C6D-4685-4495-8EFE-9D0A752F338A}"/>
              </a:ext>
            </a:extLst>
          </p:cNvPr>
          <p:cNvSpPr txBox="1"/>
          <p:nvPr/>
        </p:nvSpPr>
        <p:spPr>
          <a:xfrm>
            <a:off x="3986371" y="3416476"/>
            <a:ext cx="5342563" cy="830997"/>
          </a:xfrm>
          <a:prstGeom prst="rect">
            <a:avLst/>
          </a:prstGeom>
          <a:solidFill>
            <a:srgbClr val="EB666A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vi-VN" altLang="zh-CN" sz="24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Tìm một số đối tượng địa lí, lịch sử dựa vào bảng chú giải của bản đồ.</a:t>
            </a:r>
            <a:endParaRPr kumimoji="1"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8">
            <a:extLst>
              <a:ext uri="{FF2B5EF4-FFF2-40B4-BE49-F238E27FC236}">
                <a16:creationId xmlns="" xmlns:a16="http://schemas.microsoft.com/office/drawing/2014/main" id="{C333C584-A7B8-4B3E-A40E-B7841EFE747B}"/>
              </a:ext>
            </a:extLst>
          </p:cNvPr>
          <p:cNvSpPr txBox="1"/>
          <p:nvPr/>
        </p:nvSpPr>
        <p:spPr>
          <a:xfrm flipV="1">
            <a:off x="11394040" y="4439806"/>
            <a:ext cx="254243" cy="45719"/>
          </a:xfrm>
          <a:prstGeom prst="rect">
            <a:avLst/>
          </a:prstGeom>
          <a:solidFill>
            <a:srgbClr val="7AB9AE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kumimoji="1" lang="zh-CN" altLang="en-US" sz="28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10" name="Picture 8" descr="D:\background\character\Monkey-PNG.png">
            <a:extLst>
              <a:ext uri="{FF2B5EF4-FFF2-40B4-BE49-F238E27FC236}">
                <a16:creationId xmlns="" xmlns:a16="http://schemas.microsoft.com/office/drawing/2014/main" id="{BFE03C3B-DA91-4458-B176-18E7562E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52" y="713089"/>
            <a:ext cx="1637218" cy="16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94402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857" y="45921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1" name="梯形 10">
            <a:extLst>
              <a:ext uri="{FF2B5EF4-FFF2-40B4-BE49-F238E27FC236}">
                <a16:creationId xmlns="" xmlns:a16="http://schemas.microsoft.com/office/drawing/2014/main" id="{B6EEF865-0D08-4EFE-BC81-7F4ACD248FEC}"/>
              </a:ext>
            </a:extLst>
          </p:cNvPr>
          <p:cNvSpPr/>
          <p:nvPr/>
        </p:nvSpPr>
        <p:spPr>
          <a:xfrm rot="10800000">
            <a:off x="3593301" y="1738676"/>
            <a:ext cx="2065914" cy="1540640"/>
          </a:xfrm>
          <a:prstGeom prst="trapezoid">
            <a:avLst>
              <a:gd name="adj" fmla="val 0"/>
            </a:avLst>
          </a:prstGeom>
          <a:solidFill>
            <a:srgbClr val="EB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FF32A13B-C8BD-4AFC-BDAF-E48FAD0EF4F6}"/>
              </a:ext>
            </a:extLst>
          </p:cNvPr>
          <p:cNvGrpSpPr/>
          <p:nvPr/>
        </p:nvGrpSpPr>
        <p:grpSpPr>
          <a:xfrm>
            <a:off x="5670196" y="2050908"/>
            <a:ext cx="4955203" cy="757330"/>
            <a:chOff x="4440482" y="3082601"/>
            <a:chExt cx="6310464" cy="964461"/>
          </a:xfrm>
        </p:grpSpPr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1A5E6F77-E373-44BD-A1EF-8CA27F9ECB24}"/>
                </a:ext>
              </a:extLst>
            </p:cNvPr>
            <p:cNvSpPr/>
            <p:nvPr/>
          </p:nvSpPr>
          <p:spPr>
            <a:xfrm>
              <a:off x="4440482" y="3082601"/>
              <a:ext cx="6310464" cy="901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sử dụng bản đồ.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91C02B49-4648-4EAB-B53E-B888BF01789C}"/>
                </a:ext>
              </a:extLst>
            </p:cNvPr>
            <p:cNvSpPr/>
            <p:nvPr/>
          </p:nvSpPr>
          <p:spPr>
            <a:xfrm>
              <a:off x="4748965" y="3676502"/>
              <a:ext cx="4500572" cy="370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100" dirty="0">
                <a:solidFill>
                  <a:schemeClr val="bg1">
                    <a:lumMod val="6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13" name="Picture 10" descr="D:\background\character\animal2.png">
            <a:extLst>
              <a:ext uri="{FF2B5EF4-FFF2-40B4-BE49-F238E27FC236}">
                <a16:creationId xmlns="" xmlns:a16="http://schemas.microsoft.com/office/drawing/2014/main" id="{15FCE4EC-D540-4D61-A4D0-8FC2A905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01" y="455826"/>
            <a:ext cx="1135971" cy="154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0270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4344</TotalTime>
  <Words>530</Words>
  <Application>Microsoft Office PowerPoint</Application>
  <PresentationFormat>Custom</PresentationFormat>
  <Paragraphs>93</Paragraphs>
  <Slides>19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creator>lzj</dc:creator>
  <cp:lastModifiedBy>THANH HUONG</cp:lastModifiedBy>
  <cp:revision>2454</cp:revision>
  <dcterms:created xsi:type="dcterms:W3CDTF">2015-12-01T09:06:39Z</dcterms:created>
  <dcterms:modified xsi:type="dcterms:W3CDTF">2022-09-14T14:49:21Z</dcterms:modified>
</cp:coreProperties>
</file>