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</p:sldMasterIdLst>
  <p:notesMasterIdLst>
    <p:notesMasterId r:id="rId19"/>
  </p:notesMasterIdLst>
  <p:sldIdLst>
    <p:sldId id="309" r:id="rId3"/>
    <p:sldId id="306" r:id="rId4"/>
    <p:sldId id="304" r:id="rId5"/>
    <p:sldId id="305" r:id="rId6"/>
    <p:sldId id="307" r:id="rId7"/>
    <p:sldId id="283" r:id="rId8"/>
    <p:sldId id="284" r:id="rId9"/>
    <p:sldId id="285" r:id="rId10"/>
    <p:sldId id="294" r:id="rId11"/>
    <p:sldId id="286" r:id="rId12"/>
    <p:sldId id="287" r:id="rId13"/>
    <p:sldId id="288" r:id="rId14"/>
    <p:sldId id="290" r:id="rId15"/>
    <p:sldId id="302" r:id="rId16"/>
    <p:sldId id="300" r:id="rId17"/>
    <p:sldId id="308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0000"/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003" autoAdjust="0"/>
    <p:restoredTop sz="94660"/>
  </p:normalViewPr>
  <p:slideViewPr>
    <p:cSldViewPr>
      <p:cViewPr>
        <p:scale>
          <a:sx n="76" d="100"/>
          <a:sy n="76" d="100"/>
        </p:scale>
        <p:origin x="-72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66E9CA-FB23-40E9-8B77-5E196694053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5F00DF-E1A8-4BEA-BEAD-9B4C153E2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304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F00DF-E1A8-4BEA-BEAD-9B4C153E28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57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F00DF-E1A8-4BEA-BEAD-9B4C153E28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36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C8990-87D7-4E44-8E8B-A596D88D5F4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935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B057A-97F0-4E5D-AA32-219F51E84CC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415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01704-F3C6-49DD-927A-5B95DB6C1FC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768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63376A-94B4-469A-9A3A-D548013471B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6934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C2D157-56B4-490C-968A-10B859B94387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6415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4F5AE0-AE37-49F9-98B0-9BD9AAC7FAA9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6944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7BDDA3-EB15-43B2-8559-49066DEAB5E2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1670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393EB7-A4D9-4141-B46C-F11E349CB3E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83575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E5FF34-E597-4A2B-A653-ECBB3EBE683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13547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955250-34ED-4696-9B1F-3182C3C86C5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8645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8FA5A4-B34E-4712-967C-32540AE399B5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5806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4F8A5-270B-425E-BE0B-B1D38DB77B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155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8DAD42-02E0-4D47-B1A9-73F10B65399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93550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1B4E5B-C9BC-42EC-9775-36150E7D5B5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45431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D65F11-05C5-46F7-B7E6-EABF5E12309F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2902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DAF95D-9D4C-4B41-B05F-F25A3DBB6A3F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3394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B1967-9281-4E90-A572-BB760F8FB7F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9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116E9-BDF8-47C7-87D2-4631ADF1BBC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05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525CA-309A-4F82-B114-257C7EFC520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305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8DF4B-8B3F-49BA-8B67-B503DBFDCD1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915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7A769-602A-4C3D-9DFD-B2DF6D18C4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964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51C17-6BDE-4D4F-A486-5C1996C8E53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373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4CB45-CCB8-4915-8047-D1784F111E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10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Nơi giữ chỗ cho Tiêu đề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  <a:endParaRPr lang="en-US" smtClean="0"/>
          </a:p>
        </p:txBody>
      </p:sp>
      <p:sp>
        <p:nvSpPr>
          <p:cNvPr id="1027" name="Nơi giữ chỗ cho Văn bản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smtClean="0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FAE2EA5-74BF-4919-B7C5-7F7E28A1FD5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44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EE18A4-4382-44D2-89F8-3D81990F3B25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0448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flowers_fr0205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0"/>
          <p:cNvSpPr>
            <a:spLocks noChangeArrowheads="1"/>
          </p:cNvSpPr>
          <p:nvPr/>
        </p:nvSpPr>
        <p:spPr bwMode="auto">
          <a:xfrm>
            <a:off x="990600" y="1828800"/>
            <a:ext cx="7620000" cy="24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smtClean="0">
                <a:solidFill>
                  <a:srgbClr val="0000CC"/>
                </a:solidFill>
                <a:cs typeface="Times New Roman" panose="02020603050405020304" pitchFamily="18" charset="0"/>
              </a:rPr>
              <a:t>TOÁN </a:t>
            </a:r>
            <a:endParaRPr lang="en-US" altLang="en-US" sz="4000" b="1" dirty="0">
              <a:solidFill>
                <a:srgbClr val="0000CC"/>
              </a:solidFill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ÔN TẬP VỀ </a:t>
            </a:r>
            <a:r>
              <a:rPr lang="en-US" altLang="en-US" sz="36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CÁC PHÉP TÍNH VỚI SỐ TỰ NHIÊN (TIẾP THEO)</a:t>
            </a:r>
            <a:endParaRPr lang="en-US" altLang="en-US" sz="36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00660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4000" b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Trang</a:t>
            </a:r>
            <a:r>
              <a:rPr lang="en-US" altLang="en-US" sz="4000" b="1" dirty="0">
                <a:solidFill>
                  <a:srgbClr val="0066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164)</a:t>
            </a:r>
            <a:endParaRPr lang="en-US" altLang="en-US" sz="4000" b="1" dirty="0">
              <a:solidFill>
                <a:srgbClr val="0066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73885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4"/>
          <p:cNvSpPr>
            <a:spLocks noChangeArrowheads="1"/>
          </p:cNvSpPr>
          <p:nvPr/>
        </p:nvSpPr>
        <p:spPr bwMode="auto">
          <a:xfrm>
            <a:off x="609600" y="1447800"/>
            <a:ext cx="8229600" cy="53181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67" name="Text Box 54"/>
          <p:cNvSpPr txBox="1">
            <a:spLocks noChangeArrowheads="1"/>
          </p:cNvSpPr>
          <p:nvPr/>
        </p:nvSpPr>
        <p:spPr bwMode="auto">
          <a:xfrm>
            <a:off x="266700" y="76200"/>
            <a:ext cx="8610600" cy="304698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3200" b="1" i="0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319m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76m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kumimoji="0" lang="en-US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8" name="Text Box 55"/>
          <p:cNvSpPr txBox="1">
            <a:spLocks noChangeArrowheads="1"/>
          </p:cNvSpPr>
          <p:nvPr/>
        </p:nvSpPr>
        <p:spPr bwMode="auto">
          <a:xfrm>
            <a:off x="1447800" y="4267200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92" name="Text Box 56"/>
          <p:cNvSpPr txBox="1">
            <a:spLocks noChangeArrowheads="1"/>
          </p:cNvSpPr>
          <p:nvPr/>
        </p:nvSpPr>
        <p:spPr bwMode="auto">
          <a:xfrm>
            <a:off x="0" y="5054600"/>
            <a:ext cx="9372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Trung bình mỗi ngày trong hai tuần bán ?m vải</a:t>
            </a:r>
            <a:endParaRPr kumimoji="0" lang="en-US" altLang="en-US" sz="3200" b="0" i="0" u="none" strike="noStrike" kern="1200" cap="none" spc="0" normalizeH="0" baseline="0" noProof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93" name="Text Box 57"/>
          <p:cNvSpPr txBox="1">
            <a:spLocks noChangeArrowheads="1"/>
          </p:cNvSpPr>
          <p:nvPr/>
        </p:nvSpPr>
        <p:spPr bwMode="auto">
          <a:xfrm>
            <a:off x="1371600" y="3759200"/>
            <a:ext cx="213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Tuần đầu:</a:t>
            </a:r>
            <a:r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2" name="Group 72"/>
          <p:cNvGrpSpPr>
            <a:grpSpLocks/>
          </p:cNvGrpSpPr>
          <p:nvPr/>
        </p:nvGrpSpPr>
        <p:grpSpPr bwMode="auto">
          <a:xfrm>
            <a:off x="3581400" y="3413035"/>
            <a:ext cx="2209800" cy="901337"/>
            <a:chOff x="2256" y="2488"/>
            <a:chExt cx="1008" cy="552"/>
          </a:xfrm>
        </p:grpSpPr>
        <p:sp>
          <p:nvSpPr>
            <p:cNvPr id="11281" name="Line 61"/>
            <p:cNvSpPr>
              <a:spLocks noChangeShapeType="1"/>
            </p:cNvSpPr>
            <p:nvPr/>
          </p:nvSpPr>
          <p:spPr bwMode="auto">
            <a:xfrm>
              <a:off x="2256" y="2964"/>
              <a:ext cx="100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82" name="Line 62"/>
            <p:cNvSpPr>
              <a:spLocks noChangeShapeType="1"/>
            </p:cNvSpPr>
            <p:nvPr/>
          </p:nvSpPr>
          <p:spPr bwMode="auto">
            <a:xfrm>
              <a:off x="2256" y="2896"/>
              <a:ext cx="0" cy="144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83" name="Line 65"/>
            <p:cNvSpPr>
              <a:spLocks noChangeShapeType="1"/>
            </p:cNvSpPr>
            <p:nvPr/>
          </p:nvSpPr>
          <p:spPr bwMode="auto">
            <a:xfrm>
              <a:off x="3264" y="2889"/>
              <a:ext cx="0" cy="144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84" name="Text Box 67"/>
            <p:cNvSpPr txBox="1">
              <a:spLocks noChangeArrowheads="1"/>
            </p:cNvSpPr>
            <p:nvPr/>
          </p:nvSpPr>
          <p:spPr bwMode="auto">
            <a:xfrm>
              <a:off x="2474" y="2488"/>
              <a:ext cx="624" cy="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319m</a:t>
              </a:r>
              <a:r>
                <a:rPr kumimoji="0" lang="en-US" alt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1285" name="Freeform 68"/>
            <p:cNvSpPr>
              <a:spLocks/>
            </p:cNvSpPr>
            <p:nvPr/>
          </p:nvSpPr>
          <p:spPr bwMode="auto">
            <a:xfrm>
              <a:off x="2256" y="2786"/>
              <a:ext cx="1008" cy="144"/>
            </a:xfrm>
            <a:custGeom>
              <a:avLst/>
              <a:gdLst>
                <a:gd name="T0" fmla="*/ 0 w 1872"/>
                <a:gd name="T1" fmla="*/ 35 h 192"/>
                <a:gd name="T2" fmla="*/ 25 w 1872"/>
                <a:gd name="T3" fmla="*/ 0 h 192"/>
                <a:gd name="T4" fmla="*/ 46 w 1872"/>
                <a:gd name="T5" fmla="*/ 35 h 192"/>
                <a:gd name="T6" fmla="*/ 0 60000 65536"/>
                <a:gd name="T7" fmla="*/ 0 60000 65536"/>
                <a:gd name="T8" fmla="*/ 0 60000 65536"/>
                <a:gd name="T9" fmla="*/ 0 w 1872"/>
                <a:gd name="T10" fmla="*/ 0 h 192"/>
                <a:gd name="T11" fmla="*/ 1872 w 1872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72" h="192">
                  <a:moveTo>
                    <a:pt x="0" y="192"/>
                  </a:moveTo>
                  <a:cubicBezTo>
                    <a:pt x="348" y="96"/>
                    <a:pt x="696" y="0"/>
                    <a:pt x="1008" y="0"/>
                  </a:cubicBezTo>
                  <a:cubicBezTo>
                    <a:pt x="1320" y="0"/>
                    <a:pt x="1596" y="96"/>
                    <a:pt x="1872" y="192"/>
                  </a:cubicBezTo>
                </a:path>
              </a:pathLst>
            </a:custGeom>
            <a:noFill/>
            <a:ln w="38100">
              <a:solidFill>
                <a:srgbClr val="0000CC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409" name="Text Box 73"/>
          <p:cNvSpPr txBox="1">
            <a:spLocks noChangeArrowheads="1"/>
          </p:cNvSpPr>
          <p:nvPr/>
        </p:nvSpPr>
        <p:spPr bwMode="auto">
          <a:xfrm>
            <a:off x="1219200" y="4459288"/>
            <a:ext cx="2362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Tuần sau: </a:t>
            </a:r>
          </a:p>
        </p:txBody>
      </p:sp>
      <p:grpSp>
        <p:nvGrpSpPr>
          <p:cNvPr id="3" name="Group 104"/>
          <p:cNvGrpSpPr>
            <a:grpSpLocks/>
          </p:cNvGrpSpPr>
          <p:nvPr/>
        </p:nvGrpSpPr>
        <p:grpSpPr bwMode="auto">
          <a:xfrm>
            <a:off x="3565525" y="4114800"/>
            <a:ext cx="3255963" cy="838200"/>
            <a:chOff x="2233" y="3021"/>
            <a:chExt cx="2051" cy="528"/>
          </a:xfrm>
        </p:grpSpPr>
        <p:sp>
          <p:nvSpPr>
            <p:cNvPr id="11275" name="Text Box 60"/>
            <p:cNvSpPr txBox="1">
              <a:spLocks noChangeArrowheads="1"/>
            </p:cNvSpPr>
            <p:nvPr/>
          </p:nvSpPr>
          <p:spPr bwMode="auto">
            <a:xfrm>
              <a:off x="3635" y="3021"/>
              <a:ext cx="64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76m</a:t>
              </a:r>
              <a:endPara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76" name="Line 99"/>
            <p:cNvSpPr>
              <a:spLocks noChangeShapeType="1"/>
            </p:cNvSpPr>
            <p:nvPr/>
          </p:nvSpPr>
          <p:spPr bwMode="auto">
            <a:xfrm>
              <a:off x="2233" y="3464"/>
              <a:ext cx="194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77" name="Line 100"/>
            <p:cNvSpPr>
              <a:spLocks noChangeShapeType="1"/>
            </p:cNvSpPr>
            <p:nvPr/>
          </p:nvSpPr>
          <p:spPr bwMode="auto">
            <a:xfrm>
              <a:off x="2233" y="3402"/>
              <a:ext cx="0" cy="144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78" name="Line 101"/>
            <p:cNvSpPr>
              <a:spLocks noChangeShapeType="1"/>
            </p:cNvSpPr>
            <p:nvPr/>
          </p:nvSpPr>
          <p:spPr bwMode="auto">
            <a:xfrm>
              <a:off x="4176" y="3405"/>
              <a:ext cx="0" cy="144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79" name="Line 102"/>
            <p:cNvSpPr>
              <a:spLocks noChangeShapeType="1"/>
            </p:cNvSpPr>
            <p:nvPr/>
          </p:nvSpPr>
          <p:spPr bwMode="auto">
            <a:xfrm>
              <a:off x="3648" y="3405"/>
              <a:ext cx="0" cy="144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80" name="Freeform 103"/>
            <p:cNvSpPr>
              <a:spLocks/>
            </p:cNvSpPr>
            <p:nvPr/>
          </p:nvSpPr>
          <p:spPr bwMode="auto">
            <a:xfrm rot="238349">
              <a:off x="3648" y="3360"/>
              <a:ext cx="528" cy="96"/>
            </a:xfrm>
            <a:custGeom>
              <a:avLst/>
              <a:gdLst>
                <a:gd name="T0" fmla="*/ 0 w 1872"/>
                <a:gd name="T1" fmla="*/ 3 h 192"/>
                <a:gd name="T2" fmla="*/ 1 w 1872"/>
                <a:gd name="T3" fmla="*/ 0 h 192"/>
                <a:gd name="T4" fmla="*/ 1 w 1872"/>
                <a:gd name="T5" fmla="*/ 3 h 192"/>
                <a:gd name="T6" fmla="*/ 0 60000 65536"/>
                <a:gd name="T7" fmla="*/ 0 60000 65536"/>
                <a:gd name="T8" fmla="*/ 0 60000 65536"/>
                <a:gd name="T9" fmla="*/ 0 w 1872"/>
                <a:gd name="T10" fmla="*/ 0 h 192"/>
                <a:gd name="T11" fmla="*/ 1872 w 1872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72" h="192">
                  <a:moveTo>
                    <a:pt x="0" y="192"/>
                  </a:moveTo>
                  <a:cubicBezTo>
                    <a:pt x="348" y="96"/>
                    <a:pt x="696" y="0"/>
                    <a:pt x="1008" y="0"/>
                  </a:cubicBezTo>
                  <a:cubicBezTo>
                    <a:pt x="1320" y="0"/>
                    <a:pt x="1596" y="96"/>
                    <a:pt x="1872" y="192"/>
                  </a:cubicBezTo>
                </a:path>
              </a:pathLst>
            </a:custGeom>
            <a:noFill/>
            <a:ln w="38100">
              <a:solidFill>
                <a:srgbClr val="0000CC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274" name="Text Box 105"/>
          <p:cNvSpPr txBox="1">
            <a:spLocks noChangeArrowheads="1"/>
          </p:cNvSpPr>
          <p:nvPr/>
        </p:nvSpPr>
        <p:spPr bwMode="auto">
          <a:xfrm>
            <a:off x="3472841" y="2819400"/>
            <a:ext cx="2133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2" name="Text Box 25"/>
          <p:cNvSpPr txBox="1">
            <a:spLocks noChangeArrowheads="1"/>
          </p:cNvSpPr>
          <p:nvPr/>
        </p:nvSpPr>
        <p:spPr bwMode="auto">
          <a:xfrm>
            <a:off x="256207" y="5722203"/>
            <a:ext cx="858299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Để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tìm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mỗi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ngày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trong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hai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tuần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bán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bao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nhiêu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mét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vải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ta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làm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thế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nào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</a:t>
            </a:r>
          </a:p>
        </p:txBody>
      </p:sp>
      <p:sp>
        <p:nvSpPr>
          <p:cNvPr id="23" name="Text Box 26"/>
          <p:cNvSpPr txBox="1">
            <a:spLocks noChangeArrowheads="1"/>
          </p:cNvSpPr>
          <p:nvPr/>
        </p:nvSpPr>
        <p:spPr bwMode="auto">
          <a:xfrm>
            <a:off x="226711" y="5722203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</a:t>
            </a:r>
            <a:r>
              <a:rPr kumimoji="0" lang="en-US" alt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Ta </a:t>
            </a:r>
            <a:r>
              <a:rPr kumimoji="0" lang="en-US" alt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lấy</a:t>
            </a:r>
            <a:r>
              <a:rPr kumimoji="0" lang="en-US" alt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tổng</a:t>
            </a:r>
            <a:r>
              <a:rPr kumimoji="0" lang="en-US" alt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</a:t>
            </a:r>
            <a:r>
              <a:rPr kumimoji="0" lang="en-US" alt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số</a:t>
            </a:r>
            <a:r>
              <a:rPr kumimoji="0" lang="en-US" alt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m </a:t>
            </a:r>
            <a:r>
              <a:rPr kumimoji="0" lang="en-US" alt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vải</a:t>
            </a:r>
            <a:r>
              <a:rPr kumimoji="0" lang="en-US" alt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hai</a:t>
            </a:r>
            <a:r>
              <a:rPr kumimoji="0" lang="en-US" alt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tuần</a:t>
            </a:r>
            <a:r>
              <a:rPr kumimoji="0" lang="en-US" alt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</a:t>
            </a:r>
            <a:r>
              <a:rPr kumimoji="0" lang="en-US" alt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số</a:t>
            </a:r>
            <a:r>
              <a:rPr kumimoji="0" lang="en-US" alt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m </a:t>
            </a:r>
            <a:r>
              <a:rPr kumimoji="0" lang="en-US" alt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vải</a:t>
            </a:r>
            <a:r>
              <a:rPr kumimoji="0" lang="en-US" alt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tuần</a:t>
            </a:r>
            <a:r>
              <a:rPr kumimoji="0" lang="en-US" alt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đầu</a:t>
            </a:r>
            <a:r>
              <a:rPr kumimoji="0" lang="en-US" alt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cộng</a:t>
            </a:r>
            <a:r>
              <a:rPr kumimoji="0" lang="en-US" alt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với</a:t>
            </a:r>
            <a:r>
              <a:rPr kumimoji="0" lang="en-US" alt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số</a:t>
            </a:r>
            <a:r>
              <a:rPr kumimoji="0" lang="en-US" alt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m </a:t>
            </a:r>
            <a:r>
              <a:rPr kumimoji="0" lang="en-US" alt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vải</a:t>
            </a:r>
            <a:r>
              <a:rPr kumimoji="0" lang="en-US" alt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tuần</a:t>
            </a:r>
            <a:r>
              <a:rPr kumimoji="0" lang="en-US" alt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sau</a:t>
            </a:r>
            <a:r>
              <a:rPr kumimoji="0" lang="en-US" alt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 </a:t>
            </a:r>
            <a:r>
              <a:rPr kumimoji="0" lang="en-US" alt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rồi</a:t>
            </a:r>
            <a:r>
              <a:rPr kumimoji="0" lang="en-US" alt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chia </a:t>
            </a:r>
            <a:r>
              <a:rPr kumimoji="0" lang="en-US" alt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tổng</a:t>
            </a:r>
            <a:r>
              <a:rPr kumimoji="0" lang="en-US" alt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số</a:t>
            </a:r>
            <a:r>
              <a:rPr kumimoji="0" lang="en-US" alt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ngày</a:t>
            </a:r>
            <a:r>
              <a:rPr kumimoji="0" lang="en-US" alt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trong</a:t>
            </a:r>
            <a:r>
              <a:rPr kumimoji="0" lang="en-US" alt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hai</a:t>
            </a:r>
            <a:r>
              <a:rPr kumimoji="0" lang="en-US" alt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tuần</a:t>
            </a:r>
            <a:r>
              <a:rPr kumimoji="0" lang="en-US" alt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1036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4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92" grpId="0"/>
      <p:bldP spid="14393" grpId="0"/>
      <p:bldP spid="14409" grpId="0"/>
      <p:bldP spid="22" grpId="0"/>
      <p:bldP spid="22" grpId="1"/>
      <p:bldP spid="23" grpId="0"/>
      <p:bldP spid="2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304800" y="152400"/>
            <a:ext cx="9144000" cy="5715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291" name="Text Box 7"/>
          <p:cNvSpPr txBox="1">
            <a:spLocks noChangeArrowheads="1"/>
          </p:cNvSpPr>
          <p:nvPr/>
        </p:nvSpPr>
        <p:spPr bwMode="auto">
          <a:xfrm>
            <a:off x="1674511" y="3810794"/>
            <a:ext cx="1905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292" name="Text Box 8"/>
          <p:cNvSpPr txBox="1">
            <a:spLocks noChangeArrowheads="1"/>
          </p:cNvSpPr>
          <p:nvPr/>
        </p:nvSpPr>
        <p:spPr bwMode="auto">
          <a:xfrm>
            <a:off x="226711" y="144780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Trung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bình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mỗi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ngày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trong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hai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tuần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bán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? m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vải</a:t>
            </a: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293" name="Text Box 9"/>
          <p:cNvSpPr txBox="1">
            <a:spLocks noChangeArrowheads="1"/>
          </p:cNvSpPr>
          <p:nvPr/>
        </p:nvSpPr>
        <p:spPr bwMode="auto">
          <a:xfrm>
            <a:off x="1293511" y="344488"/>
            <a:ext cx="2362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Tuần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đầu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grpSp>
        <p:nvGrpSpPr>
          <p:cNvPr id="12294" name="Group 10"/>
          <p:cNvGrpSpPr>
            <a:grpSpLocks/>
          </p:cNvGrpSpPr>
          <p:nvPr/>
        </p:nvGrpSpPr>
        <p:grpSpPr bwMode="auto">
          <a:xfrm>
            <a:off x="3438525" y="-137652"/>
            <a:ext cx="2209800" cy="914400"/>
            <a:chOff x="2256" y="2560"/>
            <a:chExt cx="1008" cy="560"/>
          </a:xfrm>
        </p:grpSpPr>
        <p:sp>
          <p:nvSpPr>
            <p:cNvPr id="12306" name="Line 11"/>
            <p:cNvSpPr>
              <a:spLocks noChangeShapeType="1"/>
            </p:cNvSpPr>
            <p:nvPr/>
          </p:nvSpPr>
          <p:spPr bwMode="auto">
            <a:xfrm>
              <a:off x="2256" y="3036"/>
              <a:ext cx="100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307" name="Line 12"/>
            <p:cNvSpPr>
              <a:spLocks noChangeShapeType="1"/>
            </p:cNvSpPr>
            <p:nvPr/>
          </p:nvSpPr>
          <p:spPr bwMode="auto">
            <a:xfrm>
              <a:off x="2256" y="2976"/>
              <a:ext cx="0" cy="144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308" name="Line 13"/>
            <p:cNvSpPr>
              <a:spLocks noChangeShapeType="1"/>
            </p:cNvSpPr>
            <p:nvPr/>
          </p:nvSpPr>
          <p:spPr bwMode="auto">
            <a:xfrm>
              <a:off x="3264" y="2976"/>
              <a:ext cx="0" cy="144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309" name="Text Box 14"/>
            <p:cNvSpPr txBox="1">
              <a:spLocks noChangeArrowheads="1"/>
            </p:cNvSpPr>
            <p:nvPr/>
          </p:nvSpPr>
          <p:spPr bwMode="auto">
            <a:xfrm>
              <a:off x="2501" y="2560"/>
              <a:ext cx="624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319m</a:t>
              </a:r>
              <a:r>
                <a:rPr kumimoji="0" lang="en-US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12310" name="Freeform 15"/>
            <p:cNvSpPr>
              <a:spLocks/>
            </p:cNvSpPr>
            <p:nvPr/>
          </p:nvSpPr>
          <p:spPr bwMode="auto">
            <a:xfrm>
              <a:off x="2256" y="2880"/>
              <a:ext cx="1008" cy="144"/>
            </a:xfrm>
            <a:custGeom>
              <a:avLst/>
              <a:gdLst>
                <a:gd name="T0" fmla="*/ 0 w 1872"/>
                <a:gd name="T1" fmla="*/ 35 h 192"/>
                <a:gd name="T2" fmla="*/ 25 w 1872"/>
                <a:gd name="T3" fmla="*/ 0 h 192"/>
                <a:gd name="T4" fmla="*/ 46 w 1872"/>
                <a:gd name="T5" fmla="*/ 35 h 192"/>
                <a:gd name="T6" fmla="*/ 0 60000 65536"/>
                <a:gd name="T7" fmla="*/ 0 60000 65536"/>
                <a:gd name="T8" fmla="*/ 0 60000 65536"/>
                <a:gd name="T9" fmla="*/ 0 w 1872"/>
                <a:gd name="T10" fmla="*/ 0 h 192"/>
                <a:gd name="T11" fmla="*/ 1872 w 1872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72" h="192">
                  <a:moveTo>
                    <a:pt x="0" y="192"/>
                  </a:moveTo>
                  <a:cubicBezTo>
                    <a:pt x="348" y="96"/>
                    <a:pt x="696" y="0"/>
                    <a:pt x="1008" y="0"/>
                  </a:cubicBezTo>
                  <a:cubicBezTo>
                    <a:pt x="1320" y="0"/>
                    <a:pt x="1596" y="96"/>
                    <a:pt x="1872" y="192"/>
                  </a:cubicBezTo>
                </a:path>
              </a:pathLst>
            </a:custGeom>
            <a:noFill/>
            <a:ln w="38100">
              <a:solidFill>
                <a:srgbClr val="0000CC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2295" name="Text Box 16"/>
          <p:cNvSpPr txBox="1">
            <a:spLocks noChangeArrowheads="1"/>
          </p:cNvSpPr>
          <p:nvPr/>
        </p:nvSpPr>
        <p:spPr bwMode="auto">
          <a:xfrm>
            <a:off x="1293511" y="914400"/>
            <a:ext cx="2819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Tuần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sau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grpSp>
        <p:nvGrpSpPr>
          <p:cNvPr id="12296" name="Group 17"/>
          <p:cNvGrpSpPr>
            <a:grpSpLocks/>
          </p:cNvGrpSpPr>
          <p:nvPr/>
        </p:nvGrpSpPr>
        <p:grpSpPr bwMode="auto">
          <a:xfrm>
            <a:off x="3429000" y="624348"/>
            <a:ext cx="3352800" cy="762000"/>
            <a:chOff x="2233" y="3069"/>
            <a:chExt cx="2112" cy="480"/>
          </a:xfrm>
        </p:grpSpPr>
        <p:sp>
          <p:nvSpPr>
            <p:cNvPr id="12300" name="Text Box 18"/>
            <p:cNvSpPr txBox="1">
              <a:spLocks noChangeArrowheads="1"/>
            </p:cNvSpPr>
            <p:nvPr/>
          </p:nvSpPr>
          <p:spPr bwMode="auto">
            <a:xfrm>
              <a:off x="3692" y="3069"/>
              <a:ext cx="65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76m</a:t>
              </a:r>
              <a:endPara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301" name="Line 19"/>
            <p:cNvSpPr>
              <a:spLocks noChangeShapeType="1"/>
            </p:cNvSpPr>
            <p:nvPr/>
          </p:nvSpPr>
          <p:spPr bwMode="auto">
            <a:xfrm>
              <a:off x="2233" y="3464"/>
              <a:ext cx="194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302" name="Line 20"/>
            <p:cNvSpPr>
              <a:spLocks noChangeShapeType="1"/>
            </p:cNvSpPr>
            <p:nvPr/>
          </p:nvSpPr>
          <p:spPr bwMode="auto">
            <a:xfrm>
              <a:off x="2233" y="3402"/>
              <a:ext cx="0" cy="144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303" name="Line 21"/>
            <p:cNvSpPr>
              <a:spLocks noChangeShapeType="1"/>
            </p:cNvSpPr>
            <p:nvPr/>
          </p:nvSpPr>
          <p:spPr bwMode="auto">
            <a:xfrm>
              <a:off x="4176" y="3405"/>
              <a:ext cx="0" cy="144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304" name="Line 22"/>
            <p:cNvSpPr>
              <a:spLocks noChangeShapeType="1"/>
            </p:cNvSpPr>
            <p:nvPr/>
          </p:nvSpPr>
          <p:spPr bwMode="auto">
            <a:xfrm>
              <a:off x="3648" y="3405"/>
              <a:ext cx="0" cy="144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305" name="Freeform 23"/>
            <p:cNvSpPr>
              <a:spLocks/>
            </p:cNvSpPr>
            <p:nvPr/>
          </p:nvSpPr>
          <p:spPr bwMode="auto">
            <a:xfrm rot="238349">
              <a:off x="3648" y="3360"/>
              <a:ext cx="528" cy="96"/>
            </a:xfrm>
            <a:custGeom>
              <a:avLst/>
              <a:gdLst>
                <a:gd name="T0" fmla="*/ 0 w 1872"/>
                <a:gd name="T1" fmla="*/ 3 h 192"/>
                <a:gd name="T2" fmla="*/ 1 w 1872"/>
                <a:gd name="T3" fmla="*/ 0 h 192"/>
                <a:gd name="T4" fmla="*/ 1 w 1872"/>
                <a:gd name="T5" fmla="*/ 3 h 192"/>
                <a:gd name="T6" fmla="*/ 0 60000 65536"/>
                <a:gd name="T7" fmla="*/ 0 60000 65536"/>
                <a:gd name="T8" fmla="*/ 0 60000 65536"/>
                <a:gd name="T9" fmla="*/ 0 w 1872"/>
                <a:gd name="T10" fmla="*/ 0 h 192"/>
                <a:gd name="T11" fmla="*/ 1872 w 1872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72" h="192">
                  <a:moveTo>
                    <a:pt x="0" y="192"/>
                  </a:moveTo>
                  <a:cubicBezTo>
                    <a:pt x="348" y="96"/>
                    <a:pt x="696" y="0"/>
                    <a:pt x="1008" y="0"/>
                  </a:cubicBezTo>
                  <a:cubicBezTo>
                    <a:pt x="1320" y="0"/>
                    <a:pt x="1596" y="96"/>
                    <a:pt x="1872" y="192"/>
                  </a:cubicBezTo>
                </a:path>
              </a:pathLst>
            </a:custGeom>
            <a:noFill/>
            <a:ln w="38100">
              <a:solidFill>
                <a:srgbClr val="0000CC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3305033" y="1905000"/>
            <a:ext cx="2438400" cy="52322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Bài</a:t>
            </a:r>
            <a:r>
              <a:rPr kumimoji="0" lang="en-US" alt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8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0" y="2438400"/>
            <a:ext cx="8991600" cy="55399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</a:t>
            </a:r>
            <a:r>
              <a:rPr kumimoji="0" lang="en-US" alt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Số</a:t>
            </a:r>
            <a:r>
              <a:rPr kumimoji="0" lang="en-US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mét</a:t>
            </a:r>
            <a:r>
              <a:rPr kumimoji="0" lang="en-US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vải</a:t>
            </a:r>
            <a:r>
              <a:rPr kumimoji="0" lang="en-US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tuần</a:t>
            </a:r>
            <a:r>
              <a:rPr kumimoji="0" lang="en-US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sau</a:t>
            </a:r>
            <a:r>
              <a:rPr kumimoji="0" lang="en-US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cửa</a:t>
            </a:r>
            <a:r>
              <a:rPr kumimoji="0" lang="en-US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hàng</a:t>
            </a:r>
            <a:r>
              <a:rPr kumimoji="0" lang="en-US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bán</a:t>
            </a:r>
            <a:r>
              <a:rPr kumimoji="0" lang="en-US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được</a:t>
            </a:r>
            <a:r>
              <a:rPr kumimoji="0" lang="en-US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là</a:t>
            </a:r>
            <a:r>
              <a:rPr kumimoji="0" lang="en-US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0" y="2895600"/>
            <a:ext cx="8991600" cy="55399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319 + 76 = 395 (m)</a:t>
            </a:r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152400" y="3276600"/>
            <a:ext cx="8991600" cy="55399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Số</a:t>
            </a:r>
            <a:r>
              <a:rPr kumimoji="0" lang="en-US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mét</a:t>
            </a:r>
            <a:r>
              <a:rPr kumimoji="0" lang="en-US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vải</a:t>
            </a:r>
            <a:r>
              <a:rPr kumimoji="0" lang="en-US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cả</a:t>
            </a:r>
            <a:r>
              <a:rPr kumimoji="0" lang="en-US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hai</a:t>
            </a:r>
            <a:r>
              <a:rPr kumimoji="0" lang="en-US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tuần</a:t>
            </a:r>
            <a:r>
              <a:rPr kumimoji="0" lang="en-US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cửa</a:t>
            </a:r>
            <a:r>
              <a:rPr kumimoji="0" lang="en-US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hàng</a:t>
            </a:r>
            <a:r>
              <a:rPr kumimoji="0" lang="en-US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bán</a:t>
            </a:r>
            <a:r>
              <a:rPr kumimoji="0" lang="en-US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được</a:t>
            </a:r>
            <a:r>
              <a:rPr kumimoji="0" lang="en-US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là</a:t>
            </a:r>
            <a:r>
              <a:rPr kumimoji="0" lang="en-US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0" y="3810000"/>
            <a:ext cx="8991600" cy="55399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319 + </a:t>
            </a:r>
            <a:r>
              <a:rPr lang="en-US" altLang="en-US" sz="3000" b="1" dirty="0" smtClean="0">
                <a:solidFill>
                  <a:srgbClr val="333399"/>
                </a:solidFill>
              </a:rPr>
              <a:t>395</a:t>
            </a:r>
            <a:r>
              <a:rPr kumimoji="0" lang="en-US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 =</a:t>
            </a:r>
            <a:r>
              <a:rPr kumimoji="0" lang="en-US" altLang="en-US" sz="3000" b="1" i="0" u="none" strike="noStrike" kern="1200" cap="none" spc="0" normalizeH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 714 </a:t>
            </a:r>
            <a:r>
              <a:rPr kumimoji="0" lang="en-US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(m)</a:t>
            </a:r>
          </a:p>
        </p:txBody>
      </p:sp>
      <p:sp>
        <p:nvSpPr>
          <p:cNvPr id="28" name="Text Box 23"/>
          <p:cNvSpPr txBox="1">
            <a:spLocks noChangeArrowheads="1"/>
          </p:cNvSpPr>
          <p:nvPr/>
        </p:nvSpPr>
        <p:spPr bwMode="auto">
          <a:xfrm>
            <a:off x="76200" y="4246602"/>
            <a:ext cx="8991600" cy="55399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Số</a:t>
            </a:r>
            <a:r>
              <a:rPr kumimoji="0" lang="en-US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ngày</a:t>
            </a:r>
            <a:r>
              <a:rPr kumimoji="0" lang="en-US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cả</a:t>
            </a:r>
            <a:r>
              <a:rPr kumimoji="0" lang="en-US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hai</a:t>
            </a:r>
            <a:r>
              <a:rPr kumimoji="0" lang="en-US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tuần</a:t>
            </a:r>
            <a:r>
              <a:rPr kumimoji="0" lang="en-US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là</a:t>
            </a:r>
            <a:r>
              <a:rPr kumimoji="0" lang="en-US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04800" y="4724400"/>
            <a:ext cx="8991600" cy="55399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 x 2 = 14 (</a:t>
            </a:r>
            <a:r>
              <a:rPr kumimoji="0" lang="en-US" alt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ngày</a:t>
            </a:r>
            <a:r>
              <a:rPr kumimoji="0" lang="en-US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30" name="Text Box 23"/>
          <p:cNvSpPr txBox="1">
            <a:spLocks noChangeArrowheads="1"/>
          </p:cNvSpPr>
          <p:nvPr/>
        </p:nvSpPr>
        <p:spPr bwMode="auto">
          <a:xfrm>
            <a:off x="457200" y="5181600"/>
            <a:ext cx="8991600" cy="55399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Trung</a:t>
            </a:r>
            <a:r>
              <a:rPr kumimoji="0" lang="en-US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bình</a:t>
            </a:r>
            <a:r>
              <a:rPr kumimoji="0" lang="en-US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mỗi</a:t>
            </a:r>
            <a:r>
              <a:rPr kumimoji="0" lang="en-US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ngày</a:t>
            </a:r>
            <a:r>
              <a:rPr kumimoji="0" lang="en-US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cửa</a:t>
            </a:r>
            <a:r>
              <a:rPr kumimoji="0" lang="en-US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hàng</a:t>
            </a:r>
            <a:r>
              <a:rPr kumimoji="0" lang="en-US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bán</a:t>
            </a:r>
            <a:r>
              <a:rPr kumimoji="0" lang="en-US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được</a:t>
            </a:r>
            <a:r>
              <a:rPr kumimoji="0" lang="en-US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là</a:t>
            </a:r>
            <a:r>
              <a:rPr kumimoji="0" lang="en-US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</a:p>
        </p:txBody>
      </p:sp>
      <p:sp>
        <p:nvSpPr>
          <p:cNvPr id="31" name="Text Box 23"/>
          <p:cNvSpPr txBox="1">
            <a:spLocks noChangeArrowheads="1"/>
          </p:cNvSpPr>
          <p:nvPr/>
        </p:nvSpPr>
        <p:spPr bwMode="auto">
          <a:xfrm>
            <a:off x="3048000" y="5694402"/>
            <a:ext cx="6858000" cy="5539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000" b="1" noProof="0" dirty="0" smtClean="0">
                <a:solidFill>
                  <a:srgbClr val="333399"/>
                </a:solidFill>
              </a:rPr>
              <a:t>714</a:t>
            </a:r>
            <a:r>
              <a:rPr kumimoji="0" lang="en-US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 : 14 = 51 (m )                           	</a:t>
            </a:r>
          </a:p>
        </p:txBody>
      </p:sp>
      <p:sp>
        <p:nvSpPr>
          <p:cNvPr id="32" name="Text Box 23"/>
          <p:cNvSpPr txBox="1">
            <a:spLocks noChangeArrowheads="1"/>
          </p:cNvSpPr>
          <p:nvPr/>
        </p:nvSpPr>
        <p:spPr bwMode="auto">
          <a:xfrm>
            <a:off x="838200" y="6096000"/>
            <a:ext cx="8991600" cy="584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       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Đáp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số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51m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vải</a:t>
            </a:r>
            <a:endParaRPr kumimoji="0" lang="en-US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118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20"/>
          <p:cNvSpPr txBox="1">
            <a:spLocks noChangeArrowheads="1"/>
          </p:cNvSpPr>
          <p:nvPr/>
        </p:nvSpPr>
        <p:spPr bwMode="auto">
          <a:xfrm>
            <a:off x="3305033" y="152400"/>
            <a:ext cx="2438400" cy="6461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Bài</a:t>
            </a:r>
            <a:r>
              <a:rPr kumimoji="0" lang="en-US" alt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6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</a:p>
        </p:txBody>
      </p:sp>
      <p:sp>
        <p:nvSpPr>
          <p:cNvPr id="22" name="AutoShape 42"/>
          <p:cNvSpPr>
            <a:spLocks noChangeArrowheads="1"/>
          </p:cNvSpPr>
          <p:nvPr/>
        </p:nvSpPr>
        <p:spPr bwMode="auto">
          <a:xfrm>
            <a:off x="766046" y="1066800"/>
            <a:ext cx="7768354" cy="4876800"/>
          </a:xfrm>
          <a:prstGeom prst="roundRect">
            <a:avLst>
              <a:gd name="adj" fmla="val 5005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" name="Text Box 50"/>
          <p:cNvSpPr txBox="1">
            <a:spLocks noChangeArrowheads="1"/>
          </p:cNvSpPr>
          <p:nvPr/>
        </p:nvSpPr>
        <p:spPr bwMode="auto">
          <a:xfrm>
            <a:off x="761998" y="1436906"/>
            <a:ext cx="7634417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dirty="0" err="1" smtClean="0">
                <a:solidFill>
                  <a:srgbClr val="0000CC"/>
                </a:solidFill>
              </a:rPr>
              <a:t>Đổi</a:t>
            </a:r>
            <a:r>
              <a:rPr lang="en-US" altLang="en-US" sz="3200" b="1" dirty="0" smtClean="0">
                <a:solidFill>
                  <a:srgbClr val="0000CC"/>
                </a:solidFill>
              </a:rPr>
              <a:t> 2 </a:t>
            </a:r>
            <a:r>
              <a:rPr lang="en-US" altLang="en-US" sz="3200" b="1" dirty="0" err="1" smtClean="0">
                <a:solidFill>
                  <a:srgbClr val="0000CC"/>
                </a:solidFill>
              </a:rPr>
              <a:t>tuần</a:t>
            </a:r>
            <a:r>
              <a:rPr lang="en-US" altLang="en-US" sz="3200" b="1" dirty="0" smtClean="0">
                <a:solidFill>
                  <a:srgbClr val="0000CC"/>
                </a:solidFill>
              </a:rPr>
              <a:t> = 14 </a:t>
            </a:r>
            <a:r>
              <a:rPr lang="en-US" altLang="en-US" sz="3200" b="1" dirty="0" err="1" smtClean="0">
                <a:solidFill>
                  <a:srgbClr val="0000CC"/>
                </a:solidFill>
              </a:rPr>
              <a:t>ngày</a:t>
            </a:r>
            <a:endParaRPr kumimoji="0" lang="en-US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Số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mét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vải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tuần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sau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bán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được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là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319 + 76 = 395 (m</a:t>
            </a:r>
            <a:r>
              <a:rPr lang="en-US" altLang="en-US" sz="3200" b="1" dirty="0">
                <a:solidFill>
                  <a:srgbClr val="0000CC"/>
                </a:solidFill>
              </a:rPr>
              <a:t>)</a:t>
            </a:r>
            <a:endParaRPr kumimoji="0" lang="en-US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Trung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bình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mỗi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ngày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bán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được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là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(319 + 395) : </a:t>
            </a:r>
            <a:r>
              <a:rPr lang="en-US" altLang="en-US" sz="3200" b="1" dirty="0" smtClean="0">
                <a:solidFill>
                  <a:srgbClr val="0000CC"/>
                </a:solidFill>
              </a:rPr>
              <a:t>14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 = 51 (m)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                   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Đáp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số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: 51m </a:t>
            </a:r>
          </a:p>
        </p:txBody>
      </p:sp>
    </p:spTree>
    <p:extLst>
      <p:ext uri="{BB962C8B-B14F-4D97-AF65-F5344CB8AC3E}">
        <p14:creationId xmlns:p14="http://schemas.microsoft.com/office/powerpoint/2010/main" val="252039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4800" y="3321050"/>
            <a:ext cx="8686800" cy="323215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Số tiền mua 2 hộp bánh = số tiền mua 1 hộp bánh × 2.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 Số tiền mua 6 chai sữa = số tiền mua 1 chai sữa × 6.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Tính tổng số tiền mua 2 hộp bánh và 6 chai sữa.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Số tiền lúc đầu mẹ có = số tiền mua 2 hộp bánh và 6 chai sữa + số tiền còn lại của mẹ.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kumimoji="0" lang="vi-V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vi-V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kumimoji="0" lang="vi-V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 Box 54"/>
          <p:cNvSpPr txBox="1">
            <a:spLocks noChangeArrowheads="1"/>
          </p:cNvSpPr>
          <p:nvPr/>
        </p:nvSpPr>
        <p:spPr bwMode="auto">
          <a:xfrm>
            <a:off x="0" y="0"/>
            <a:ext cx="9144000" cy="30162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38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8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 (Tr164).</a:t>
            </a:r>
            <a:r>
              <a:rPr lang="en-US" alt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alt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alt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alt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24000 </a:t>
            </a:r>
            <a:r>
              <a:rPr lang="en-US" alt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chai </a:t>
            </a:r>
            <a:r>
              <a:rPr lang="en-US" alt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sữa</a:t>
            </a:r>
            <a:r>
              <a:rPr lang="en-US" alt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alt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9800 </a:t>
            </a:r>
            <a:r>
              <a:rPr lang="en-US" alt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alt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alt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alt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alt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6 chai </a:t>
            </a:r>
            <a:r>
              <a:rPr lang="en-US" alt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sữa</a:t>
            </a:r>
            <a:r>
              <a:rPr lang="en-US" alt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alt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93200 </a:t>
            </a:r>
            <a:r>
              <a:rPr lang="en-US" alt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alt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alt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alt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alt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786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4"/>
          <p:cNvSpPr>
            <a:spLocks noChangeArrowheads="1"/>
          </p:cNvSpPr>
          <p:nvPr/>
        </p:nvSpPr>
        <p:spPr bwMode="auto">
          <a:xfrm>
            <a:off x="609600" y="112713"/>
            <a:ext cx="8229600" cy="53181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0243" name="Text Box 54"/>
          <p:cNvSpPr txBox="1">
            <a:spLocks noChangeArrowheads="1"/>
          </p:cNvSpPr>
          <p:nvPr/>
        </p:nvSpPr>
        <p:spPr bwMode="auto">
          <a:xfrm>
            <a:off x="0" y="7938"/>
            <a:ext cx="9144000" cy="206216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3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 (Tr164).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24 000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chai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sữa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9800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6 chai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sữa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93 200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-152400" y="1981200"/>
            <a:ext cx="91440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3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3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-152400" y="2438400"/>
            <a:ext cx="91440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3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3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alt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alt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alt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alt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alt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3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3048000"/>
            <a:ext cx="91440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3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en-US" alt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000 × 2 = 48 000 (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3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en-US" sz="3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52400" y="3657600"/>
            <a:ext cx="91440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3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3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alt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alt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chai 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sữa</a:t>
            </a:r>
            <a:r>
              <a:rPr lang="en-US" alt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altLang="en-US" sz="3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alt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3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-152400" y="4267200"/>
            <a:ext cx="91440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3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9 800 </a:t>
            </a:r>
            <a:r>
              <a:rPr lang="en-US" alt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× 6 = 58 800 (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3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en-US" sz="3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4800600"/>
            <a:ext cx="91440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3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altLang="en-US" sz="3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alt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3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457200" y="5410200"/>
            <a:ext cx="91440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3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48 000 </a:t>
            </a:r>
            <a:r>
              <a:rPr lang="en-US" alt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+ 58 800 + 93 200 = 200 000 (</a:t>
            </a:r>
            <a:r>
              <a:rPr lang="en-US" altLang="en-US" sz="3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en-US" sz="3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1371600" y="6013847"/>
            <a:ext cx="91440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3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en-US" sz="3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200 000 </a:t>
            </a:r>
            <a:r>
              <a:rPr lang="en-US" altLang="en-US" sz="3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endParaRPr lang="en-US" altLang="en-US" sz="3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5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Image result for student cartoon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4" y="4114800"/>
            <a:ext cx="9143999" cy="2452267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7428" y="2590800"/>
            <a:ext cx="9125285" cy="9540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457200" indent="-4572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Ôn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lại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phép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tính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cộng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trừ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nhân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</a:rPr>
              <a:t>, chia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đã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học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 marL="457200" indent="-4572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Chuẩn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bị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Ôn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tập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về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biểu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đồ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5" name="Picture 7">
            <a:extLst>
              <a:ext uri="{FF2B5EF4-FFF2-40B4-BE49-F238E27FC236}">
                <a16:creationId xmlns="" xmlns:a16="http://schemas.microsoft.com/office/drawing/2014/main" id="{DF5F97A0-F3A5-4D12-966A-8C90630946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12536">
            <a:off x="112742" y="663237"/>
            <a:ext cx="3591918" cy="1713409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</p:pic>
      <p:sp>
        <p:nvSpPr>
          <p:cNvPr id="2" name="TextBox 1"/>
          <p:cNvSpPr txBox="1"/>
          <p:nvPr/>
        </p:nvSpPr>
        <p:spPr>
          <a:xfrm>
            <a:off x="3772314" y="228600"/>
            <a:ext cx="5219286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600" b="1" dirty="0">
                <a:solidFill>
                  <a:srgbClr val="FF0000"/>
                </a:solidFill>
                <a:latin typeface="Times New Roman" pitchFamily="18" charset="0"/>
              </a:rPr>
              <a:t>HƯỚNG DẪN TỰ HỌC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="" xmlns:a16="http://schemas.microsoft.com/office/drawing/2014/main" id="{7B9ACB02-FDA9-43EA-A9A9-291C767AC7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657" y="912933"/>
            <a:ext cx="3886200" cy="1214019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423035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Group 2"/>
          <p:cNvGrpSpPr>
            <a:grpSpLocks/>
          </p:cNvGrpSpPr>
          <p:nvPr/>
        </p:nvGrpSpPr>
        <p:grpSpPr bwMode="auto">
          <a:xfrm>
            <a:off x="-98425" y="0"/>
            <a:ext cx="9242425" cy="6858000"/>
            <a:chOff x="0" y="0"/>
            <a:chExt cx="5760" cy="4320"/>
          </a:xfrm>
        </p:grpSpPr>
        <p:pic>
          <p:nvPicPr>
            <p:cNvPr id="54285" name="Picture 3" descr="hao3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0"/>
              <a:ext cx="5760" cy="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4286" name="Group 4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pic>
            <p:nvPicPr>
              <p:cNvPr id="54287" name="Picture 5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0" y="0"/>
                <a:ext cx="57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4288" name="Picture 6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0" y="4176"/>
                <a:ext cx="57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4289" name="Picture 7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600" y="2133"/>
                <a:ext cx="417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4290" name="Picture 8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016" y="2142"/>
                <a:ext cx="417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54275" name="Picture 9" descr="livre et5 chandell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267200"/>
            <a:ext cx="358775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11" name="WordArt 11"/>
          <p:cNvSpPr>
            <a:spLocks noChangeArrowheads="1" noChangeShapeType="1" noTextEdit="1"/>
          </p:cNvSpPr>
          <p:nvPr/>
        </p:nvSpPr>
        <p:spPr bwMode="auto">
          <a:xfrm>
            <a:off x="1981200" y="2419350"/>
            <a:ext cx="5029200" cy="154305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E5093D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Chúc các em chăm ngoan, học giỏi</a:t>
            </a:r>
          </a:p>
        </p:txBody>
      </p:sp>
      <p:pic>
        <p:nvPicPr>
          <p:cNvPr id="54277" name="Picture 12" descr="Clover-01-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04800"/>
            <a:ext cx="5334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13" descr="Clover-01-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04800"/>
            <a:ext cx="5334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9" name="Picture 14" descr="Clover-01-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04800"/>
            <a:ext cx="5334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0" name="Picture 15" descr="Clover-01-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04800"/>
            <a:ext cx="5334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1" name="Picture 16" descr="Clover-01-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04800"/>
            <a:ext cx="5334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2" name="Picture 17" descr="Clover-01-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04800"/>
            <a:ext cx="5334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3" name="Picture 18" descr="Clover-01-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"/>
            <a:ext cx="5334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4" name="Picture 19" descr="Clover-01-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04800"/>
            <a:ext cx="5334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4995451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840038" y="1066800"/>
            <a:ext cx="5770562" cy="3352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4339" name="Picture 64" descr="2b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2306638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200400" y="1981200"/>
            <a:ext cx="51816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800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Khởi</a:t>
            </a:r>
            <a:r>
              <a:rPr lang="en-US" altLang="en-US" sz="88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8800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động</a:t>
            </a:r>
            <a:r>
              <a:rPr lang="en-US" altLang="en-US" sz="88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859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>
            <a:hlinkClick r:id="" action="ppaction://noaction"/>
          </p:cNvPr>
          <p:cNvSpPr/>
          <p:nvPr/>
        </p:nvSpPr>
        <p:spPr>
          <a:xfrm rot="10800000">
            <a:off x="4495800" y="4635909"/>
            <a:ext cx="1001640" cy="755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382" tIns="38690" rIns="77382" bIns="38690" rtlCol="0" anchor="ctr"/>
          <a:lstStyle/>
          <a:p>
            <a:pPr algn="ctr" defTabSz="913877"/>
            <a:endParaRPr lang="vi-VN">
              <a:solidFill>
                <a:prstClr val="white"/>
              </a:solidFill>
            </a:endParaRPr>
          </a:p>
        </p:txBody>
      </p:sp>
      <p:sp>
        <p:nvSpPr>
          <p:cNvPr id="4" name="Snip Diagonal Corner Rectangle 3"/>
          <p:cNvSpPr/>
          <p:nvPr/>
        </p:nvSpPr>
        <p:spPr>
          <a:xfrm>
            <a:off x="374051" y="381000"/>
            <a:ext cx="7626950" cy="2209800"/>
          </a:xfrm>
          <a:prstGeom prst="snip2DiagRect">
            <a:avLst>
              <a:gd name="adj1" fmla="val 0"/>
              <a:gd name="adj2" fmla="val 38944"/>
            </a:avLst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7382" tIns="38690" rIns="77382" bIns="38690" rtlCol="0" anchor="ctr"/>
          <a:lstStyle/>
          <a:p>
            <a:pPr defTabSz="792080"/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Nêu kết quả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defTabSz="792080"/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36 × 11 = ?</a:t>
            </a:r>
            <a:endParaRPr lang="en-US" sz="4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Tieng-vo-tay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918.5"/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51927" y="6262461"/>
            <a:ext cx="469236" cy="595539"/>
          </a:xfrm>
          <a:prstGeom prst="rect">
            <a:avLst/>
          </a:prstGeom>
        </p:spPr>
      </p:pic>
      <p:sp>
        <p:nvSpPr>
          <p:cNvPr id="7" name="6-Point Star 6"/>
          <p:cNvSpPr/>
          <p:nvPr/>
        </p:nvSpPr>
        <p:spPr>
          <a:xfrm>
            <a:off x="214282" y="3214686"/>
            <a:ext cx="4073525" cy="2511189"/>
          </a:xfrm>
          <a:prstGeom prst="star6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7385" tIns="38692" rIns="77385" bIns="38692" rtlCol="0" anchor="ctr"/>
          <a:lstStyle/>
          <a:p>
            <a:pPr algn="ctr" defTabSz="913920"/>
            <a:r>
              <a:rPr lang="en-US" sz="4400" b="1" dirty="0" smtClean="0">
                <a:solidFill>
                  <a:srgbClr val="FFFF00"/>
                </a:solidFill>
              </a:rPr>
              <a:t>Đáp </a:t>
            </a:r>
            <a:r>
              <a:rPr lang="en-US" sz="4400" b="1" dirty="0" err="1" smtClean="0">
                <a:solidFill>
                  <a:srgbClr val="FFFF00"/>
                </a:solidFill>
              </a:rPr>
              <a:t>án</a:t>
            </a:r>
            <a:r>
              <a:rPr lang="en-US" sz="4400" b="1" dirty="0" smtClean="0">
                <a:solidFill>
                  <a:srgbClr val="FFFF00"/>
                </a:solidFill>
              </a:rPr>
              <a:t>: 396</a:t>
            </a:r>
            <a:endParaRPr lang="vi-VN" sz="4800" b="1" dirty="0">
              <a:solidFill>
                <a:srgbClr val="FFFF00"/>
              </a:solidFill>
              <a:latin typeface="Aaril"/>
            </a:endParaRPr>
          </a:p>
        </p:txBody>
      </p:sp>
    </p:spTree>
    <p:extLst>
      <p:ext uri="{BB962C8B-B14F-4D97-AF65-F5344CB8AC3E}">
        <p14:creationId xmlns:p14="http://schemas.microsoft.com/office/powerpoint/2010/main" val="107964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7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30077" y="304806"/>
            <a:ext cx="6003945" cy="555193"/>
          </a:xfrm>
          <a:prstGeom prst="rect">
            <a:avLst/>
          </a:prstGeom>
          <a:noFill/>
        </p:spPr>
        <p:txBody>
          <a:bodyPr wrap="square" lIns="77385" tIns="38692" rIns="77385" bIns="38692" rtlCol="0">
            <a:spAutoFit/>
          </a:bodyPr>
          <a:lstStyle/>
          <a:p>
            <a:pPr defTabSz="792118"/>
            <a:r>
              <a:rPr lang="en-US" sz="31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3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ight Arrow 2">
            <a:hlinkClick r:id="" action="ppaction://noaction"/>
          </p:cNvPr>
          <p:cNvSpPr/>
          <p:nvPr/>
        </p:nvSpPr>
        <p:spPr>
          <a:xfrm rot="10800000">
            <a:off x="7133202" y="4273402"/>
            <a:ext cx="1001640" cy="75587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385" tIns="38692" rIns="77385" bIns="38692" rtlCol="0" anchor="ctr"/>
          <a:lstStyle/>
          <a:p>
            <a:pPr algn="ctr" defTabSz="913920"/>
            <a:endParaRPr lang="vi-VN">
              <a:solidFill>
                <a:prstClr val="white"/>
              </a:solidFill>
            </a:endParaRPr>
          </a:p>
        </p:txBody>
      </p:sp>
      <p:sp>
        <p:nvSpPr>
          <p:cNvPr id="4" name="Snip Diagonal Corner Rectangle 3"/>
          <p:cNvSpPr/>
          <p:nvPr/>
        </p:nvSpPr>
        <p:spPr>
          <a:xfrm>
            <a:off x="1630077" y="986863"/>
            <a:ext cx="7361523" cy="2161315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385" tIns="38692" rIns="77385" bIns="38692" rtlCol="0" anchor="ctr"/>
          <a:lstStyle/>
          <a:p>
            <a:pPr algn="ctr" defTabSz="792118"/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kết quả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defTabSz="792118"/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8700 : 25 : 4 =</a:t>
            </a:r>
            <a:endParaRPr 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6-Point Star 5"/>
          <p:cNvSpPr/>
          <p:nvPr/>
        </p:nvSpPr>
        <p:spPr>
          <a:xfrm>
            <a:off x="1570045" y="3148178"/>
            <a:ext cx="6063977" cy="3006325"/>
          </a:xfrm>
          <a:prstGeom prst="star6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7385" tIns="38692" rIns="77385" bIns="38692" rtlCol="0" anchor="ctr"/>
          <a:lstStyle/>
          <a:p>
            <a:pPr algn="ctr" defTabSz="913920"/>
            <a:r>
              <a:rPr lang="en-US" sz="4400" b="1" dirty="0" smtClean="0">
                <a:solidFill>
                  <a:srgbClr val="FFFF00"/>
                </a:solidFill>
              </a:rPr>
              <a:t>Đáp </a:t>
            </a:r>
            <a:r>
              <a:rPr lang="en-US" sz="4400" b="1" dirty="0" err="1" smtClean="0">
                <a:solidFill>
                  <a:srgbClr val="FFFF00"/>
                </a:solidFill>
              </a:rPr>
              <a:t>án</a:t>
            </a:r>
            <a:r>
              <a:rPr lang="en-US" sz="4400" b="1" dirty="0" smtClean="0">
                <a:solidFill>
                  <a:srgbClr val="FFFF00"/>
                </a:solidFill>
              </a:rPr>
              <a:t>: 87</a:t>
            </a:r>
            <a:endParaRPr lang="vi-VN" sz="4800" b="1" dirty="0">
              <a:solidFill>
                <a:srgbClr val="FFFF00"/>
              </a:solidFill>
              <a:latin typeface="Aaril"/>
            </a:endParaRPr>
          </a:p>
        </p:txBody>
      </p:sp>
      <p:pic>
        <p:nvPicPr>
          <p:cNvPr id="2" name="Tieng-vo-tay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458.5"/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51927" y="6115734"/>
            <a:ext cx="469236" cy="59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24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2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/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1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D857CE1-223C-401C-BEBC-6899E638ADDE}"/>
              </a:ext>
            </a:extLst>
          </p:cNvPr>
          <p:cNvSpPr txBox="1"/>
          <p:nvPr/>
        </p:nvSpPr>
        <p:spPr>
          <a:xfrm>
            <a:off x="3025775" y="2930525"/>
            <a:ext cx="53848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BÀI MỚI</a:t>
            </a:r>
            <a:endParaRPr lang="vi-VN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24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 descr="tommy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5819775"/>
            <a:ext cx="10382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44"/>
          <p:cNvSpPr txBox="1">
            <a:spLocks noChangeArrowheads="1"/>
          </p:cNvSpPr>
          <p:nvPr/>
        </p:nvSpPr>
        <p:spPr bwMode="auto">
          <a:xfrm>
            <a:off x="27709" y="180181"/>
            <a:ext cx="9067800" cy="126188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altLang="en-US" sz="4000" b="1" dirty="0" smtClean="0">
                <a:solidFill>
                  <a:srgbClr val="0000CC"/>
                </a:solidFill>
                <a:latin typeface="VNI-Times" pitchFamily="2" charset="0"/>
              </a:rPr>
              <a:t>  </a:t>
            </a:r>
            <a:r>
              <a:rPr lang="en-US" altLang="en-US" sz="4000" b="1" u="sng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kumimoji="0" lang="en-US" alt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kumimoji="0" lang="en-US" alt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kumimoji="0" lang="en-US" alt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m + n;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 - n; m x n; m : n,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 = 952, n = 28</a:t>
            </a:r>
          </a:p>
        </p:txBody>
      </p:sp>
      <p:graphicFrame>
        <p:nvGraphicFramePr>
          <p:cNvPr id="6274" name="Group 130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4083081299"/>
              </p:ext>
            </p:extLst>
          </p:nvPr>
        </p:nvGraphicFramePr>
        <p:xfrm>
          <a:off x="103909" y="2035722"/>
          <a:ext cx="8915400" cy="420687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048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867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011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</a:t>
                      </a:r>
                      <a:endPara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952</a:t>
                      </a:r>
                      <a:endPara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011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n</a:t>
                      </a: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28</a:t>
                      </a: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011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 + n</a:t>
                      </a:r>
                      <a:endPara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011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m - n</a:t>
                      </a: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011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m x n</a:t>
                      </a: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011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 : n</a:t>
                      </a:r>
                      <a:endPara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275" name="Text Box 131"/>
          <p:cNvSpPr txBox="1">
            <a:spLocks noChangeArrowheads="1"/>
          </p:cNvSpPr>
          <p:nvPr/>
        </p:nvSpPr>
        <p:spPr bwMode="auto">
          <a:xfrm>
            <a:off x="3705947" y="3379787"/>
            <a:ext cx="4114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952 + 28 = 980</a:t>
            </a:r>
          </a:p>
        </p:txBody>
      </p:sp>
      <p:sp>
        <p:nvSpPr>
          <p:cNvPr id="6276" name="Text Box 132"/>
          <p:cNvSpPr txBox="1">
            <a:spLocks noChangeArrowheads="1"/>
          </p:cNvSpPr>
          <p:nvPr/>
        </p:nvSpPr>
        <p:spPr bwMode="auto">
          <a:xfrm>
            <a:off x="3305175" y="4100224"/>
            <a:ext cx="48006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952 - 28 =  924</a:t>
            </a:r>
          </a:p>
        </p:txBody>
      </p:sp>
      <p:sp>
        <p:nvSpPr>
          <p:cNvPr id="6277" name="Text Box 133"/>
          <p:cNvSpPr txBox="1">
            <a:spLocks noChangeArrowheads="1"/>
          </p:cNvSpPr>
          <p:nvPr/>
        </p:nvSpPr>
        <p:spPr bwMode="auto">
          <a:xfrm>
            <a:off x="3754438" y="4843318"/>
            <a:ext cx="485616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952 x 28 = 26 656</a:t>
            </a:r>
          </a:p>
        </p:txBody>
      </p:sp>
      <p:sp>
        <p:nvSpPr>
          <p:cNvPr id="6278" name="Text Box 134"/>
          <p:cNvSpPr txBox="1">
            <a:spLocks noChangeArrowheads="1"/>
          </p:cNvSpPr>
          <p:nvPr/>
        </p:nvSpPr>
        <p:spPr bwMode="auto">
          <a:xfrm>
            <a:off x="3436937" y="5586412"/>
            <a:ext cx="41148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952 : 28 = 34</a:t>
            </a:r>
          </a:p>
        </p:txBody>
      </p:sp>
    </p:spTree>
    <p:extLst>
      <p:ext uri="{BB962C8B-B14F-4D97-AF65-F5344CB8AC3E}">
        <p14:creationId xmlns:p14="http://schemas.microsoft.com/office/powerpoint/2010/main" val="296559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75" grpId="0"/>
      <p:bldP spid="6276" grpId="0"/>
      <p:bldP spid="6277" grpId="0"/>
      <p:bldP spid="62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228600"/>
            <a:ext cx="9144000" cy="6400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Text Box 66"/>
          <p:cNvSpPr txBox="1">
            <a:spLocks noChangeArrowheads="1"/>
          </p:cNvSpPr>
          <p:nvPr/>
        </p:nvSpPr>
        <p:spPr bwMode="auto">
          <a:xfrm>
            <a:off x="647700" y="228600"/>
            <a:ext cx="2667000" cy="584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 2. Tính:</a:t>
            </a:r>
          </a:p>
        </p:txBody>
      </p:sp>
      <p:sp>
        <p:nvSpPr>
          <p:cNvPr id="9220" name="Text Box 67"/>
          <p:cNvSpPr txBox="1">
            <a:spLocks noChangeArrowheads="1"/>
          </p:cNvSpPr>
          <p:nvPr/>
        </p:nvSpPr>
        <p:spPr bwMode="auto">
          <a:xfrm>
            <a:off x="304800" y="914400"/>
            <a:ext cx="4800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a) 12054 : (15 + 67)</a:t>
            </a:r>
          </a:p>
        </p:txBody>
      </p:sp>
      <p:sp>
        <p:nvSpPr>
          <p:cNvPr id="9221" name="Text Box 68"/>
          <p:cNvSpPr txBox="1">
            <a:spLocks noChangeArrowheads="1"/>
          </p:cNvSpPr>
          <p:nvPr/>
        </p:nvSpPr>
        <p:spPr bwMode="auto">
          <a:xfrm>
            <a:off x="4572001" y="838200"/>
            <a:ext cx="441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b)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9700 : 100 + 36 x 12</a:t>
            </a:r>
          </a:p>
        </p:txBody>
      </p:sp>
      <p:sp>
        <p:nvSpPr>
          <p:cNvPr id="11334" name="Text Box 70"/>
          <p:cNvSpPr txBox="1">
            <a:spLocks noChangeArrowheads="1"/>
          </p:cNvSpPr>
          <p:nvPr/>
        </p:nvSpPr>
        <p:spPr bwMode="auto">
          <a:xfrm>
            <a:off x="609600" y="1688205"/>
            <a:ext cx="2590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= 12054 :</a:t>
            </a:r>
          </a:p>
        </p:txBody>
      </p:sp>
      <p:sp>
        <p:nvSpPr>
          <p:cNvPr id="11336" name="AutoShape 72"/>
          <p:cNvSpPr>
            <a:spLocks/>
          </p:cNvSpPr>
          <p:nvPr/>
        </p:nvSpPr>
        <p:spPr bwMode="auto">
          <a:xfrm rot="16200000" flipH="1">
            <a:off x="2820303" y="814278"/>
            <a:ext cx="203775" cy="1470819"/>
          </a:xfrm>
          <a:prstGeom prst="rightBrace">
            <a:avLst>
              <a:gd name="adj1" fmla="val 41006"/>
              <a:gd name="adj2" fmla="val 50000"/>
            </a:avLst>
          </a:prstGeom>
          <a:noFill/>
          <a:ln w="381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37" name="Text Box 73"/>
          <p:cNvSpPr txBox="1">
            <a:spLocks noChangeArrowheads="1"/>
          </p:cNvSpPr>
          <p:nvPr/>
        </p:nvSpPr>
        <p:spPr bwMode="auto">
          <a:xfrm>
            <a:off x="2438400" y="1695454"/>
            <a:ext cx="1219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82  </a:t>
            </a:r>
          </a:p>
        </p:txBody>
      </p:sp>
      <p:sp>
        <p:nvSpPr>
          <p:cNvPr id="11338" name="Text Box 74"/>
          <p:cNvSpPr txBox="1">
            <a:spLocks noChangeArrowheads="1"/>
          </p:cNvSpPr>
          <p:nvPr/>
        </p:nvSpPr>
        <p:spPr bwMode="auto">
          <a:xfrm>
            <a:off x="609600" y="2387025"/>
            <a:ext cx="251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147</a:t>
            </a:r>
          </a:p>
        </p:txBody>
      </p:sp>
      <p:sp>
        <p:nvSpPr>
          <p:cNvPr id="9227" name="Text Box 77"/>
          <p:cNvSpPr txBox="1">
            <a:spLocks noChangeArrowheads="1"/>
          </p:cNvSpPr>
          <p:nvPr/>
        </p:nvSpPr>
        <p:spPr bwMode="auto">
          <a:xfrm>
            <a:off x="-381000" y="3514727"/>
            <a:ext cx="4724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29150 - 136 x 201 </a:t>
            </a:r>
          </a:p>
        </p:txBody>
      </p:sp>
      <p:sp>
        <p:nvSpPr>
          <p:cNvPr id="11342" name="AutoShape 78"/>
          <p:cNvSpPr>
            <a:spLocks/>
          </p:cNvSpPr>
          <p:nvPr/>
        </p:nvSpPr>
        <p:spPr bwMode="auto">
          <a:xfrm rot="16200000" flipH="1">
            <a:off x="2575570" y="3289951"/>
            <a:ext cx="144759" cy="1562100"/>
          </a:xfrm>
          <a:prstGeom prst="rightBrace">
            <a:avLst>
              <a:gd name="adj1" fmla="val 40926"/>
              <a:gd name="adj2" fmla="val 50000"/>
            </a:avLst>
          </a:prstGeom>
          <a:noFill/>
          <a:ln w="381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43" name="Text Box 79"/>
          <p:cNvSpPr txBox="1">
            <a:spLocks noChangeArrowheads="1"/>
          </p:cNvSpPr>
          <p:nvPr/>
        </p:nvSpPr>
        <p:spPr bwMode="auto">
          <a:xfrm>
            <a:off x="1601715" y="4267200"/>
            <a:ext cx="19875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27336     </a:t>
            </a:r>
          </a:p>
        </p:txBody>
      </p:sp>
      <p:sp>
        <p:nvSpPr>
          <p:cNvPr id="11344" name="Text Box 80"/>
          <p:cNvSpPr txBox="1">
            <a:spLocks noChangeArrowheads="1"/>
          </p:cNvSpPr>
          <p:nvPr/>
        </p:nvSpPr>
        <p:spPr bwMode="auto">
          <a:xfrm>
            <a:off x="392040" y="4267200"/>
            <a:ext cx="2895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= 29150 -</a:t>
            </a:r>
          </a:p>
        </p:txBody>
      </p:sp>
      <p:sp>
        <p:nvSpPr>
          <p:cNvPr id="11345" name="Text Box 81"/>
          <p:cNvSpPr txBox="1">
            <a:spLocks noChangeArrowheads="1"/>
          </p:cNvSpPr>
          <p:nvPr/>
        </p:nvSpPr>
        <p:spPr bwMode="auto">
          <a:xfrm>
            <a:off x="391390" y="4876800"/>
            <a:ext cx="30376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1814</a:t>
            </a:r>
          </a:p>
        </p:txBody>
      </p:sp>
      <p:sp>
        <p:nvSpPr>
          <p:cNvPr id="11346" name="AutoShape 82"/>
          <p:cNvSpPr>
            <a:spLocks/>
          </p:cNvSpPr>
          <p:nvPr/>
        </p:nvSpPr>
        <p:spPr bwMode="auto">
          <a:xfrm rot="16200000" flipH="1">
            <a:off x="6041181" y="588218"/>
            <a:ext cx="239019" cy="1653381"/>
          </a:xfrm>
          <a:prstGeom prst="rightBrace">
            <a:avLst>
              <a:gd name="adj1" fmla="val 41039"/>
              <a:gd name="adj2" fmla="val 50000"/>
            </a:avLst>
          </a:prstGeom>
          <a:noFill/>
          <a:ln w="381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47" name="AutoShape 83"/>
          <p:cNvSpPr>
            <a:spLocks/>
          </p:cNvSpPr>
          <p:nvPr/>
        </p:nvSpPr>
        <p:spPr bwMode="auto">
          <a:xfrm rot="16200000" flipH="1">
            <a:off x="6049854" y="3939273"/>
            <a:ext cx="228600" cy="1646454"/>
          </a:xfrm>
          <a:prstGeom prst="rightBrace">
            <a:avLst>
              <a:gd name="adj1" fmla="val 40947"/>
              <a:gd name="adj2" fmla="val 50472"/>
            </a:avLst>
          </a:prstGeom>
          <a:noFill/>
          <a:ln w="381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48" name="AutoShape 84"/>
          <p:cNvSpPr>
            <a:spLocks/>
          </p:cNvSpPr>
          <p:nvPr/>
        </p:nvSpPr>
        <p:spPr bwMode="auto">
          <a:xfrm rot="16200000" flipH="1">
            <a:off x="8074349" y="869982"/>
            <a:ext cx="162793" cy="1117533"/>
          </a:xfrm>
          <a:prstGeom prst="rightBrace">
            <a:avLst>
              <a:gd name="adj1" fmla="val 40919"/>
              <a:gd name="adj2" fmla="val 50000"/>
            </a:avLst>
          </a:prstGeom>
          <a:noFill/>
          <a:ln w="381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49" name="AutoShape 85"/>
          <p:cNvSpPr>
            <a:spLocks/>
          </p:cNvSpPr>
          <p:nvPr/>
        </p:nvSpPr>
        <p:spPr bwMode="auto">
          <a:xfrm rot="16200000" flipH="1">
            <a:off x="7110410" y="3391915"/>
            <a:ext cx="180981" cy="1066800"/>
          </a:xfrm>
          <a:prstGeom prst="rightBrace">
            <a:avLst>
              <a:gd name="adj1" fmla="val 41020"/>
              <a:gd name="adj2" fmla="val 50000"/>
            </a:avLst>
          </a:prstGeom>
          <a:noFill/>
          <a:ln w="381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50" name="AutoShape 86"/>
          <p:cNvSpPr>
            <a:spLocks/>
          </p:cNvSpPr>
          <p:nvPr/>
        </p:nvSpPr>
        <p:spPr bwMode="auto">
          <a:xfrm rot="16200000" flipH="1">
            <a:off x="5633101" y="3307124"/>
            <a:ext cx="163798" cy="1219200"/>
          </a:xfrm>
          <a:prstGeom prst="rightBrace">
            <a:avLst>
              <a:gd name="adj1" fmla="val 40942"/>
              <a:gd name="adj2" fmla="val 50000"/>
            </a:avLst>
          </a:prstGeom>
          <a:noFill/>
          <a:ln w="381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51" name="Text Box 87"/>
          <p:cNvSpPr txBox="1">
            <a:spLocks noChangeArrowheads="1"/>
          </p:cNvSpPr>
          <p:nvPr/>
        </p:nvSpPr>
        <p:spPr bwMode="auto">
          <a:xfrm>
            <a:off x="4953000" y="1586345"/>
            <a:ext cx="449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=      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97      +     432   </a:t>
            </a:r>
          </a:p>
        </p:txBody>
      </p:sp>
      <p:sp>
        <p:nvSpPr>
          <p:cNvPr id="9238" name="Text Box 90"/>
          <p:cNvSpPr txBox="1">
            <a:spLocks noChangeArrowheads="1"/>
          </p:cNvSpPr>
          <p:nvPr/>
        </p:nvSpPr>
        <p:spPr bwMode="auto">
          <a:xfrm>
            <a:off x="4876800" y="3352800"/>
            <a:ext cx="4800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(160 x 5 -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25 x 4) : 4</a:t>
            </a:r>
          </a:p>
        </p:txBody>
      </p:sp>
      <p:sp>
        <p:nvSpPr>
          <p:cNvPr id="11358" name="Text Box 94"/>
          <p:cNvSpPr txBox="1">
            <a:spLocks noChangeArrowheads="1"/>
          </p:cNvSpPr>
          <p:nvPr/>
        </p:nvSpPr>
        <p:spPr bwMode="auto">
          <a:xfrm>
            <a:off x="4800600" y="4114800"/>
            <a:ext cx="4648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= (800  - 100) : 4</a:t>
            </a:r>
          </a:p>
        </p:txBody>
      </p:sp>
      <p:sp>
        <p:nvSpPr>
          <p:cNvPr id="11361" name="Text Box 97"/>
          <p:cNvSpPr txBox="1">
            <a:spLocks noChangeArrowheads="1"/>
          </p:cNvSpPr>
          <p:nvPr/>
        </p:nvSpPr>
        <p:spPr bwMode="auto">
          <a:xfrm>
            <a:off x="4800600" y="4800600"/>
            <a:ext cx="3505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=   700 : 4</a:t>
            </a:r>
            <a:endParaRPr kumimoji="0" lang="en-US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97"/>
          <p:cNvSpPr txBox="1">
            <a:spLocks noChangeArrowheads="1"/>
          </p:cNvSpPr>
          <p:nvPr/>
        </p:nvSpPr>
        <p:spPr bwMode="auto">
          <a:xfrm>
            <a:off x="4832556" y="5365956"/>
            <a:ext cx="3505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=   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175</a:t>
            </a:r>
          </a:p>
        </p:txBody>
      </p:sp>
      <p:sp>
        <p:nvSpPr>
          <p:cNvPr id="25" name="Text Box 87"/>
          <p:cNvSpPr txBox="1">
            <a:spLocks noChangeArrowheads="1"/>
          </p:cNvSpPr>
          <p:nvPr/>
        </p:nvSpPr>
        <p:spPr bwMode="auto">
          <a:xfrm>
            <a:off x="4953000" y="2133600"/>
            <a:ext cx="152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529</a:t>
            </a:r>
          </a:p>
        </p:txBody>
      </p:sp>
    </p:spTree>
    <p:extLst>
      <p:ext uri="{BB962C8B-B14F-4D97-AF65-F5344CB8AC3E}">
        <p14:creationId xmlns:p14="http://schemas.microsoft.com/office/powerpoint/2010/main" val="157528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1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1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1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1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1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1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1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11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11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11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11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11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11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11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11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0"/>
      <p:bldP spid="11334" grpId="0"/>
      <p:bldP spid="11336" grpId="0" animBg="1"/>
      <p:bldP spid="11337" grpId="0"/>
      <p:bldP spid="11338" grpId="0"/>
      <p:bldP spid="9227" grpId="0"/>
      <p:bldP spid="11342" grpId="0" animBg="1"/>
      <p:bldP spid="11343" grpId="0"/>
      <p:bldP spid="11344" grpId="0"/>
      <p:bldP spid="11345" grpId="0"/>
      <p:bldP spid="11346" grpId="0" animBg="1"/>
      <p:bldP spid="11347" grpId="0" animBg="1"/>
      <p:bldP spid="11348" grpId="0" animBg="1"/>
      <p:bldP spid="11349" grpId="0" animBg="1"/>
      <p:bldP spid="11350" grpId="0" animBg="1"/>
      <p:bldP spid="9238" grpId="0"/>
      <p:bldP spid="11358" grpId="0"/>
      <p:bldP spid="11361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508000" y="1066800"/>
            <a:ext cx="9144000" cy="495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4" name="Text Box 8"/>
          <p:cNvSpPr txBox="1">
            <a:spLocks noChangeArrowheads="1"/>
          </p:cNvSpPr>
          <p:nvPr/>
        </p:nvSpPr>
        <p:spPr bwMode="auto">
          <a:xfrm>
            <a:off x="508000" y="317500"/>
            <a:ext cx="8255000" cy="646331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sng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3600" b="1" i="0" u="sng" strike="noStrike" kern="1200" cap="none" spc="0" normalizeH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kumimoji="0" lang="en-US" altLang="en-US" sz="3600" b="1" i="0" u="none" strike="noStrike" kern="1200" cap="none" spc="0" normalizeH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Tính bằng cách thuận tiện nhất:</a:t>
            </a:r>
            <a:endParaRPr kumimoji="0" lang="en-US" altLang="en-US" sz="3600" b="1" i="0" u="none" strike="noStrike" kern="1200" cap="none" spc="0" normalizeH="0" baseline="0" noProof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5" name="Text Box 9"/>
          <p:cNvSpPr txBox="1">
            <a:spLocks noChangeArrowheads="1"/>
          </p:cNvSpPr>
          <p:nvPr/>
        </p:nvSpPr>
        <p:spPr bwMode="auto">
          <a:xfrm>
            <a:off x="508000" y="1120775"/>
            <a:ext cx="4114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a) 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x  25 x 4 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508000" y="1730375"/>
            <a:ext cx="4419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=  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x (25 x 4) </a:t>
            </a: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660400" y="2416175"/>
            <a:ext cx="4495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x  100 </a:t>
            </a: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736600" y="3048000"/>
            <a:ext cx="2895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3 6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00 </a:t>
            </a:r>
          </a:p>
        </p:txBody>
      </p:sp>
      <p:sp>
        <p:nvSpPr>
          <p:cNvPr id="10249" name="Text Box 15"/>
          <p:cNvSpPr txBox="1">
            <a:spLocks noChangeArrowheads="1"/>
          </p:cNvSpPr>
          <p:nvPr/>
        </p:nvSpPr>
        <p:spPr bwMode="auto">
          <a:xfrm>
            <a:off x="5308600" y="1044575"/>
            <a:ext cx="403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x 24  : 9 </a:t>
            </a: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5156200" y="1730375"/>
            <a:ext cx="4521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=  (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: 9) x 24 </a:t>
            </a:r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5156200" y="2362200"/>
            <a:ext cx="2895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=   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x 24  </a:t>
            </a:r>
          </a:p>
        </p:txBody>
      </p:sp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5156200" y="3101975"/>
            <a:ext cx="3733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=   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0254" name="Text Box 22"/>
          <p:cNvSpPr txBox="1">
            <a:spLocks noChangeArrowheads="1"/>
          </p:cNvSpPr>
          <p:nvPr/>
        </p:nvSpPr>
        <p:spPr bwMode="auto">
          <a:xfrm>
            <a:off x="1803400" y="4038600"/>
            <a:ext cx="4419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x 2 x 8 x 5 =</a:t>
            </a:r>
          </a:p>
        </p:txBody>
      </p:sp>
      <p:sp>
        <p:nvSpPr>
          <p:cNvPr id="15383" name="Text Box 23"/>
          <p:cNvSpPr txBox="1">
            <a:spLocks noChangeArrowheads="1"/>
          </p:cNvSpPr>
          <p:nvPr/>
        </p:nvSpPr>
        <p:spPr bwMode="auto">
          <a:xfrm>
            <a:off x="5537200" y="4016375"/>
            <a:ext cx="403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x 8) x (2 x 5)</a:t>
            </a:r>
          </a:p>
        </p:txBody>
      </p:sp>
      <p:sp>
        <p:nvSpPr>
          <p:cNvPr id="15386" name="Text Box 26"/>
          <p:cNvSpPr txBox="1">
            <a:spLocks noChangeArrowheads="1"/>
          </p:cNvSpPr>
          <p:nvPr/>
        </p:nvSpPr>
        <p:spPr bwMode="auto">
          <a:xfrm>
            <a:off x="5384800" y="4625975"/>
            <a:ext cx="4114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328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x  10</a:t>
            </a:r>
          </a:p>
        </p:txBody>
      </p:sp>
      <p:sp>
        <p:nvSpPr>
          <p:cNvPr id="15387" name="Text Box 27"/>
          <p:cNvSpPr txBox="1">
            <a:spLocks noChangeArrowheads="1"/>
          </p:cNvSpPr>
          <p:nvPr/>
        </p:nvSpPr>
        <p:spPr bwMode="auto">
          <a:xfrm>
            <a:off x="5384800" y="5235575"/>
            <a:ext cx="426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3 280</a:t>
            </a:r>
            <a:endParaRPr kumimoji="0" lang="en-US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53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50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0" grpId="0"/>
      <p:bldP spid="15373" grpId="0"/>
      <p:bldP spid="15374" grpId="0"/>
      <p:bldP spid="15376" grpId="0"/>
      <p:bldP spid="15378" grpId="0"/>
      <p:bldP spid="15379" grpId="0"/>
      <p:bldP spid="15383" grpId="0"/>
      <p:bldP spid="15386" grpId="0"/>
      <p:bldP spid="1538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987714"/>
            <a:ext cx="9144000" cy="58702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244" name="Text Box 8"/>
          <p:cNvSpPr txBox="1">
            <a:spLocks noChangeArrowheads="1"/>
          </p:cNvSpPr>
          <p:nvPr/>
        </p:nvSpPr>
        <p:spPr bwMode="auto">
          <a:xfrm>
            <a:off x="457200" y="317500"/>
            <a:ext cx="8458200" cy="646331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thuận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tiện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245" name="Text Box 9"/>
          <p:cNvSpPr txBox="1">
            <a:spLocks noChangeArrowheads="1"/>
          </p:cNvSpPr>
          <p:nvPr/>
        </p:nvSpPr>
        <p:spPr bwMode="auto">
          <a:xfrm>
            <a:off x="304800" y="1314053"/>
            <a:ext cx="4114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b) 108 x (23 + 7)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304800" y="1923653"/>
            <a:ext cx="4419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 108 x 30</a:t>
            </a: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457200" y="2573843"/>
            <a:ext cx="2895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 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32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</a:t>
            </a:r>
          </a:p>
        </p:txBody>
      </p:sp>
      <p:sp>
        <p:nvSpPr>
          <p:cNvPr id="10249" name="Text Box 15"/>
          <p:cNvSpPr txBox="1">
            <a:spLocks noChangeArrowheads="1"/>
          </p:cNvSpPr>
          <p:nvPr/>
        </p:nvSpPr>
        <p:spPr bwMode="auto">
          <a:xfrm>
            <a:off x="5105400" y="1237853"/>
            <a:ext cx="403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215 x 86 + 215 x 14</a:t>
            </a: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5156200" y="1923653"/>
            <a:ext cx="4521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 215 x (86</a:t>
            </a:r>
            <a:r>
              <a:rPr kumimoji="0" lang="en-US" alt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+ 14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5181600" y="2555478"/>
            <a:ext cx="2895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 215 x 100  </a:t>
            </a:r>
          </a:p>
        </p:txBody>
      </p:sp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5181600" y="3295253"/>
            <a:ext cx="3733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 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21500 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1066800" y="4144565"/>
            <a:ext cx="403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53 x 128 - 43 x 128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4927600" y="4152860"/>
            <a:ext cx="4521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 128 x (53</a:t>
            </a:r>
            <a:r>
              <a:rPr kumimoji="0" lang="en-US" alt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- 43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4927600" y="4825206"/>
            <a:ext cx="2895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 128 x 10  </a:t>
            </a: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4927600" y="5602069"/>
            <a:ext cx="3733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 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128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</a:t>
            </a:r>
          </a:p>
        </p:txBody>
      </p:sp>
    </p:spTree>
    <p:extLst>
      <p:ext uri="{BB962C8B-B14F-4D97-AF65-F5344CB8AC3E}">
        <p14:creationId xmlns:p14="http://schemas.microsoft.com/office/powerpoint/2010/main" val="315976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15370" grpId="0"/>
      <p:bldP spid="10249" grpId="0"/>
      <p:bldP spid="15376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1_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1143</TotalTime>
  <Words>848</Words>
  <Application>Microsoft Office PowerPoint</Application>
  <PresentationFormat>On-screen Show (4:3)</PresentationFormat>
  <Paragraphs>118</Paragraphs>
  <Slides>16</Slides>
  <Notes>2</Notes>
  <HiddenSlides>0</HiddenSlides>
  <MMClips>2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1_Chủ đề của Office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THANH HUONG</cp:lastModifiedBy>
  <cp:revision>84</cp:revision>
  <cp:lastPrinted>2022-02-24T15:00:29Z</cp:lastPrinted>
  <dcterms:created xsi:type="dcterms:W3CDTF">2010-01-15T14:56:43Z</dcterms:created>
  <dcterms:modified xsi:type="dcterms:W3CDTF">2022-05-03T03:08:31Z</dcterms:modified>
</cp:coreProperties>
</file>