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audio5.wav" ContentType="audio/x-wav"/>
  <Override PartName="/ppt/media/audio7.wav" ContentType="audio/x-wav"/>
  <Override PartName="/ppt/media/audio8.wav" ContentType="audio/x-wav"/>
  <Override PartName="/ppt/media/audio9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</p:sldMasterIdLst>
  <p:notesMasterIdLst>
    <p:notesMasterId r:id="rId25"/>
  </p:notesMasterIdLst>
  <p:sldIdLst>
    <p:sldId id="284" r:id="rId4"/>
    <p:sldId id="289" r:id="rId5"/>
    <p:sldId id="287" r:id="rId6"/>
    <p:sldId id="281" r:id="rId7"/>
    <p:sldId id="282" r:id="rId8"/>
    <p:sldId id="283" r:id="rId9"/>
    <p:sldId id="263" r:id="rId10"/>
    <p:sldId id="271" r:id="rId11"/>
    <p:sldId id="266" r:id="rId12"/>
    <p:sldId id="259" r:id="rId13"/>
    <p:sldId id="262" r:id="rId14"/>
    <p:sldId id="267" r:id="rId15"/>
    <p:sldId id="268" r:id="rId16"/>
    <p:sldId id="269" r:id="rId17"/>
    <p:sldId id="272" r:id="rId18"/>
    <p:sldId id="270" r:id="rId19"/>
    <p:sldId id="273" r:id="rId20"/>
    <p:sldId id="274" r:id="rId21"/>
    <p:sldId id="275" r:id="rId22"/>
    <p:sldId id="276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01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84FFF-771E-429F-A177-4C3E81B20310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D7CBE-83C0-4E17-A8B4-A2F82BF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4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2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7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763" y="4953000"/>
            <a:ext cx="9148763" cy="1912938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6739" y="4832896"/>
              <a:ext cx="7457261" cy="51943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593" y="5135152"/>
              <a:ext cx="9108407" cy="839244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5" y="1752616"/>
            <a:ext cx="7772400" cy="1829761"/>
          </a:xfrm>
        </p:spPr>
        <p:txBody>
          <a:bodyPr anchor="b"/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5" y="3611607"/>
            <a:ext cx="7772400" cy="1199704"/>
          </a:xfrm>
        </p:spPr>
        <p:txBody>
          <a:bodyPr lIns="50012" rIns="50012"/>
          <a:lstStyle>
            <a:lvl1pPr marL="0" marR="70017" indent="0" algn="r">
              <a:buNone/>
              <a:defRPr>
                <a:solidFill>
                  <a:schemeClr val="tx2"/>
                </a:solidFill>
              </a:defRPr>
            </a:lvl1pPr>
            <a:lvl2pPr marL="500127" indent="0" algn="ctr">
              <a:buNone/>
            </a:lvl2pPr>
            <a:lvl3pPr marL="1000250" indent="0" algn="ctr">
              <a:buNone/>
            </a:lvl3pPr>
            <a:lvl4pPr marL="1500375" indent="0" algn="ctr">
              <a:buNone/>
            </a:lvl4pPr>
            <a:lvl5pPr marL="2000501" indent="0" algn="ctr">
              <a:buNone/>
            </a:lvl5pPr>
            <a:lvl6pPr marL="2500625" indent="0" algn="ctr">
              <a:buNone/>
            </a:lvl6pPr>
            <a:lvl7pPr marL="3000749" indent="0" algn="ctr">
              <a:buNone/>
            </a:lvl7pPr>
            <a:lvl8pPr marL="3500877" indent="0" algn="ctr">
              <a:buNone/>
            </a:lvl8pPr>
            <a:lvl9pPr marL="4001001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DA2BF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BFAA3917-3E70-476D-B957-1C3EA8656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64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8D7A12A-3B07-4318-920B-58475190E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676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6725"/>
            <a:ext cx="182562" cy="22701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1225" y="3006725"/>
            <a:ext cx="182563" cy="22701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62E3647D-56A6-4C3B-8724-BDF3177E10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107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43"/>
            <a:ext cx="4038600" cy="452596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43"/>
            <a:ext cx="4038600" cy="452596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267BC886-3151-4B14-B6FD-DC9FAD152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35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9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0051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5410200"/>
            <a:ext cx="4041776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0051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6" y="1444309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309"/>
            <a:ext cx="4041776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2B7B36E-6EEA-4D31-A14E-2C5A112DF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864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43B4CA9C-EDEA-4971-B2BF-D28D67DFB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7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3CE8C86-4271-40B9-AB9F-FED0C0C83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567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876803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7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5" y="5355102"/>
            <a:ext cx="3974592" cy="91440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2" y="274320"/>
            <a:ext cx="7479792" cy="4572000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936C61A-3918-4503-A17A-00F5AD06D0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933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43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475" y="5945188"/>
            <a:ext cx="4941888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029" tIns="50012" rIns="100029" bIns="50012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5037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0029" tIns="50012" rIns="100029" bIns="500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25" y="5787753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9513"/>
            <a:ext cx="182563" cy="22701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9513"/>
            <a:ext cx="182563" cy="22701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20006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5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83DF21F0-BFBF-4CE4-9092-D99805745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289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1481334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0C49566-6524-4151-A5FD-4A31641EA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708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9" y="274649"/>
            <a:ext cx="1777471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91F9579-09D3-496F-B810-F87D71D5C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618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07B2785-90EA-4CF5-846A-269A985A6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00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D7D03-6319-4FE5-A2CB-0C2CD4DBF9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0356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48E91-72ED-40E8-B72A-080CE47CC9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4908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F9689-9CEF-47E4-8A26-BFCBA6E4C00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1938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B1122-BB3A-4E40-96C6-EB45D60166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217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B098-CC93-45D7-BEED-A3B0B39FB8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5110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B29F8-1433-4619-9FED-31165B00BD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891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47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85546-71B9-464B-82E9-48E3C807C0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9078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A54E0-B69C-4F44-98FC-1CEBA2DDE1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4912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54382-DB7F-4568-8D43-C1A3E108EB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3901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8038B-B291-4405-B3DF-B9C1E8738C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9980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965E-D287-4803-B556-AF7A1CFE61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2925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1F3A7-F433-424B-BD75-80FCC3474A6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8493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BE5BB-B01D-45DD-BCE9-C41E3A0006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706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6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9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0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9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5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0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705FA-56A1-4E58-BBB2-6A44C72AFFFA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475" y="5945188"/>
            <a:ext cx="4941888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029" tIns="50012" rIns="100029" bIns="50012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Freeform 11"/>
          <p:cNvSpPr>
            <a:spLocks/>
          </p:cNvSpPr>
          <p:nvPr/>
        </p:nvSpPr>
        <p:spPr bwMode="auto">
          <a:xfrm>
            <a:off x="485775" y="5938838"/>
            <a:ext cx="3690938" cy="935037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0029" tIns="50012" rIns="100029" bIns="500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25" y="5787753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00029" tIns="50012" rIns="100029" bIns="50012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29" tIns="50012" rIns="100029" bIns="500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lIns="100029" tIns="50012" rIns="100029" bIns="50012" anchor="b"/>
          <a:lstStyle>
            <a:lvl1pPr algn="l" eaLnBrk="1" latinLnBrk="0" hangingPunct="1">
              <a:defRPr kumimoji="0" sz="1100">
                <a:solidFill>
                  <a:prstClr val="black"/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lIns="100029" tIns="50012" rIns="100029" bIns="50012" anchor="b"/>
          <a:lstStyle>
            <a:lvl1pPr algn="r" eaLnBrk="1" latinLnBrk="0" hangingPunct="1">
              <a:defRPr kumimoji="0" sz="1100">
                <a:solidFill>
                  <a:prstClr val="black"/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100029" tIns="50012" rIns="100029" bIns="500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59B19-9EB7-431F-9797-02A85F782BA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03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5pPr>
      <a:lvl6pPr marL="456818" algn="l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6pPr>
      <a:lvl7pPr marL="913638" algn="l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7pPr>
      <a:lvl8pPr marL="1370456" algn="l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8pPr>
      <a:lvl9pPr marL="1827275" algn="l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98463" indent="-277813" algn="l" rtl="0" eaLnBrk="0" fontAlgn="base" hangingPunct="0">
        <a:spcBef>
          <a:spcPts val="438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7863" indent="-247650" algn="l" rtl="0" eaLnBrk="0" fontAlgn="base" hangingPunct="0">
        <a:spcBef>
          <a:spcPts val="3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38213" indent="-247650" algn="l" rtl="0" eaLnBrk="0" fontAlgn="base" hangingPunct="0">
        <a:spcBef>
          <a:spcPts val="388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49363" indent="-247650" algn="l" rtl="0" eaLnBrk="0" fontAlgn="base" hangingPunct="0">
        <a:spcBef>
          <a:spcPts val="388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98600" indent="-247650" algn="l" rtl="0" eaLnBrk="0" fontAlgn="base" hangingPunct="0">
        <a:spcBef>
          <a:spcPts val="388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50441" indent="-250063" algn="l" rtl="0" eaLnBrk="1" latinLnBrk="0" hangingPunct="1">
        <a:spcBef>
          <a:spcPts val="383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00501" indent="-250063" algn="l" rtl="0" eaLnBrk="1" latinLnBrk="0" hangingPunct="1">
        <a:spcBef>
          <a:spcPts val="383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564" indent="-250063" algn="l" rtl="0" eaLnBrk="1" latinLnBrk="0" hangingPunct="1">
        <a:spcBef>
          <a:spcPts val="383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625" indent="-250063" algn="l" rtl="0" eaLnBrk="1" latinLnBrk="0" hangingPunct="1">
        <a:spcBef>
          <a:spcPts val="383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01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02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003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005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006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007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008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010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62A05B-DA24-4C1E-8BA0-72DEE7EFC06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audio" Target="../media/audio7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5.wav"/><Relationship Id="rId5" Type="http://schemas.openxmlformats.org/officeDocument/2006/relationships/audio" Target="../media/audio9.wav"/><Relationship Id="rId4" Type="http://schemas.openxmlformats.org/officeDocument/2006/relationships/audio" Target="../media/audio8.wav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audio" Target="../media/audio7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5.wav"/><Relationship Id="rId5" Type="http://schemas.openxmlformats.org/officeDocument/2006/relationships/audio" Target="../media/audio9.wav"/><Relationship Id="rId4" Type="http://schemas.openxmlformats.org/officeDocument/2006/relationships/audio" Target="../media/audio8.wav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audio" Target="../media/audio7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5.wav"/><Relationship Id="rId5" Type="http://schemas.openxmlformats.org/officeDocument/2006/relationships/audio" Target="../media/audio9.wav"/><Relationship Id="rId4" Type="http://schemas.openxmlformats.org/officeDocument/2006/relationships/audio" Target="../media/audio8.wav"/><Relationship Id="rId9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990600" y="990600"/>
            <a:ext cx="7477125" cy="434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48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Chào mừng các em học sinh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819274" y="1681981"/>
            <a:ext cx="581977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abiaH"/>
              </a:rPr>
              <a:t>Lớp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abiaH"/>
              </a:rPr>
              <a:t> </a:t>
            </a:r>
            <a:r>
              <a:rPr lang="en-US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abiaH"/>
              </a:rPr>
              <a:t>4</a:t>
            </a:r>
            <a:endParaRPr lang="en-US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rabiaH"/>
            </a:endParaRPr>
          </a:p>
          <a:p>
            <a:pPr algn="ctr">
              <a:defRPr/>
            </a:pP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Trường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Tiểu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học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 </a:t>
            </a:r>
            <a:r>
              <a:rPr lang="en-US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Giang</a:t>
            </a:r>
            <a:r>
              <a:rPr lang="en-US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 </a:t>
            </a:r>
            <a:r>
              <a:rPr lang="en-US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Biên</a:t>
            </a:r>
            <a:endParaRPr lang="en-US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ioman"/>
            </a:endParaRPr>
          </a:p>
        </p:txBody>
      </p:sp>
      <p:pic>
        <p:nvPicPr>
          <p:cNvPr id="2053" name="Picture 5" descr="b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29200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j0212604.wav">
            <a:hlinkClick r:id="" action="ppaction://media"/>
          </p:cNvPr>
          <p:cNvSpPr>
            <a:spLocks noChangeAspect="1" noChangeArrowheads="1"/>
          </p:cNvSpPr>
          <p:nvPr>
            <a:wavAudioFile r:embed="rId1" name="7D36960D.WAV"/>
          </p:nvPr>
        </p:nvSpPr>
        <p:spPr bwMode="auto">
          <a:xfrm>
            <a:off x="8229600" y="5943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8" name="Picture 14" descr="Trẻ Em, Mầm Non, Em Nhỏ, Trẻ Con, Tải hình PNG 65 - Free.Vector6.com">
            <a:extLst>
              <a:ext uri="{FF2B5EF4-FFF2-40B4-BE49-F238E27FC236}">
                <a16:creationId xmlns="" xmlns:a16="http://schemas.microsoft.com/office/drawing/2014/main" id="{00A0E0F6-54C0-4AB9-8FC4-2C8FB2301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498869"/>
            <a:ext cx="8186906" cy="433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4053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6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đẹp 74 - Hình nền - Phạm Thu Thảnh - Website trường mầm non Gia 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78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ình nền powerpoint mở đầu | Hình nền, Hình ảnh,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147" y="76200"/>
            <a:ext cx="9020653" cy="24129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a) Cuối 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cùng, nàng quay lại bảo thị nữ:</a:t>
            </a:r>
            <a:br>
              <a:rPr lang="vi-VN" sz="4400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Hãy gọi người hàng hành 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ta!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LỌ NƯỚC THẦN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914400"/>
            <a:ext cx="89916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 người hàng hành </a:t>
            </a:r>
            <a:r>
              <a:rPr lang="vi-VN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ta!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54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ngay bộ hình nền Powerpoint đẹp, chuyên nghiệp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0"/>
            <a:ext cx="9143999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47" y="226159"/>
            <a:ext cx="9020653" cy="550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) Một anh chiến sĩ đến nâng con cá lên hai bàn tay nói nựng: “Có đau không, chú mình?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 Lần sau, khi nhảy múa phải chú ý nhé! Đừng có nhảy lên boong tàu!”</a:t>
            </a:r>
          </a:p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algn="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HÀ ĐÌNH CẨN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2651760"/>
            <a:ext cx="8915400" cy="17373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 </a:t>
            </a:r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sau, khi nhảy múa phải chú ý 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nhé! </a:t>
            </a:r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 có nhảy lên boong 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tàu!”</a:t>
            </a:r>
            <a:endParaRPr lang="vi-VN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 nền đẹp 74 - Hình nền - Phạm Thu Thảnh - Website trường mầm non Gia 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78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ình nền powerpoint mở đầu | Hình nền, Hình ảnh,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147" y="567690"/>
            <a:ext cx="9020653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Con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rùa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vàng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sợ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nhô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thêm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nữa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tiến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phía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gươm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Long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kumimoji="0" 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SỰ TÍCH HỒ GƯƠM</a:t>
            </a:r>
            <a:endParaRPr kumimoji="0" lang="en-US" sz="4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590800"/>
            <a:ext cx="89916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4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gươm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Long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118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ngay bộ hình nền Powerpoint đẹp, chuyên nghiệp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0"/>
            <a:ext cx="9143999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-36195"/>
            <a:ext cx="9020653" cy="4444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5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d)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Ông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xong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rằng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Con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chặt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trăm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đốt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tre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ta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CÂY 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TRE TRĂM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ĐỐT</a:t>
            </a:r>
            <a:r>
              <a:rPr kumimoji="0" lang="en-US" sz="4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85402"/>
            <a:ext cx="8839200" cy="17373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- Con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chặt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trăm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đốt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tre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ta.</a:t>
            </a:r>
          </a:p>
        </p:txBody>
      </p:sp>
    </p:spTree>
    <p:extLst>
      <p:ext uri="{BB962C8B-B14F-4D97-AF65-F5344CB8AC3E}">
        <p14:creationId xmlns:p14="http://schemas.microsoft.com/office/powerpoint/2010/main" val="19946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194638"/>
            <a:ext cx="8991600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1. Tìm câu khiến trong những đoạn trích đã cho: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Cuối cùng, nàng quay lại bảo thị nữ:</a:t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gọi người hàng hành vào cho ta!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LỌ NƯỚC THẦN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Một anh chiến sĩ đến nâng con cá lên hai bàn tay nói nựng: “Có đau không, chú mình?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 sau, khi nhảy múa phải chú ý nhé! Đừng có nhảy lên boong tàu!”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HÀ ĐÌNH CẨN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rùa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sợ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nhô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thêm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nữa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tiến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phía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gươm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Long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SỰ TÍCH HỒ GƯƠM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d)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xong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rằng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Con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chặt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trăm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CÂY TRE TRĂM ĐỐT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30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gita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983163"/>
            <a:ext cx="88233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Text Box 9232"/>
          <p:cNvSpPr txBox="1">
            <a:spLocks noChangeArrowheads="1"/>
          </p:cNvSpPr>
          <p:nvPr/>
        </p:nvSpPr>
        <p:spPr bwMode="auto">
          <a:xfrm>
            <a:off x="439738" y="2098675"/>
            <a:ext cx="870426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khiến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giáo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khoa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Toán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9234" name="Text Box 9233"/>
          <p:cNvSpPr txBox="1">
            <a:spLocks noChangeArrowheads="1"/>
          </p:cNvSpPr>
          <p:nvPr/>
        </p:nvSpPr>
        <p:spPr bwMode="auto">
          <a:xfrm>
            <a:off x="439738" y="4289425"/>
            <a:ext cx="8704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- Hãy kể về những đổi mới ở quê em.</a:t>
            </a:r>
          </a:p>
        </p:txBody>
      </p:sp>
      <p:sp>
        <p:nvSpPr>
          <p:cNvPr id="9235" name="Text Box 9234"/>
          <p:cNvSpPr txBox="1">
            <a:spLocks noChangeArrowheads="1"/>
          </p:cNvSpPr>
          <p:nvPr/>
        </p:nvSpPr>
        <p:spPr bwMode="auto">
          <a:xfrm>
            <a:off x="439738" y="3679825"/>
            <a:ext cx="8704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- Hãy tính chu vi và diện tích của hình chữ nhật đó.</a:t>
            </a:r>
          </a:p>
        </p:txBody>
      </p:sp>
      <p:sp>
        <p:nvSpPr>
          <p:cNvPr id="9236" name="Text Box 9235"/>
          <p:cNvSpPr txBox="1">
            <a:spLocks noChangeArrowheads="1"/>
          </p:cNvSpPr>
          <p:nvPr/>
        </p:nvSpPr>
        <p:spPr bwMode="auto">
          <a:xfrm>
            <a:off x="439738" y="3070225"/>
            <a:ext cx="8704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ngay</a:t>
            </a:r>
            <a:r>
              <a:rPr lang="en-US" altLang="en-US" sz="2800" b="1" dirty="0">
                <a:latin typeface="Times New Roman" panose="02020603050405020304" pitchFamily="18" charset="0"/>
              </a:rPr>
              <a:t> !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Ga-vrốt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ngoài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chiến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luỹ</a:t>
            </a:r>
            <a:r>
              <a:rPr lang="en-US" altLang="en-US" sz="2800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403600" y="914400"/>
            <a:ext cx="2336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Câu khiến   </a:t>
            </a: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  <a:endParaRPr lang="vi-V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0248" name="Text Box 9237"/>
          <p:cNvSpPr txBox="1">
            <a:spLocks noChangeArrowheads="1"/>
          </p:cNvSpPr>
          <p:nvPr/>
        </p:nvSpPr>
        <p:spPr bwMode="auto">
          <a:xfrm>
            <a:off x="381000" y="339725"/>
            <a:ext cx="87042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>
                <a:latin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10249" name="Text Box 9239"/>
          <p:cNvSpPr txBox="1">
            <a:spLocks noChangeArrowheads="1"/>
          </p:cNvSpPr>
          <p:nvPr/>
        </p:nvSpPr>
        <p:spPr bwMode="auto">
          <a:xfrm>
            <a:off x="142875" y="1317625"/>
            <a:ext cx="2828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III.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1570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/>
      <p:bldP spid="9234" grpId="0"/>
      <p:bldP spid="9235" grpId="0"/>
      <p:bldP spid="92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 nền đẹp 74 - Hình nền - Phạm Thu Thảnh - Website trường mầm non Gia 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78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ình nền powerpoint mở đầu | Hình nền, Hình ảnh,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7" y="0"/>
            <a:ext cx="9173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7543" y="304800"/>
            <a:ext cx="7653057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2522" y="1676400"/>
            <a:ext cx="4496744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3339405"/>
            <a:ext cx="5024132" cy="138499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8769" y="5015805"/>
            <a:ext cx="6588663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2253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egita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38800"/>
            <a:ext cx="80708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06400" y="2286000"/>
            <a:ext cx="8569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khiến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anh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chị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cô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giáo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thầy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giáo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)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0256" name="Text Box 10255"/>
          <p:cNvSpPr txBox="1">
            <a:spLocks noChangeArrowheads="1"/>
          </p:cNvSpPr>
          <p:nvPr/>
        </p:nvSpPr>
        <p:spPr bwMode="auto">
          <a:xfrm>
            <a:off x="396875" y="4876800"/>
            <a:ext cx="83550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xin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cô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ạ! 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0257" name="Text Box 10256"/>
          <p:cNvSpPr txBox="1">
            <a:spLocks noChangeArrowheads="1"/>
          </p:cNvSpPr>
          <p:nvPr/>
        </p:nvSpPr>
        <p:spPr bwMode="auto">
          <a:xfrm>
            <a:off x="396875" y="3987800"/>
            <a:ext cx="83550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Chị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ơi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mượn</a:t>
            </a:r>
            <a:r>
              <a:rPr lang="en-US" altLang="en-US" sz="2800" b="1" dirty="0"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gấu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chị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lát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nhé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!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0259" name="Text Box 10258"/>
          <p:cNvSpPr txBox="1">
            <a:spLocks noChangeArrowheads="1"/>
          </p:cNvSpPr>
          <p:nvPr/>
        </p:nvSpPr>
        <p:spPr bwMode="auto">
          <a:xfrm>
            <a:off x="406400" y="3352800"/>
            <a:ext cx="8142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- Cho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mượn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bút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tí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! 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384550" y="1066800"/>
            <a:ext cx="2300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Câu khiến     </a:t>
            </a:r>
            <a:endParaRPr lang="vi-V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1272" name="Text Box 10260"/>
          <p:cNvSpPr txBox="1">
            <a:spLocks noChangeArrowheads="1"/>
          </p:cNvSpPr>
          <p:nvPr/>
        </p:nvSpPr>
        <p:spPr bwMode="auto">
          <a:xfrm>
            <a:off x="406400" y="533400"/>
            <a:ext cx="8569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>
                <a:latin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11273" name="Text Box 10262"/>
          <p:cNvSpPr txBox="1">
            <a:spLocks noChangeArrowheads="1"/>
          </p:cNvSpPr>
          <p:nvPr/>
        </p:nvSpPr>
        <p:spPr bwMode="auto">
          <a:xfrm>
            <a:off x="131763" y="1600200"/>
            <a:ext cx="2786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III. Luyện tập</a:t>
            </a:r>
          </a:p>
        </p:txBody>
      </p:sp>
    </p:spTree>
    <p:extLst>
      <p:ext uri="{BB962C8B-B14F-4D97-AF65-F5344CB8AC3E}">
        <p14:creationId xmlns:p14="http://schemas.microsoft.com/office/powerpoint/2010/main" val="7270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56" grpId="0"/>
      <p:bldP spid="10257" grpId="0"/>
      <p:bldP spid="102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Object 2"/>
          <p:cNvGraphicFramePr>
            <a:graphicFrameLocks noGrp="1"/>
          </p:cNvGraphicFramePr>
          <p:nvPr>
            <p:ph idx="4294967295"/>
          </p:nvPr>
        </p:nvGraphicFramePr>
        <p:xfrm>
          <a:off x="129540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7" imgW="3535680" imgH="4450080" progId="MS_ClipArt_Gallery.2">
                  <p:embed/>
                </p:oleObj>
              </mc:Choice>
              <mc:Fallback>
                <p:oleObj r:id="rId7" imgW="3535680" imgH="4450080" progId="MS_ClipArt_Gallery.2">
                  <p:embed/>
                  <p:pic>
                    <p:nvPicPr>
                      <p:cNvPr id="12289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003800"/>
                        <a:ext cx="914400" cy="109220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0" name="WordArt 3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, Ai đúng?</a:t>
            </a:r>
          </a:p>
        </p:txBody>
      </p:sp>
      <p:pic>
        <p:nvPicPr>
          <p:cNvPr id="12291" name="Picture 4" descr="Picture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r="1834" b="8554"/>
          <a:stretch>
            <a:fillRect/>
          </a:stretch>
        </p:blipFill>
        <p:spPr bwMode="auto">
          <a:xfrm>
            <a:off x="762000" y="1524000"/>
            <a:ext cx="75438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438400" y="2286000"/>
            <a:ext cx="495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algn="just"/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algn="just"/>
            <a:r>
              <a:rPr lang="en-US" altLang="en-US" sz="2400" b="1" i="1" dirty="0">
                <a:latin typeface="Times New Roman" panose="02020603050405020304" pitchFamily="18" charset="0"/>
              </a:rPr>
              <a:t>  1.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khiến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</a:rPr>
              <a:t>để</a:t>
            </a:r>
            <a:r>
              <a:rPr lang="en-US" altLang="en-US" sz="2400" b="1" i="1" dirty="0" smtClean="0">
                <a:latin typeface="Times New Roman" panose="02020603050405020304" pitchFamily="18" charset="0"/>
              </a:rPr>
              <a:t>:</a:t>
            </a: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algn="just"/>
            <a:endParaRPr lang="en-US" altLang="en-US" sz="2400" i="1" dirty="0">
              <a:latin typeface="Times New Roman" panose="02020603050405020304" pitchFamily="18" charset="0"/>
            </a:endParaRP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</a:rPr>
              <a:t>        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sp>
        <p:nvSpPr>
          <p:cNvPr id="138246" name="AutoShape 6"/>
          <p:cNvSpPr>
            <a:spLocks noChangeArrowheads="1"/>
          </p:cNvSpPr>
          <p:nvPr/>
        </p:nvSpPr>
        <p:spPr bwMode="auto">
          <a:xfrm>
            <a:off x="7608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8247" name="AutoShape 7"/>
          <p:cNvSpPr>
            <a:spLocks noChangeArrowheads="1"/>
          </p:cNvSpPr>
          <p:nvPr/>
        </p:nvSpPr>
        <p:spPr bwMode="auto">
          <a:xfrm>
            <a:off x="7612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38248" name="AutoShape 8"/>
          <p:cNvSpPr>
            <a:spLocks noChangeArrowheads="1"/>
          </p:cNvSpPr>
          <p:nvPr/>
        </p:nvSpPr>
        <p:spPr bwMode="auto">
          <a:xfrm>
            <a:off x="7616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8249" name="AutoShape 9"/>
          <p:cNvSpPr>
            <a:spLocks noChangeArrowheads="1"/>
          </p:cNvSpPr>
          <p:nvPr/>
        </p:nvSpPr>
        <p:spPr bwMode="auto">
          <a:xfrm>
            <a:off x="7608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8250" name="AutoShape 10"/>
          <p:cNvSpPr>
            <a:spLocks noChangeArrowheads="1"/>
          </p:cNvSpPr>
          <p:nvPr/>
        </p:nvSpPr>
        <p:spPr bwMode="auto">
          <a:xfrm>
            <a:off x="7608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38251" name="AutoShape 11"/>
          <p:cNvSpPr>
            <a:spLocks noChangeArrowheads="1"/>
          </p:cNvSpPr>
          <p:nvPr/>
        </p:nvSpPr>
        <p:spPr bwMode="auto">
          <a:xfrm>
            <a:off x="7599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2819400" y="2895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</a:rPr>
              <a:t>a. </a:t>
            </a:r>
            <a:r>
              <a:rPr lang="en-US" altLang="en-US" sz="2400" i="1">
                <a:latin typeface="Times New Roman" panose="02020603050405020304" pitchFamily="18" charset="0"/>
              </a:rPr>
              <a:t>Hỏi những điều chưa biết…</a:t>
            </a:r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2819400" y="33528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</a:rPr>
              <a:t>b. </a:t>
            </a:r>
            <a:r>
              <a:rPr lang="en-US" altLang="en-US" sz="2400" i="1">
                <a:latin typeface="Times New Roman" panose="02020603050405020304" pitchFamily="18" charset="0"/>
              </a:rPr>
              <a:t>Miêu tả, thuật lại sự vật, sự việc… </a:t>
            </a:r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2590800" y="3810000"/>
            <a:ext cx="548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   c.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Nêu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yêu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2400" i="1" dirty="0">
                <a:latin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đề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nghị</a:t>
            </a:r>
            <a:r>
              <a:rPr lang="en-US" altLang="en-US" sz="2400" i="1" dirty="0">
                <a:latin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mong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</a:rPr>
              <a:t>muốn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 …</a:t>
            </a:r>
            <a:r>
              <a:rPr lang="en-US" altLang="en-US" sz="2400" i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nói</a:t>
            </a:r>
            <a:r>
              <a:rPr lang="en-US" altLang="en-US" sz="2400" i="1" dirty="0">
                <a:latin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400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8257" name="Oval 17"/>
          <p:cNvSpPr>
            <a:spLocks noChangeArrowheads="1"/>
          </p:cNvSpPr>
          <p:nvPr/>
        </p:nvSpPr>
        <p:spPr bwMode="auto">
          <a:xfrm>
            <a:off x="2743200" y="381000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7087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13824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/>
      <p:bldP spid="138246" grpId="0" animBg="1"/>
      <p:bldP spid="138247" grpId="0" animBg="1"/>
      <p:bldP spid="138248" grpId="0" animBg="1"/>
      <p:bldP spid="138249" grpId="0" animBg="1"/>
      <p:bldP spid="138250" grpId="0" animBg="1"/>
      <p:bldP spid="138251" grpId="0" animBg="1"/>
      <p:bldP spid="138253" grpId="0"/>
      <p:bldP spid="138254" grpId="0"/>
      <p:bldP spid="138255" grpId="0"/>
      <p:bldP spid="1382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Object 2"/>
          <p:cNvGraphicFramePr>
            <a:graphicFrameLocks noGrp="1"/>
          </p:cNvGraphicFramePr>
          <p:nvPr>
            <p:ph idx="4294967295"/>
          </p:nvPr>
        </p:nvGraphicFramePr>
        <p:xfrm>
          <a:off x="129540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7" imgW="3535680" imgH="4450080" progId="MS_ClipArt_Gallery.2">
                  <p:embed/>
                </p:oleObj>
              </mc:Choice>
              <mc:Fallback>
                <p:oleObj r:id="rId7" imgW="3535680" imgH="4450080" progId="MS_ClipArt_Gallery.2">
                  <p:embed/>
                  <p:pic>
                    <p:nvPicPr>
                      <p:cNvPr id="13313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003800"/>
                        <a:ext cx="914400" cy="109220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WordArt 3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en-US" sz="4000" i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4" descr="Picture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r="1834" b="8554"/>
          <a:stretch>
            <a:fillRect/>
          </a:stretch>
        </p:blipFill>
        <p:spPr bwMode="auto">
          <a:xfrm>
            <a:off x="762000" y="1524000"/>
            <a:ext cx="75438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3352800" y="3124200"/>
            <a:ext cx="3657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 b="1" i="1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400" b="1" i="1">
                <a:latin typeface="Times New Roman" panose="02020603050405020304" pitchFamily="18" charset="0"/>
              </a:rPr>
              <a:t>2. </a:t>
            </a:r>
            <a:r>
              <a:rPr lang="en-US" altLang="en-US" sz="2400" i="1">
                <a:latin typeface="Times New Roman" panose="02020603050405020304" pitchFamily="18" charset="0"/>
              </a:rPr>
              <a:t>Cuối</a:t>
            </a:r>
            <a:r>
              <a:rPr lang="en-US" altLang="en-US" sz="2400" b="1" i="1">
                <a:latin typeface="Times New Roman" panose="02020603050405020304" pitchFamily="18" charset="0"/>
              </a:rPr>
              <a:t> câu khiến </a:t>
            </a:r>
            <a:r>
              <a:rPr lang="en-US" altLang="en-US" sz="2400" i="1">
                <a:latin typeface="Times New Roman" panose="02020603050405020304" pitchFamily="18" charset="0"/>
              </a:rPr>
              <a:t>có dấu</a:t>
            </a:r>
            <a:r>
              <a:rPr lang="en-US" altLang="en-US" sz="2400" b="1" i="1">
                <a:latin typeface="Times New Roman" panose="02020603050405020304" pitchFamily="18" charset="0"/>
              </a:rPr>
              <a:t>:</a:t>
            </a:r>
          </a:p>
          <a:p>
            <a:pPr algn="ctr">
              <a:buFontTx/>
              <a:buChar char="•"/>
            </a:pPr>
            <a:endParaRPr lang="en-US" altLang="en-US" sz="2400" i="1">
              <a:latin typeface="Times New Roman" panose="02020603050405020304" pitchFamily="18" charset="0"/>
            </a:endParaRP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4419600" y="4013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</a:rPr>
              <a:t>b.  Dấu chấm</a:t>
            </a:r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4419600" y="4495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i="1">
                <a:latin typeface="Times New Roman" panose="02020603050405020304" pitchFamily="18" charset="0"/>
              </a:rPr>
              <a:t>c. Cả hai ý trên</a:t>
            </a: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4495800" y="35814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sz="2400" i="1">
                <a:latin typeface="Times New Roman" panose="02020603050405020304" pitchFamily="18" charset="0"/>
              </a:rPr>
              <a:t>Dấu chấm than</a:t>
            </a:r>
          </a:p>
        </p:txBody>
      </p:sp>
      <p:sp>
        <p:nvSpPr>
          <p:cNvPr id="134156" name="AutoShape 12"/>
          <p:cNvSpPr>
            <a:spLocks noChangeArrowheads="1"/>
          </p:cNvSpPr>
          <p:nvPr/>
        </p:nvSpPr>
        <p:spPr bwMode="auto">
          <a:xfrm>
            <a:off x="7443788" y="527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4157" name="AutoShape 13"/>
          <p:cNvSpPr>
            <a:spLocks noChangeArrowheads="1"/>
          </p:cNvSpPr>
          <p:nvPr/>
        </p:nvSpPr>
        <p:spPr bwMode="auto">
          <a:xfrm>
            <a:off x="7446963" y="533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34158" name="AutoShape 14"/>
          <p:cNvSpPr>
            <a:spLocks noChangeArrowheads="1"/>
          </p:cNvSpPr>
          <p:nvPr/>
        </p:nvSpPr>
        <p:spPr bwMode="auto">
          <a:xfrm>
            <a:off x="7451725" y="5175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4159" name="AutoShape 15"/>
          <p:cNvSpPr>
            <a:spLocks noChangeArrowheads="1"/>
          </p:cNvSpPr>
          <p:nvPr/>
        </p:nvSpPr>
        <p:spPr bwMode="auto">
          <a:xfrm>
            <a:off x="7443788" y="5127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4160" name="AutoShape 16"/>
          <p:cNvSpPr>
            <a:spLocks noChangeArrowheads="1"/>
          </p:cNvSpPr>
          <p:nvPr/>
        </p:nvSpPr>
        <p:spPr bwMode="auto">
          <a:xfrm>
            <a:off x="7443788" y="5175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34161" name="AutoShape 17"/>
          <p:cNvSpPr>
            <a:spLocks noChangeArrowheads="1"/>
          </p:cNvSpPr>
          <p:nvPr/>
        </p:nvSpPr>
        <p:spPr bwMode="auto">
          <a:xfrm>
            <a:off x="7434263" y="508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34173" name="Oval 29"/>
          <p:cNvSpPr>
            <a:spLocks noChangeArrowheads="1"/>
          </p:cNvSpPr>
          <p:nvPr/>
        </p:nvSpPr>
        <p:spPr bwMode="auto">
          <a:xfrm>
            <a:off x="4343400" y="449580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241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1341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4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/>
      <p:bldP spid="134153" grpId="0"/>
      <p:bldP spid="134155" grpId="0"/>
      <p:bldP spid="134156" grpId="0" animBg="1"/>
      <p:bldP spid="134157" grpId="0" animBg="1"/>
      <p:bldP spid="134158" grpId="0" animBg="1"/>
      <p:bldP spid="134159" grpId="0" animBg="1"/>
      <p:bldP spid="134160" grpId="0" animBg="1"/>
      <p:bldP spid="134161" grpId="0" animBg="1"/>
      <p:bldP spid="1341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ẫu Giáo Phim Hoạt Hình Tuyển Sinh Dễ Thương, Vật Liệu Tươi, Nền, Tài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609600"/>
            <a:ext cx="10591799" cy="7696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1610813" y="2288412"/>
            <a:ext cx="684738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u="sng" dirty="0" smtClean="0"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LUYỆN TỪ VÀ </a:t>
            </a:r>
            <a:r>
              <a:rPr lang="en-US" sz="5400" b="1" u="sng" dirty="0" smtClean="0"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CÂU</a:t>
            </a:r>
            <a:endParaRPr lang="en-US" sz="5400" b="1" u="sng" dirty="0" smtClean="0"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 smtClean="0"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CÂU KHIẾN</a:t>
            </a:r>
            <a:endParaRPr lang="en-US" sz="5400" b="1" dirty="0"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2"/>
          <p:cNvGraphicFramePr>
            <a:graphicFrameLocks noGrp="1"/>
          </p:cNvGraphicFramePr>
          <p:nvPr>
            <p:ph idx="4294967295"/>
          </p:nvPr>
        </p:nvGraphicFramePr>
        <p:xfrm>
          <a:off x="129540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7" imgW="3535680" imgH="4450080" progId="MS_ClipArt_Gallery.2">
                  <p:embed/>
                </p:oleObj>
              </mc:Choice>
              <mc:Fallback>
                <p:oleObj r:id="rId7" imgW="3535680" imgH="4450080" progId="MS_ClipArt_Gallery.2">
                  <p:embed/>
                  <p:pic>
                    <p:nvPicPr>
                      <p:cNvPr id="15361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003800"/>
                        <a:ext cx="914400" cy="109220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</a:t>
            </a:r>
          </a:p>
        </p:txBody>
      </p:sp>
      <p:pic>
        <p:nvPicPr>
          <p:cNvPr id="15363" name="Picture 4" descr="Picture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r="1834" b="8554"/>
          <a:stretch>
            <a:fillRect/>
          </a:stretch>
        </p:blipFill>
        <p:spPr bwMode="auto">
          <a:xfrm>
            <a:off x="685800" y="1524000"/>
            <a:ext cx="76200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590800" y="2286000"/>
            <a:ext cx="510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altLang="en-US" sz="2400" b="1" i="1" dirty="0">
                <a:latin typeface="Times New Roman" panose="02020603050405020304" pitchFamily="18" charset="0"/>
              </a:rPr>
              <a:t>4.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: </a:t>
            </a:r>
            <a:r>
              <a:rPr lang="en-US" altLang="en-US" sz="2400" i="1" dirty="0">
                <a:latin typeface="Times New Roman" panose="02020603050405020304" pitchFamily="18" charset="0"/>
              </a:rPr>
              <a:t>“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Con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.”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i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9270" name="AutoShape 6"/>
          <p:cNvSpPr>
            <a:spLocks noChangeArrowheads="1"/>
          </p:cNvSpPr>
          <p:nvPr/>
        </p:nvSpPr>
        <p:spPr bwMode="auto">
          <a:xfrm>
            <a:off x="7608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9271" name="AutoShape 7"/>
          <p:cNvSpPr>
            <a:spLocks noChangeArrowheads="1"/>
          </p:cNvSpPr>
          <p:nvPr/>
        </p:nvSpPr>
        <p:spPr bwMode="auto">
          <a:xfrm>
            <a:off x="7612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39272" name="AutoShape 8"/>
          <p:cNvSpPr>
            <a:spLocks noChangeArrowheads="1"/>
          </p:cNvSpPr>
          <p:nvPr/>
        </p:nvSpPr>
        <p:spPr bwMode="auto">
          <a:xfrm>
            <a:off x="7616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9273" name="AutoShape 9"/>
          <p:cNvSpPr>
            <a:spLocks noChangeArrowheads="1"/>
          </p:cNvSpPr>
          <p:nvPr/>
        </p:nvSpPr>
        <p:spPr bwMode="auto">
          <a:xfrm>
            <a:off x="7608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>
            <a:off x="7608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39275" name="AutoShape 11"/>
          <p:cNvSpPr>
            <a:spLocks noChangeArrowheads="1"/>
          </p:cNvSpPr>
          <p:nvPr/>
        </p:nvSpPr>
        <p:spPr bwMode="auto">
          <a:xfrm>
            <a:off x="7599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3200400" y="3124200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altLang="en-US" sz="2400" i="1">
                <a:latin typeface="Times New Roman" panose="02020603050405020304" pitchFamily="18" charset="0"/>
              </a:rPr>
              <a:t>a. Câu kể</a:t>
            </a:r>
          </a:p>
        </p:txBody>
      </p:sp>
      <p:sp>
        <p:nvSpPr>
          <p:cNvPr id="139277" name="Rectangle 13"/>
          <p:cNvSpPr>
            <a:spLocks noChangeArrowheads="1"/>
          </p:cNvSpPr>
          <p:nvPr/>
        </p:nvSpPr>
        <p:spPr bwMode="auto">
          <a:xfrm>
            <a:off x="3200400" y="3733800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altLang="en-US" sz="2400" i="1">
                <a:latin typeface="Times New Roman" panose="02020603050405020304" pitchFamily="18" charset="0"/>
              </a:rPr>
              <a:t>b. Câu khiến</a:t>
            </a:r>
          </a:p>
        </p:txBody>
      </p:sp>
      <p:sp>
        <p:nvSpPr>
          <p:cNvPr id="139279" name="Rectangle 15"/>
          <p:cNvSpPr>
            <a:spLocks noChangeArrowheads="1"/>
          </p:cNvSpPr>
          <p:nvPr/>
        </p:nvSpPr>
        <p:spPr bwMode="auto">
          <a:xfrm>
            <a:off x="3200400" y="4267200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altLang="en-US" sz="2400" i="1">
                <a:latin typeface="Times New Roman" panose="02020603050405020304" pitchFamily="18" charset="0"/>
              </a:rPr>
              <a:t>c. Câu hỏi</a:t>
            </a:r>
          </a:p>
        </p:txBody>
      </p:sp>
      <p:sp>
        <p:nvSpPr>
          <p:cNvPr id="139280" name="Oval 16"/>
          <p:cNvSpPr>
            <a:spLocks noChangeArrowheads="1"/>
          </p:cNvSpPr>
          <p:nvPr/>
        </p:nvSpPr>
        <p:spPr bwMode="auto">
          <a:xfrm>
            <a:off x="3048000" y="3810000"/>
            <a:ext cx="4572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326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13927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  <p:bldP spid="139270" grpId="0" animBg="1"/>
      <p:bldP spid="139271" grpId="0" animBg="1"/>
      <p:bldP spid="139272" grpId="0" animBg="1"/>
      <p:bldP spid="139273" grpId="0" animBg="1"/>
      <p:bldP spid="139274" grpId="0" animBg="1"/>
      <p:bldP spid="139275" grpId="0" animBg="1"/>
      <p:bldP spid="139276" grpId="0"/>
      <p:bldP spid="139279" grpId="0"/>
      <p:bldP spid="1392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>
            <a:extLst>
              <a:ext uri="{FF2B5EF4-FFF2-40B4-BE49-F238E27FC236}">
                <a16:creationId xmlns="" xmlns:a16="http://schemas.microsoft.com/office/drawing/2014/main" id="{FE4D86C1-5AC3-4EF9-984C-600343FEA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33575">
            <a:off x="1000218" y="703377"/>
            <a:ext cx="6329363" cy="43449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0653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2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4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</a:t>
            </a:r>
          </a:p>
        </p:txBody>
      </p:sp>
      <p:pic>
        <p:nvPicPr>
          <p:cNvPr id="3" name="Picture 14" descr="Trẻ Em, Mầm Non, Em Nhỏ, Trẻ Con, Tải hình PNG 65 - Free.Vector6.com">
            <a:extLst>
              <a:ext uri="{FF2B5EF4-FFF2-40B4-BE49-F238E27FC236}">
                <a16:creationId xmlns="" xmlns:a16="http://schemas.microsoft.com/office/drawing/2014/main" id="{78E8ECB0-C935-4B13-8BF3-1B29D2E86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317" y="3742824"/>
            <a:ext cx="6880225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30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4" descr="2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3388" y="1030288"/>
            <a:ext cx="202406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13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8538"/>
            <a:ext cx="2586038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GRANS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882" flipH="1">
            <a:off x="2062163" y="5114925"/>
            <a:ext cx="1446212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AutoShape 12"/>
          <p:cNvSpPr>
            <a:spLocks noChangeArrowheads="1"/>
          </p:cNvSpPr>
          <p:nvPr/>
        </p:nvSpPr>
        <p:spPr bwMode="auto">
          <a:xfrm rot="-1541575">
            <a:off x="901700" y="906463"/>
            <a:ext cx="6488113" cy="3414712"/>
          </a:xfrm>
          <a:prstGeom prst="cloudCallout">
            <a:avLst>
              <a:gd name="adj1" fmla="val -50167"/>
              <a:gd name="adj2" fmla="val 8056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363" tIns="45682" rIns="91363" bIns="45682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590" name="WordArt 20"/>
          <p:cNvSpPr>
            <a:spLocks noChangeArrowheads="1" noChangeShapeType="1" noTextEdit="1"/>
          </p:cNvSpPr>
          <p:nvPr/>
        </p:nvSpPr>
        <p:spPr bwMode="auto">
          <a:xfrm rot="-1819918">
            <a:off x="1893888" y="1793875"/>
            <a:ext cx="4822825" cy="1468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74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9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grpSp>
        <p:nvGrpSpPr>
          <p:cNvPr id="67591" name="Group 9"/>
          <p:cNvGrpSpPr>
            <a:grpSpLocks/>
          </p:cNvGrpSpPr>
          <p:nvPr/>
        </p:nvGrpSpPr>
        <p:grpSpPr bwMode="auto">
          <a:xfrm>
            <a:off x="0" y="-76200"/>
            <a:ext cx="9258300" cy="7086600"/>
            <a:chOff x="8" y="0"/>
            <a:chExt cx="5760" cy="4320"/>
          </a:xfrm>
        </p:grpSpPr>
        <p:pic>
          <p:nvPicPr>
            <p:cNvPr id="67599" name="Picture 10" descr="GRANS0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0" name="Picture 11" descr="GRANS0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7601" name="Group 12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67602" name="Picture 13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603" name="Picture 14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604" name="Picture 15" descr="BD21325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605" name="Picture 16" descr="BD21325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7592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06788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5089525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4251325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27305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79925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8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240338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870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AutoShape 3"/>
          <p:cNvSpPr>
            <a:spLocks noChangeArrowheads="1"/>
          </p:cNvSpPr>
          <p:nvPr/>
        </p:nvSpPr>
        <p:spPr bwMode="auto">
          <a:xfrm rot="600000">
            <a:off x="6096000" y="4572000"/>
            <a:ext cx="455613" cy="454025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cxnSp>
        <p:nvCxnSpPr>
          <p:cNvPr id="109572" name="AutoShape 4"/>
          <p:cNvCxnSpPr>
            <a:cxnSpLocks noChangeShapeType="1"/>
          </p:cNvCxnSpPr>
          <p:nvPr/>
        </p:nvCxnSpPr>
        <p:spPr bwMode="auto">
          <a:xfrm flipH="1" flipV="1">
            <a:off x="6781800" y="3276600"/>
            <a:ext cx="115888" cy="126523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73" name="AutoShape 5"/>
          <p:cNvSpPr>
            <a:spLocks noChangeArrowheads="1"/>
          </p:cNvSpPr>
          <p:nvPr/>
        </p:nvSpPr>
        <p:spPr bwMode="auto">
          <a:xfrm rot="470587">
            <a:off x="6705600" y="4572000"/>
            <a:ext cx="473075" cy="533400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 rot="9300000">
            <a:off x="7924800" y="3886200"/>
            <a:ext cx="455613" cy="481013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109575" name="AutoShape 7"/>
          <p:cNvCxnSpPr>
            <a:cxnSpLocks noChangeShapeType="1"/>
          </p:cNvCxnSpPr>
          <p:nvPr/>
        </p:nvCxnSpPr>
        <p:spPr bwMode="auto">
          <a:xfrm>
            <a:off x="6781800" y="3276600"/>
            <a:ext cx="1138238" cy="77470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76" name="AutoShape 8"/>
          <p:cNvSpPr>
            <a:spLocks noChangeArrowheads="1"/>
          </p:cNvSpPr>
          <p:nvPr/>
        </p:nvSpPr>
        <p:spPr bwMode="auto">
          <a:xfrm rot="-4200000">
            <a:off x="5497513" y="4179887"/>
            <a:ext cx="433388" cy="455613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cxnSp>
        <p:nvCxnSpPr>
          <p:cNvPr id="109577" name="AutoShape 9"/>
          <p:cNvCxnSpPr>
            <a:cxnSpLocks noChangeShapeType="1"/>
          </p:cNvCxnSpPr>
          <p:nvPr/>
        </p:nvCxnSpPr>
        <p:spPr bwMode="auto">
          <a:xfrm flipH="1">
            <a:off x="5867400" y="3276600"/>
            <a:ext cx="819150" cy="9969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78" name="AutoShape 10"/>
          <p:cNvSpPr>
            <a:spLocks noChangeArrowheads="1"/>
          </p:cNvSpPr>
          <p:nvPr/>
        </p:nvSpPr>
        <p:spPr bwMode="auto">
          <a:xfrm rot="4620000">
            <a:off x="7512050" y="4451350"/>
            <a:ext cx="368300" cy="457200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cxnSp>
        <p:nvCxnSpPr>
          <p:cNvPr id="109579" name="AutoShape 11"/>
          <p:cNvCxnSpPr>
            <a:cxnSpLocks noChangeShapeType="1"/>
          </p:cNvCxnSpPr>
          <p:nvPr/>
        </p:nvCxnSpPr>
        <p:spPr bwMode="auto">
          <a:xfrm>
            <a:off x="6781800" y="3352800"/>
            <a:ext cx="815975" cy="11366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80" name="AutoShape 12"/>
          <p:cNvCxnSpPr>
            <a:cxnSpLocks noChangeShapeType="1"/>
          </p:cNvCxnSpPr>
          <p:nvPr/>
        </p:nvCxnSpPr>
        <p:spPr bwMode="auto">
          <a:xfrm flipH="1">
            <a:off x="6400800" y="3352800"/>
            <a:ext cx="322263" cy="12890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68" name="AutoShape 13"/>
          <p:cNvSpPr>
            <a:spLocks noChangeArrowheads="1"/>
          </p:cNvSpPr>
          <p:nvPr/>
        </p:nvSpPr>
        <p:spPr bwMode="auto">
          <a:xfrm>
            <a:off x="5486400" y="914400"/>
            <a:ext cx="2524125" cy="237172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9582" name="Text Box 14">
            <a:hlinkClick r:id="" action="ppaction://noaction">
              <a:snd r:embed="rId6" name="bomb.wav"/>
            </a:hlinkClick>
            <a:hlinkHover r:id="" action="ppaction://noaction">
              <a:snd r:embed="rId6" name="bomb.wav"/>
            </a:hlinkHover>
          </p:cNvPr>
          <p:cNvSpPr txBox="1">
            <a:spLocks noChangeArrowheads="1"/>
          </p:cNvSpPr>
          <p:nvPr/>
        </p:nvSpPr>
        <p:spPr bwMode="auto">
          <a:xfrm>
            <a:off x="59436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00</a:t>
            </a: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5943600" y="12192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02</a:t>
            </a: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60960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01</a:t>
            </a: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60198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04</a:t>
            </a:r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59436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03</a:t>
            </a:r>
          </a:p>
        </p:txBody>
      </p: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60960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06</a:t>
            </a: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60198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05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5867400" y="12192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08</a:t>
            </a:r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5867400" y="11430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07</a:t>
            </a: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58674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10</a:t>
            </a:r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58674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09</a:t>
            </a:r>
          </a:p>
        </p:txBody>
      </p:sp>
      <p:pic>
        <p:nvPicPr>
          <p:cNvPr id="45080" name="Picture 25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1" name="Text Box 26"/>
          <p:cNvSpPr txBox="1">
            <a:spLocks noChangeArrowheads="1"/>
          </p:cNvSpPr>
          <p:nvPr/>
        </p:nvSpPr>
        <p:spPr bwMode="auto">
          <a:xfrm>
            <a:off x="838200" y="381000"/>
            <a:ext cx="525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3300"/>
                </a:solidFill>
                <a:latin typeface="VNi times new roman"/>
              </a:rPr>
              <a:t>Dòng nào dưới đây cùng nghĩa với từ Dũng cảm.</a:t>
            </a:r>
          </a:p>
        </p:txBody>
      </p:sp>
      <p:sp>
        <p:nvSpPr>
          <p:cNvPr id="45082" name="Text Box 27"/>
          <p:cNvSpPr txBox="1">
            <a:spLocks noChangeArrowheads="1"/>
          </p:cNvSpPr>
          <p:nvPr/>
        </p:nvSpPr>
        <p:spPr bwMode="auto">
          <a:xfrm>
            <a:off x="609600" y="1544638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A. Anh hùng, thương yêu, dũng cảm, gan dạ.</a:t>
            </a:r>
          </a:p>
        </p:txBody>
      </p:sp>
      <p:sp>
        <p:nvSpPr>
          <p:cNvPr id="45083" name="Text Box 28"/>
          <p:cNvSpPr txBox="1">
            <a:spLocks noChangeArrowheads="1"/>
          </p:cNvSpPr>
          <p:nvPr/>
        </p:nvSpPr>
        <p:spPr bwMode="auto">
          <a:xfrm>
            <a:off x="601663" y="2759075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B. Gan góc, táo bạo, gan lì, dũng mãnh.</a:t>
            </a:r>
          </a:p>
        </p:txBody>
      </p:sp>
      <p:sp>
        <p:nvSpPr>
          <p:cNvPr id="45084" name="Text Box 29"/>
          <p:cNvSpPr txBox="1">
            <a:spLocks noChangeArrowheads="1"/>
          </p:cNvSpPr>
          <p:nvPr/>
        </p:nvSpPr>
        <p:spPr bwMode="auto">
          <a:xfrm>
            <a:off x="647700" y="3902075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FF"/>
                </a:solidFill>
                <a:latin typeface="VNI-Times new noman"/>
              </a:rPr>
              <a:t>C. Can </a:t>
            </a:r>
            <a:r>
              <a:rPr lang="en-US" altLang="en-US" sz="3200" dirty="0" err="1">
                <a:solidFill>
                  <a:srgbClr val="0000FF"/>
                </a:solidFill>
                <a:latin typeface="VNI-Times new noman"/>
              </a:rPr>
              <a:t>trường</a:t>
            </a:r>
            <a:r>
              <a:rPr lang="en-US" altLang="en-US" sz="3200" dirty="0">
                <a:solidFill>
                  <a:srgbClr val="0000FF"/>
                </a:solidFill>
                <a:latin typeface="VNI-Times new noman"/>
              </a:rPr>
              <a:t>, can </a:t>
            </a:r>
            <a:r>
              <a:rPr lang="en-US" altLang="en-US" sz="3200" dirty="0" err="1">
                <a:solidFill>
                  <a:srgbClr val="0000FF"/>
                </a:solidFill>
                <a:latin typeface="VNI-Times new noman"/>
              </a:rPr>
              <a:t>đảm</a:t>
            </a:r>
            <a:r>
              <a:rPr lang="en-US" altLang="en-US" sz="3200" dirty="0" smtClean="0">
                <a:solidFill>
                  <a:srgbClr val="0000FF"/>
                </a:solidFill>
                <a:latin typeface="VNI-Times new noman"/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  <a:latin typeface="VNI-Times new noman"/>
              </a:rPr>
              <a:t>gan</a:t>
            </a:r>
            <a:r>
              <a:rPr lang="en-US" altLang="en-US" sz="3200" dirty="0" smtClean="0">
                <a:solidFill>
                  <a:srgbClr val="0000FF"/>
                </a:solidFill>
                <a:latin typeface="VNI-Times new noman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VNI-Times new noman"/>
              </a:rPr>
              <a:t>lì</a:t>
            </a:r>
            <a:r>
              <a:rPr lang="en-US" altLang="en-US" sz="3200" dirty="0">
                <a:solidFill>
                  <a:srgbClr val="0000FF"/>
                </a:solidFill>
                <a:latin typeface="VNI-Times new noman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VNI-Times new noman"/>
              </a:rPr>
              <a:t>yếu</a:t>
            </a:r>
            <a:r>
              <a:rPr lang="en-US" altLang="en-US" sz="3200" dirty="0">
                <a:solidFill>
                  <a:srgbClr val="0000FF"/>
                </a:solidFill>
                <a:latin typeface="VNI-Times new noman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VNI-Times new noman"/>
              </a:rPr>
              <a:t>ớt</a:t>
            </a:r>
            <a:r>
              <a:rPr lang="en-US" altLang="en-US" sz="3200" dirty="0">
                <a:solidFill>
                  <a:srgbClr val="0000FF"/>
                </a:solidFill>
                <a:latin typeface="VNI-Times new noman"/>
              </a:rPr>
              <a:t>.</a:t>
            </a:r>
          </a:p>
        </p:txBody>
      </p:sp>
      <p:sp>
        <p:nvSpPr>
          <p:cNvPr id="45085" name="Oval 30"/>
          <p:cNvSpPr>
            <a:spLocks noChangeArrowheads="1"/>
          </p:cNvSpPr>
          <p:nvPr/>
        </p:nvSpPr>
        <p:spPr bwMode="auto">
          <a:xfrm>
            <a:off x="6096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9599" name="Oval 31"/>
          <p:cNvSpPr>
            <a:spLocks noChangeArrowheads="1"/>
          </p:cNvSpPr>
          <p:nvPr/>
        </p:nvSpPr>
        <p:spPr bwMode="auto">
          <a:xfrm>
            <a:off x="404813" y="26670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9601" name="AutoShape 3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00600" y="5181600"/>
            <a:ext cx="533400" cy="609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NI-Rev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0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30"/>
                            </p:stCondLst>
                            <p:childTnLst>
                              <p:par>
                                <p:cTn id="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6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90"/>
                            </p:stCondLst>
                            <p:childTnLst>
                              <p:par>
                                <p:cTn id="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3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310"/>
                            </p:stCondLst>
                            <p:childTnLst>
                              <p:par>
                                <p:cTn id="47" presetID="1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3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970"/>
                            </p:stCondLst>
                            <p:childTnLst>
                              <p:par>
                                <p:cTn id="62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63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3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29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9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33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610"/>
                            </p:stCondLst>
                            <p:childTnLst>
                              <p:par>
                                <p:cTn id="11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940"/>
                            </p:stCondLst>
                            <p:childTnLst>
                              <p:par>
                                <p:cTn id="1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27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33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930"/>
                            </p:stCondLst>
                            <p:childTnLst>
                              <p:par>
                                <p:cTn id="137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260"/>
                            </p:stCondLst>
                            <p:childTnLst>
                              <p:par>
                                <p:cTn id="1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590"/>
                            </p:stCondLst>
                            <p:childTnLst>
                              <p:par>
                                <p:cTn id="147" presetID="1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7920"/>
                            </p:stCondLst>
                            <p:childTnLst>
                              <p:par>
                                <p:cTn id="1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33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62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80"/>
                            </p:stCondLst>
                            <p:childTnLst>
                              <p:par>
                                <p:cTn id="1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8910"/>
                            </p:stCondLst>
                            <p:childTnLst>
                              <p:par>
                                <p:cTn id="172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24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33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9570"/>
                            </p:stCondLst>
                            <p:childTnLst>
                              <p:par>
                                <p:cTn id="187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1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0230"/>
                            </p:stCondLst>
                            <p:childTnLst>
                              <p:par>
                                <p:cTn id="19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56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33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0890"/>
                            </p:stCondLst>
                            <p:childTnLst>
                              <p:par>
                                <p:cTn id="2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1220"/>
                            </p:stCondLst>
                            <p:childTnLst>
                              <p:par>
                                <p:cTn id="2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22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1880"/>
                            </p:stCondLst>
                            <p:childTnLst>
                              <p:par>
                                <p:cTn id="2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33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2210"/>
                            </p:stCondLst>
                            <p:childTnLst>
                              <p:par>
                                <p:cTn id="23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2540"/>
                            </p:stCondLst>
                            <p:childTnLst>
                              <p:par>
                                <p:cTn id="2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287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2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33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3530"/>
                            </p:stCondLst>
                            <p:childTnLst>
                              <p:par>
                                <p:cTn id="262" presetID="11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13860"/>
                            </p:stCondLst>
                            <p:childTnLst>
                              <p:par>
                                <p:cTn id="267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5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nimBg="1"/>
      <p:bldP spid="109571" grpId="1" animBg="1"/>
      <p:bldP spid="109571" grpId="2" animBg="1"/>
      <p:bldP spid="109571" grpId="3" animBg="1"/>
      <p:bldP spid="109571" grpId="4" animBg="1"/>
      <p:bldP spid="109571" grpId="5" animBg="1"/>
      <p:bldP spid="109571" grpId="6" animBg="1"/>
      <p:bldP spid="109573" grpId="0" animBg="1"/>
      <p:bldP spid="109573" grpId="1" animBg="1"/>
      <p:bldP spid="109573" grpId="2" animBg="1"/>
      <p:bldP spid="109573" grpId="3" animBg="1"/>
      <p:bldP spid="109573" grpId="4" animBg="1"/>
      <p:bldP spid="109573" grpId="5" animBg="1"/>
      <p:bldP spid="109573" grpId="6" animBg="1"/>
      <p:bldP spid="109573" grpId="7" animBg="1"/>
      <p:bldP spid="109573" grpId="8" animBg="1"/>
      <p:bldP spid="109573" grpId="9" animBg="1"/>
      <p:bldP spid="109573" grpId="10" animBg="1"/>
      <p:bldP spid="109574" grpId="0" animBg="1"/>
      <p:bldP spid="109574" grpId="1" animBg="1"/>
      <p:bldP spid="109574" grpId="2" animBg="1"/>
      <p:bldP spid="109574" grpId="3" animBg="1"/>
      <p:bldP spid="109574" grpId="4" animBg="1"/>
      <p:bldP spid="109574" grpId="5" animBg="1"/>
      <p:bldP spid="109578" grpId="0" animBg="1"/>
      <p:bldP spid="109578" grpId="1" animBg="1"/>
      <p:bldP spid="109578" grpId="2" animBg="1"/>
      <p:bldP spid="109578" grpId="3" animBg="1"/>
      <p:bldP spid="109578" grpId="4" animBg="1"/>
      <p:bldP spid="109578" grpId="5" animBg="1"/>
      <p:bldP spid="109578" grpId="6" animBg="1"/>
      <p:bldP spid="109578" grpId="7" animBg="1"/>
      <p:bldP spid="109578" grpId="8" animBg="1"/>
      <p:bldP spid="109578" grpId="9" animBg="1"/>
      <p:bldP spid="109582" grpId="0"/>
      <p:bldP spid="109583" grpId="0"/>
      <p:bldP spid="109583" grpId="1"/>
      <p:bldP spid="109584" grpId="0"/>
      <p:bldP spid="109584" grpId="1"/>
      <p:bldP spid="109585" grpId="0"/>
      <p:bldP spid="109585" grpId="1"/>
      <p:bldP spid="109586" grpId="0"/>
      <p:bldP spid="109586" grpId="1"/>
      <p:bldP spid="109587" grpId="0"/>
      <p:bldP spid="109587" grpId="1"/>
      <p:bldP spid="109588" grpId="0"/>
      <p:bldP spid="109588" grpId="1"/>
      <p:bldP spid="109589" grpId="0"/>
      <p:bldP spid="109589" grpId="1"/>
      <p:bldP spid="109590" grpId="0"/>
      <p:bldP spid="109590" grpId="1"/>
      <p:bldP spid="109591" grpId="0"/>
      <p:bldP spid="109591" grpId="1"/>
      <p:bldP spid="109592" grpId="0"/>
      <p:bldP spid="10959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AutoShape 3"/>
          <p:cNvSpPr>
            <a:spLocks noChangeArrowheads="1"/>
          </p:cNvSpPr>
          <p:nvPr/>
        </p:nvSpPr>
        <p:spPr bwMode="auto">
          <a:xfrm rot="600000">
            <a:off x="6096000" y="4572000"/>
            <a:ext cx="455613" cy="454025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cxnSp>
        <p:nvCxnSpPr>
          <p:cNvPr id="113668" name="AutoShape 4"/>
          <p:cNvCxnSpPr>
            <a:cxnSpLocks noChangeShapeType="1"/>
          </p:cNvCxnSpPr>
          <p:nvPr/>
        </p:nvCxnSpPr>
        <p:spPr bwMode="auto">
          <a:xfrm flipH="1" flipV="1">
            <a:off x="6781800" y="3276600"/>
            <a:ext cx="115888" cy="126523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69" name="AutoShape 5"/>
          <p:cNvSpPr>
            <a:spLocks noChangeArrowheads="1"/>
          </p:cNvSpPr>
          <p:nvPr/>
        </p:nvSpPr>
        <p:spPr bwMode="auto">
          <a:xfrm rot="470587">
            <a:off x="6705600" y="4572000"/>
            <a:ext cx="473075" cy="533400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13670" name="AutoShape 6"/>
          <p:cNvSpPr>
            <a:spLocks noChangeArrowheads="1"/>
          </p:cNvSpPr>
          <p:nvPr/>
        </p:nvSpPr>
        <p:spPr bwMode="auto">
          <a:xfrm rot="9300000">
            <a:off x="7924800" y="3886200"/>
            <a:ext cx="455613" cy="481013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113671" name="AutoShape 7"/>
          <p:cNvCxnSpPr>
            <a:cxnSpLocks noChangeShapeType="1"/>
          </p:cNvCxnSpPr>
          <p:nvPr/>
        </p:nvCxnSpPr>
        <p:spPr bwMode="auto">
          <a:xfrm>
            <a:off x="6781800" y="3276600"/>
            <a:ext cx="1138238" cy="77470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72" name="AutoShape 8"/>
          <p:cNvSpPr>
            <a:spLocks noChangeArrowheads="1"/>
          </p:cNvSpPr>
          <p:nvPr/>
        </p:nvSpPr>
        <p:spPr bwMode="auto">
          <a:xfrm rot="-4200000">
            <a:off x="5497513" y="4179887"/>
            <a:ext cx="433388" cy="455613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cxnSp>
        <p:nvCxnSpPr>
          <p:cNvPr id="113673" name="AutoShape 9"/>
          <p:cNvCxnSpPr>
            <a:cxnSpLocks noChangeShapeType="1"/>
          </p:cNvCxnSpPr>
          <p:nvPr/>
        </p:nvCxnSpPr>
        <p:spPr bwMode="auto">
          <a:xfrm flipH="1">
            <a:off x="5867400" y="3276600"/>
            <a:ext cx="819150" cy="9969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74" name="AutoShape 10"/>
          <p:cNvSpPr>
            <a:spLocks noChangeArrowheads="1"/>
          </p:cNvSpPr>
          <p:nvPr/>
        </p:nvSpPr>
        <p:spPr bwMode="auto">
          <a:xfrm rot="4620000">
            <a:off x="7512050" y="4451350"/>
            <a:ext cx="368300" cy="457200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cxnSp>
        <p:nvCxnSpPr>
          <p:cNvPr id="113675" name="AutoShape 11"/>
          <p:cNvCxnSpPr>
            <a:cxnSpLocks noChangeShapeType="1"/>
          </p:cNvCxnSpPr>
          <p:nvPr/>
        </p:nvCxnSpPr>
        <p:spPr bwMode="auto">
          <a:xfrm>
            <a:off x="6781800" y="3352800"/>
            <a:ext cx="815975" cy="11366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676" name="AutoShape 12"/>
          <p:cNvCxnSpPr>
            <a:cxnSpLocks noChangeShapeType="1"/>
          </p:cNvCxnSpPr>
          <p:nvPr/>
        </p:nvCxnSpPr>
        <p:spPr bwMode="auto">
          <a:xfrm flipH="1">
            <a:off x="6400800" y="3352800"/>
            <a:ext cx="322263" cy="12890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092" name="AutoShape 13"/>
          <p:cNvSpPr>
            <a:spLocks noChangeArrowheads="1"/>
          </p:cNvSpPr>
          <p:nvPr/>
        </p:nvSpPr>
        <p:spPr bwMode="auto">
          <a:xfrm>
            <a:off x="5486400" y="914400"/>
            <a:ext cx="2524125" cy="237172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3678" name="Text Box 14">
            <a:hlinkClick r:id="" action="ppaction://noaction">
              <a:snd r:embed="rId6" name="bomb.wav"/>
            </a:hlinkClick>
            <a:hlinkHover r:id="" action="ppaction://noaction">
              <a:snd r:embed="rId6" name="bomb.wav"/>
            </a:hlinkHover>
          </p:cNvPr>
          <p:cNvSpPr txBox="1">
            <a:spLocks noChangeArrowheads="1"/>
          </p:cNvSpPr>
          <p:nvPr/>
        </p:nvSpPr>
        <p:spPr bwMode="auto">
          <a:xfrm>
            <a:off x="59436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00</a:t>
            </a:r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5943600" y="12192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02</a:t>
            </a:r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60960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01</a:t>
            </a:r>
          </a:p>
        </p:txBody>
      </p:sp>
      <p:sp>
        <p:nvSpPr>
          <p:cNvPr id="113681" name="Text Box 17"/>
          <p:cNvSpPr txBox="1">
            <a:spLocks noChangeArrowheads="1"/>
          </p:cNvSpPr>
          <p:nvPr/>
        </p:nvSpPr>
        <p:spPr bwMode="auto">
          <a:xfrm>
            <a:off x="60198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04</a:t>
            </a:r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59436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03</a:t>
            </a: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60960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06</a:t>
            </a:r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60198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05</a:t>
            </a:r>
          </a:p>
        </p:txBody>
      </p:sp>
      <p:sp>
        <p:nvSpPr>
          <p:cNvPr id="113685" name="Text Box 21"/>
          <p:cNvSpPr txBox="1">
            <a:spLocks noChangeArrowheads="1"/>
          </p:cNvSpPr>
          <p:nvPr/>
        </p:nvSpPr>
        <p:spPr bwMode="auto">
          <a:xfrm>
            <a:off x="5867400" y="12192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08</a:t>
            </a:r>
          </a:p>
        </p:txBody>
      </p:sp>
      <p:sp>
        <p:nvSpPr>
          <p:cNvPr id="113686" name="Text Box 22"/>
          <p:cNvSpPr txBox="1">
            <a:spLocks noChangeArrowheads="1"/>
          </p:cNvSpPr>
          <p:nvPr/>
        </p:nvSpPr>
        <p:spPr bwMode="auto">
          <a:xfrm>
            <a:off x="5867400" y="11430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07</a:t>
            </a:r>
          </a:p>
        </p:txBody>
      </p: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58674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10</a:t>
            </a:r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58674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09</a:t>
            </a:r>
          </a:p>
        </p:txBody>
      </p:sp>
      <p:pic>
        <p:nvPicPr>
          <p:cNvPr id="46104" name="Picture 25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5" name="Text Box 26"/>
          <p:cNvSpPr txBox="1">
            <a:spLocks noChangeArrowheads="1"/>
          </p:cNvSpPr>
          <p:nvPr/>
        </p:nvSpPr>
        <p:spPr bwMode="auto">
          <a:xfrm>
            <a:off x="838200" y="381000"/>
            <a:ext cx="525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3300"/>
                </a:solidFill>
                <a:latin typeface="VNi times new roman"/>
              </a:rPr>
              <a:t>Dòng nào dưới đây trái nghĩa với từ Dũng cảm.</a:t>
            </a:r>
          </a:p>
        </p:txBody>
      </p:sp>
      <p:sp>
        <p:nvSpPr>
          <p:cNvPr id="46106" name="Text Box 27"/>
          <p:cNvSpPr txBox="1">
            <a:spLocks noChangeArrowheads="1"/>
          </p:cNvSpPr>
          <p:nvPr/>
        </p:nvSpPr>
        <p:spPr bwMode="auto">
          <a:xfrm>
            <a:off x="638175" y="1589088"/>
            <a:ext cx="487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A. Hèn nhát, nhút nhát  quả cảm,hèn mạt.</a:t>
            </a:r>
          </a:p>
        </p:txBody>
      </p:sp>
      <p:sp>
        <p:nvSpPr>
          <p:cNvPr id="46107" name="Text Box 28"/>
          <p:cNvSpPr txBox="1">
            <a:spLocks noChangeArrowheads="1"/>
          </p:cNvSpPr>
          <p:nvPr/>
        </p:nvSpPr>
        <p:spPr bwMode="auto">
          <a:xfrm>
            <a:off x="687388" y="2820988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B. Hèn nhát, hèn hạ, bạc nhược, gan lì.</a:t>
            </a:r>
          </a:p>
        </p:txBody>
      </p:sp>
      <p:sp>
        <p:nvSpPr>
          <p:cNvPr id="46108" name="Text Box 29"/>
          <p:cNvSpPr txBox="1">
            <a:spLocks noChangeArrowheads="1"/>
          </p:cNvSpPr>
          <p:nvPr/>
        </p:nvSpPr>
        <p:spPr bwMode="auto">
          <a:xfrm>
            <a:off x="558800" y="3929063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C. Nhu nhược, hèn nhát khiếp nhược, nhát gan.</a:t>
            </a:r>
          </a:p>
        </p:txBody>
      </p:sp>
      <p:sp>
        <p:nvSpPr>
          <p:cNvPr id="113694" name="Oval 30"/>
          <p:cNvSpPr>
            <a:spLocks noChangeArrowheads="1"/>
          </p:cNvSpPr>
          <p:nvPr/>
        </p:nvSpPr>
        <p:spPr bwMode="auto">
          <a:xfrm>
            <a:off x="419100" y="3929063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3695" name="AutoShap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638800" y="5181600"/>
            <a:ext cx="533400" cy="609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NI-Rev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52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30"/>
                            </p:stCondLst>
                            <p:childTnLst>
                              <p:par>
                                <p:cTn id="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6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90"/>
                            </p:stCondLst>
                            <p:childTnLst>
                              <p:par>
                                <p:cTn id="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3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310"/>
                            </p:stCondLst>
                            <p:childTnLst>
                              <p:par>
                                <p:cTn id="47" presetID="1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30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970"/>
                            </p:stCondLst>
                            <p:childTnLst>
                              <p:par>
                                <p:cTn id="62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63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3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29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9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33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610"/>
                            </p:stCondLst>
                            <p:childTnLst>
                              <p:par>
                                <p:cTn id="11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940"/>
                            </p:stCondLst>
                            <p:childTnLst>
                              <p:par>
                                <p:cTn id="1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27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33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930"/>
                            </p:stCondLst>
                            <p:childTnLst>
                              <p:par>
                                <p:cTn id="137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260"/>
                            </p:stCondLst>
                            <p:childTnLst>
                              <p:par>
                                <p:cTn id="1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590"/>
                            </p:stCondLst>
                            <p:childTnLst>
                              <p:par>
                                <p:cTn id="147" presetID="1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7920"/>
                            </p:stCondLst>
                            <p:childTnLst>
                              <p:par>
                                <p:cTn id="1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33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62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80"/>
                            </p:stCondLst>
                            <p:childTnLst>
                              <p:par>
                                <p:cTn id="1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8910"/>
                            </p:stCondLst>
                            <p:childTnLst>
                              <p:par>
                                <p:cTn id="172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24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33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9570"/>
                            </p:stCondLst>
                            <p:childTnLst>
                              <p:par>
                                <p:cTn id="187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1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0230"/>
                            </p:stCondLst>
                            <p:childTnLst>
                              <p:par>
                                <p:cTn id="19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56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33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0890"/>
                            </p:stCondLst>
                            <p:childTnLst>
                              <p:par>
                                <p:cTn id="2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1220"/>
                            </p:stCondLst>
                            <p:childTnLst>
                              <p:par>
                                <p:cTn id="2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22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1880"/>
                            </p:stCondLst>
                            <p:childTnLst>
                              <p:par>
                                <p:cTn id="2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33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2210"/>
                            </p:stCondLst>
                            <p:childTnLst>
                              <p:par>
                                <p:cTn id="23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2540"/>
                            </p:stCondLst>
                            <p:childTnLst>
                              <p:par>
                                <p:cTn id="2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287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2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33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3530"/>
                            </p:stCondLst>
                            <p:childTnLst>
                              <p:par>
                                <p:cTn id="262" presetID="11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13860"/>
                            </p:stCondLst>
                            <p:childTnLst>
                              <p:par>
                                <p:cTn id="267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nimBg="1"/>
      <p:bldP spid="113667" grpId="1" animBg="1"/>
      <p:bldP spid="113667" grpId="2" animBg="1"/>
      <p:bldP spid="113667" grpId="3" animBg="1"/>
      <p:bldP spid="113667" grpId="4" animBg="1"/>
      <p:bldP spid="113667" grpId="5" animBg="1"/>
      <p:bldP spid="113667" grpId="6" animBg="1"/>
      <p:bldP spid="113669" grpId="0" animBg="1"/>
      <p:bldP spid="113669" grpId="1" animBg="1"/>
      <p:bldP spid="113669" grpId="2" animBg="1"/>
      <p:bldP spid="113669" grpId="3" animBg="1"/>
      <p:bldP spid="113669" grpId="4" animBg="1"/>
      <p:bldP spid="113669" grpId="5" animBg="1"/>
      <p:bldP spid="113669" grpId="6" animBg="1"/>
      <p:bldP spid="113669" grpId="7" animBg="1"/>
      <p:bldP spid="113669" grpId="8" animBg="1"/>
      <p:bldP spid="113669" grpId="9" animBg="1"/>
      <p:bldP spid="113669" grpId="10" animBg="1"/>
      <p:bldP spid="113670" grpId="0" animBg="1"/>
      <p:bldP spid="113670" grpId="1" animBg="1"/>
      <p:bldP spid="113670" grpId="2" animBg="1"/>
      <p:bldP spid="113670" grpId="3" animBg="1"/>
      <p:bldP spid="113670" grpId="4" animBg="1"/>
      <p:bldP spid="113670" grpId="5" animBg="1"/>
      <p:bldP spid="113674" grpId="0" animBg="1"/>
      <p:bldP spid="113674" grpId="1" animBg="1"/>
      <p:bldP spid="113674" grpId="2" animBg="1"/>
      <p:bldP spid="113674" grpId="3" animBg="1"/>
      <p:bldP spid="113674" grpId="4" animBg="1"/>
      <p:bldP spid="113674" grpId="5" animBg="1"/>
      <p:bldP spid="113674" grpId="6" animBg="1"/>
      <p:bldP spid="113674" grpId="7" animBg="1"/>
      <p:bldP spid="113674" grpId="8" animBg="1"/>
      <p:bldP spid="113674" grpId="9" animBg="1"/>
      <p:bldP spid="113678" grpId="0"/>
      <p:bldP spid="113679" grpId="0"/>
      <p:bldP spid="113679" grpId="1"/>
      <p:bldP spid="113680" grpId="0"/>
      <p:bldP spid="113680" grpId="1"/>
      <p:bldP spid="113681" grpId="0"/>
      <p:bldP spid="113681" grpId="1"/>
      <p:bldP spid="113682" grpId="0"/>
      <p:bldP spid="113682" grpId="1"/>
      <p:bldP spid="113683" grpId="0"/>
      <p:bldP spid="113683" grpId="1"/>
      <p:bldP spid="113684" grpId="0"/>
      <p:bldP spid="113684" grpId="1"/>
      <p:bldP spid="113685" grpId="0"/>
      <p:bldP spid="113685" grpId="1"/>
      <p:bldP spid="113686" grpId="0"/>
      <p:bldP spid="113686" grpId="1"/>
      <p:bldP spid="113687" grpId="0"/>
      <p:bldP spid="113687" grpId="1"/>
      <p:bldP spid="113688" grpId="0"/>
      <p:bldP spid="11368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WordArt 17"/>
          <p:cNvSpPr>
            <a:spLocks noChangeArrowheads="1" noChangeShapeType="1" noTextEdit="1"/>
          </p:cNvSpPr>
          <p:nvPr/>
        </p:nvSpPr>
        <p:spPr bwMode="auto">
          <a:xfrm>
            <a:off x="1524000" y="2514600"/>
            <a:ext cx="6553200" cy="203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6565" name="WordArt 18"/>
          <p:cNvSpPr>
            <a:spLocks noChangeArrowheads="1" noChangeShapeType="1" noTextEdit="1"/>
          </p:cNvSpPr>
          <p:nvPr/>
        </p:nvSpPr>
        <p:spPr bwMode="auto">
          <a:xfrm>
            <a:off x="2654300" y="2514600"/>
            <a:ext cx="3843338" cy="639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387881"/>
            <a:ext cx="4203700" cy="1015586"/>
          </a:xfrm>
          <a:prstGeom prst="rect">
            <a:avLst/>
          </a:prstGeom>
          <a:noFill/>
        </p:spPr>
        <p:txBody>
          <a:bodyPr wrap="square" lIns="91363" tIns="45682" rIns="91363" bIns="45682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 khiến</a:t>
            </a:r>
            <a:endParaRPr lang="en-US" sz="60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6567" name="Text Box 13"/>
          <p:cNvSpPr txBox="1">
            <a:spLocks noChangeArrowheads="1"/>
          </p:cNvSpPr>
          <p:nvPr/>
        </p:nvSpPr>
        <p:spPr bwMode="auto">
          <a:xfrm>
            <a:off x="304800" y="990600"/>
            <a:ext cx="8575675" cy="70780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3" tIns="45682" rIns="91363" bIns="4568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03 năm 2022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9" name="Picture 11" descr="Dove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0574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1" descr="Dove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11" descr="Dove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12913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11" descr="Dove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749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73" name="Group 18"/>
          <p:cNvGrpSpPr>
            <a:grpSpLocks/>
          </p:cNvGrpSpPr>
          <p:nvPr/>
        </p:nvGrpSpPr>
        <p:grpSpPr bwMode="auto">
          <a:xfrm>
            <a:off x="3733800" y="5486400"/>
            <a:ext cx="1773238" cy="1195388"/>
            <a:chOff x="5225" y="9335"/>
            <a:chExt cx="2520" cy="1750"/>
          </a:xfrm>
        </p:grpSpPr>
        <p:sp>
          <p:nvSpPr>
            <p:cNvPr id="21" name="AutoShape 27" descr="2"/>
            <p:cNvSpPr>
              <a:spLocks noChangeArrowheads="1"/>
            </p:cNvSpPr>
            <p:nvPr/>
          </p:nvSpPr>
          <p:spPr bwMode="auto">
            <a:xfrm>
              <a:off x="5225" y="10188"/>
              <a:ext cx="2520" cy="897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66577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8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9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0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81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00000"/>
                  </a:solidFill>
                  <a:latin typeface="VnBangkok"/>
                  <a:ea typeface="MS PGothic" pitchFamily="34" charset="-128"/>
                  <a:cs typeface="Times New Roman" pitchFamily="18" charset="0"/>
                </a:rPr>
                <a:t> </a:t>
              </a:r>
              <a:endParaRPr lang="en-US" altLang="en-US" sz="48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66582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4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66583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66584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4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858000" y="3688954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(TR.87)</a:t>
            </a:r>
          </a:p>
        </p:txBody>
      </p:sp>
    </p:spTree>
    <p:extLst>
      <p:ext uri="{BB962C8B-B14F-4D97-AF65-F5344CB8AC3E}">
        <p14:creationId xmlns:p14="http://schemas.microsoft.com/office/powerpoint/2010/main" val="515615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244" y="145044"/>
            <a:ext cx="8944453" cy="28007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b="1" dirty="0">
                <a:latin typeface="+mj-lt"/>
              </a:rPr>
              <a:t>I. Nhận xét</a:t>
            </a:r>
          </a:p>
          <a:p>
            <a:r>
              <a:rPr lang="vi-VN" sz="3200" b="1" dirty="0">
                <a:latin typeface="+mj-lt"/>
              </a:rPr>
              <a:t>1. Câu in nghiêng dưới đây dùng làm gì?</a:t>
            </a:r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Gióng nhìn mẹ, mở miệng, bật lên thành tiếng:</a:t>
            </a:r>
          </a:p>
          <a:p>
            <a:r>
              <a:rPr lang="vi-VN" sz="3200" i="1" dirty="0">
                <a:latin typeface="+mj-lt"/>
              </a:rPr>
              <a:t>- Mẹ mời sứ giả vào đây cho con</a:t>
            </a:r>
            <a:r>
              <a:rPr lang="en-US" sz="3200" i="1" dirty="0">
                <a:latin typeface="+mj-lt"/>
              </a:rPr>
              <a:t> </a:t>
            </a:r>
            <a:r>
              <a:rPr lang="vi-VN" sz="3200" i="1" dirty="0">
                <a:latin typeface="+mj-lt"/>
              </a:rPr>
              <a:t>!</a:t>
            </a:r>
            <a:endParaRPr lang="en-US" sz="3200" dirty="0">
              <a:latin typeface="+mj-lt"/>
              <a:cs typeface="Times New Roman" pitchFamily="18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695" y="1598103"/>
            <a:ext cx="8835002" cy="838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i="1" dirty="0">
                <a:solidFill>
                  <a:srgbClr val="FF0000"/>
                </a:solidFill>
                <a:latin typeface="+mj-lt"/>
              </a:rPr>
              <a:t>- Mẹ mời sứ giả vào đây cho con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i="1" dirty="0">
                <a:solidFill>
                  <a:srgbClr val="FF0000"/>
                </a:solidFill>
              </a:rPr>
              <a:t>!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38800" y="1674303"/>
            <a:ext cx="410053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244" y="3491811"/>
            <a:ext cx="5973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657" y="2360291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nghiêng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sứ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vi-VN" alt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0695" y="4403042"/>
            <a:ext cx="8458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mượn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vở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ấy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05719" y="5518369"/>
            <a:ext cx="7712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ơi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mượn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vở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</a:rPr>
              <a:t> !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996950" y="3505200"/>
            <a:ext cx="76136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3200" i="1">
              <a:latin typeface="VNI Times" pitchFamily="2" charset="0"/>
            </a:endParaRPr>
          </a:p>
          <a:p>
            <a:pPr algn="ctr"/>
            <a:endParaRPr lang="en-US" altLang="en-US" sz="3200">
              <a:latin typeface="VNI Times" pitchFamily="2" charset="0"/>
            </a:endParaRPr>
          </a:p>
          <a:p>
            <a:pPr algn="ctr"/>
            <a:endParaRPr lang="en-US" altLang="en-US" sz="3200">
              <a:latin typeface="VNI Times" pitchFamily="2" charset="0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862013" y="2362200"/>
            <a:ext cx="79009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 i="1">
              <a:latin typeface="Times New Roman" panose="02020603050405020304" pitchFamily="18" charset="0"/>
            </a:endParaRP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3429000" y="719372"/>
            <a:ext cx="2312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157162" y="1000545"/>
            <a:ext cx="2586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latin typeface="Times New Roman" panose="02020603050405020304" pitchFamily="18" charset="0"/>
              </a:rPr>
              <a:t>I.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xét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523875" y="2767012"/>
            <a:ext cx="862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in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nghiêng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nhờ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7175" name="Text Box 20498"/>
          <p:cNvSpPr txBox="1">
            <a:spLocks noChangeArrowheads="1"/>
          </p:cNvSpPr>
          <p:nvPr/>
        </p:nvSpPr>
        <p:spPr bwMode="auto">
          <a:xfrm>
            <a:off x="458086" y="1529791"/>
            <a:ext cx="862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 i="1" dirty="0">
                <a:latin typeface="Times New Roman" panose="02020603050405020304" pitchFamily="18" charset="0"/>
              </a:rPr>
              <a:t>1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in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nghiêng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176" name="Text Box 20499"/>
          <p:cNvSpPr txBox="1">
            <a:spLocks noChangeArrowheads="1"/>
          </p:cNvSpPr>
          <p:nvPr/>
        </p:nvSpPr>
        <p:spPr bwMode="auto">
          <a:xfrm>
            <a:off x="493711" y="1918985"/>
            <a:ext cx="8620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nhìn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miệng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bật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  <a:p>
            <a:r>
              <a:rPr lang="en-US" altLang="en-US" sz="2800" b="1" i="1" dirty="0">
                <a:latin typeface="Times New Roman" panose="02020603050405020304" pitchFamily="18" charset="0"/>
              </a:rPr>
              <a:t>       -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mời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sứ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giả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đây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con !                                                                      </a:t>
            </a:r>
          </a:p>
        </p:txBody>
      </p:sp>
      <p:sp>
        <p:nvSpPr>
          <p:cNvPr id="7177" name="Text Box 20500"/>
          <p:cNvSpPr txBox="1">
            <a:spLocks noChangeArrowheads="1"/>
          </p:cNvSpPr>
          <p:nvPr/>
        </p:nvSpPr>
        <p:spPr bwMode="auto">
          <a:xfrm>
            <a:off x="493712" y="226453"/>
            <a:ext cx="862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493710" y="0"/>
            <a:ext cx="862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0503" name="Text Box 20502"/>
          <p:cNvSpPr txBox="1">
            <a:spLocks noChangeArrowheads="1"/>
          </p:cNvSpPr>
          <p:nvPr/>
        </p:nvSpPr>
        <p:spPr bwMode="auto">
          <a:xfrm>
            <a:off x="157163" y="3733800"/>
            <a:ext cx="2586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II. Ghi nhớ</a:t>
            </a:r>
          </a:p>
        </p:txBody>
      </p:sp>
      <p:sp>
        <p:nvSpPr>
          <p:cNvPr id="20504" name="Text Box 20503"/>
          <p:cNvSpPr txBox="1">
            <a:spLocks noChangeArrowheads="1"/>
          </p:cNvSpPr>
          <p:nvPr/>
        </p:nvSpPr>
        <p:spPr bwMode="auto">
          <a:xfrm>
            <a:off x="523875" y="5638800"/>
            <a:ext cx="8620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than ( ! )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505" name="Text Box 20504"/>
          <p:cNvSpPr txBox="1">
            <a:spLocks noChangeArrowheads="1"/>
          </p:cNvSpPr>
          <p:nvPr/>
        </p:nvSpPr>
        <p:spPr bwMode="auto">
          <a:xfrm>
            <a:off x="406400" y="5638800"/>
            <a:ext cx="6680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2.Khi viết cuối câu khiến có dấu gì?</a:t>
            </a:r>
          </a:p>
        </p:txBody>
      </p:sp>
      <p:sp>
        <p:nvSpPr>
          <p:cNvPr id="20506" name="Text Box 20505"/>
          <p:cNvSpPr txBox="1">
            <a:spLocks noChangeArrowheads="1"/>
          </p:cNvSpPr>
          <p:nvPr/>
        </p:nvSpPr>
        <p:spPr bwMode="auto">
          <a:xfrm>
            <a:off x="523875" y="4267200"/>
            <a:ext cx="8620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khiến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,…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507" name="Text Box 20506"/>
          <p:cNvSpPr txBox="1">
            <a:spLocks noChangeArrowheads="1"/>
          </p:cNvSpPr>
          <p:nvPr/>
        </p:nvSpPr>
        <p:spPr bwMode="auto">
          <a:xfrm>
            <a:off x="523875" y="4191000"/>
            <a:ext cx="862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1.Câu  khiến dùng để làm gì?</a:t>
            </a:r>
          </a:p>
        </p:txBody>
      </p:sp>
    </p:spTree>
    <p:extLst>
      <p:ext uri="{BB962C8B-B14F-4D97-AF65-F5344CB8AC3E}">
        <p14:creationId xmlns:p14="http://schemas.microsoft.com/office/powerpoint/2010/main" val="11025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3" grpId="0"/>
      <p:bldP spid="20504" grpId="0"/>
      <p:bldP spid="20505" grpId="0"/>
      <p:bldP spid="20505" grpId="1"/>
      <p:bldP spid="20506" grpId="0"/>
      <p:bldP spid="20507" grpId="0"/>
      <p:bldP spid="2050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mở đầu | Hình nền,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50+ Hình Nền Slide PowerPoint Thuyết Trình Đẹp Nhất trong 2021 | Hình nền,  Hình ảnh,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ải ngay bộ hình nền Powerpoint đẹp, chuyên nghiệp - Quantrimang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" y="5366"/>
            <a:ext cx="9143999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-23039"/>
            <a:ext cx="7086600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II. Luyện tập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1. Tìm câu khiến trong những đoạn trích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a) Cuối cùng, nàng quay lại bảo thị nữ:</a:t>
            </a:r>
            <a:br>
              <a:rPr lang="vi-VN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Hãy gọi người hàng hành vào cho ta!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LỌ NƯỚC THẦN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b) Một anh chiến sĩ đến nâng con cá lên hai bàn tay nói nựng: “Có đau không, chú mình? Lần sau, khi nhảy múa phải chú ý nhé! Đừng có nhảy lên boong tàu!”</a:t>
            </a:r>
          </a:p>
          <a:p>
            <a:pPr 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HÀ ĐÌNH CẨN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Con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rùa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sợ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nhô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thêm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nữa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tiến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phía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gươm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Long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SỰ TÍCH HỒ GƯƠM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d)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Ông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xong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rằng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Con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chặt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trăm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tre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ta.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CÂY TRE TRĂM ĐỐT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0/0222/t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25" y="3886200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img.loigiaihay.com/picture/2020/0222/t2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25" y="5486400"/>
            <a:ext cx="18899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img.loigiaihay.com/picture/2020/0222/t1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193357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img.loigiaihay.com/picture/2020/0222/t1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33600"/>
            <a:ext cx="1903471" cy="133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2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Revue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Revue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950</Words>
  <Application>Microsoft Office PowerPoint</Application>
  <PresentationFormat>On-screen Show (4:3)</PresentationFormat>
  <Paragraphs>175</Paragraphs>
  <Slides>21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1_Concourse</vt:lpstr>
      <vt:lpstr>Default Design</vt:lpstr>
      <vt:lpstr>MS_ClipArt_Gallery.2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THANH HUONG</cp:lastModifiedBy>
  <cp:revision>37</cp:revision>
  <dcterms:created xsi:type="dcterms:W3CDTF">2021-03-20T16:10:31Z</dcterms:created>
  <dcterms:modified xsi:type="dcterms:W3CDTF">2022-03-17T15:58:21Z</dcterms:modified>
</cp:coreProperties>
</file>