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54" r:id="rId2"/>
    <p:sldId id="304" r:id="rId3"/>
    <p:sldId id="314" r:id="rId4"/>
    <p:sldId id="262" r:id="rId5"/>
    <p:sldId id="263" r:id="rId6"/>
    <p:sldId id="264" r:id="rId7"/>
    <p:sldId id="265" r:id="rId8"/>
    <p:sldId id="266" r:id="rId9"/>
    <p:sldId id="267" r:id="rId10"/>
    <p:sldId id="341" r:id="rId11"/>
    <p:sldId id="268" r:id="rId12"/>
    <p:sldId id="269" r:id="rId13"/>
    <p:sldId id="270" r:id="rId14"/>
    <p:sldId id="271" r:id="rId15"/>
    <p:sldId id="340" r:id="rId16"/>
    <p:sldId id="338" r:id="rId17"/>
    <p:sldId id="293" r:id="rId18"/>
    <p:sldId id="329" r:id="rId19"/>
    <p:sldId id="330" r:id="rId20"/>
    <p:sldId id="331" r:id="rId21"/>
    <p:sldId id="332" r:id="rId22"/>
    <p:sldId id="333" r:id="rId23"/>
    <p:sldId id="335" r:id="rId24"/>
    <p:sldId id="345" r:id="rId25"/>
    <p:sldId id="346" r:id="rId26"/>
    <p:sldId id="347" r:id="rId27"/>
    <p:sldId id="348" r:id="rId28"/>
    <p:sldId id="349" r:id="rId29"/>
    <p:sldId id="292" r:id="rId30"/>
    <p:sldId id="353" r:id="rId31"/>
    <p:sldId id="33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B6C1A87-A51E-45EB-9A16-3B18E61E583C}" type="datetimeFigureOut">
              <a:rPr lang="en-US" smtClean="0"/>
              <a:t>3/10/2022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0780312-8AA1-44A5-BFA5-68A5C77ABC3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C1A87-A51E-45EB-9A16-3B18E61E583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80312-8AA1-44A5-BFA5-68A5C77ABC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C1A87-A51E-45EB-9A16-3B18E61E583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80312-8AA1-44A5-BFA5-68A5C77ABC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C1A87-A51E-45EB-9A16-3B18E61E583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80312-8AA1-44A5-BFA5-68A5C77ABC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B6C1A87-A51E-45EB-9A16-3B18E61E583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80312-8AA1-44A5-BFA5-68A5C77ABC3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B6C1A87-A51E-45EB-9A16-3B18E61E583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80312-8AA1-44A5-BFA5-68A5C77ABC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B6C1A87-A51E-45EB-9A16-3B18E61E583C}"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80312-8AA1-44A5-BFA5-68A5C77ABC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B6C1A87-A51E-45EB-9A16-3B18E61E583C}"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80312-8AA1-44A5-BFA5-68A5C77ABC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B6C1A87-A51E-45EB-9A16-3B18E61E583C}"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80312-8AA1-44A5-BFA5-68A5C77ABC3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B6C1A87-A51E-45EB-9A16-3B18E61E583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80312-8AA1-44A5-BFA5-68A5C77ABC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7B6C1A87-A51E-45EB-9A16-3B18E61E583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80312-8AA1-44A5-BFA5-68A5C77ABC3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B6C1A87-A51E-45EB-9A16-3B18E61E583C}" type="datetimeFigureOut">
              <a:rPr lang="en-US" smtClean="0"/>
              <a:t>3/10/2022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0780312-8AA1-44A5-BFA5-68A5C77ABC3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5769D6-443F-4FFB-BC79-9DDC42F14B7B}"/>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52664293-E6C7-4187-911A-2D9DB111DB1F}"/>
              </a:ext>
            </a:extLst>
          </p:cNvPr>
          <p:cNvSpPr>
            <a:spLocks noGrp="1"/>
          </p:cNvSpPr>
          <p:nvPr>
            <p:ph type="subTitle" idx="1"/>
          </p:nvPr>
        </p:nvSpPr>
        <p:spPr/>
        <p:txBody>
          <a:bodyPr/>
          <a:lstStyle/>
          <a:p>
            <a:endParaRPr lang="en-US"/>
          </a:p>
        </p:txBody>
      </p:sp>
      <p:pic>
        <p:nvPicPr>
          <p:cNvPr id="1026" name="Picture 2" descr="Top 1000+ Hình nền Powerpoint đẹp, đơn giản và dễ thương">
            <a:extLst>
              <a:ext uri="{FF2B5EF4-FFF2-40B4-BE49-F238E27FC236}">
                <a16:creationId xmlns="" xmlns:a16="http://schemas.microsoft.com/office/drawing/2014/main" id="{7BA6A553-6293-4830-B779-018D8F278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00849" cy="6512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a:extLst>
              <a:ext uri="{FF2B5EF4-FFF2-40B4-BE49-F238E27FC236}">
                <a16:creationId xmlns="" xmlns:a16="http://schemas.microsoft.com/office/drawing/2014/main" id="{082BA76D-E3FC-4EE0-91E2-8657E5B99D5E}"/>
              </a:ext>
            </a:extLst>
          </p:cNvPr>
          <p:cNvSpPr txBox="1">
            <a:spLocks noChangeArrowheads="1"/>
          </p:cNvSpPr>
          <p:nvPr/>
        </p:nvSpPr>
        <p:spPr bwMode="auto">
          <a:xfrm>
            <a:off x="22991" y="2306360"/>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6" name="Text Box 15">
            <a:extLst>
              <a:ext uri="{FF2B5EF4-FFF2-40B4-BE49-F238E27FC236}">
                <a16:creationId xmlns="" xmlns:a16="http://schemas.microsoft.com/office/drawing/2014/main" id="{6F320FAC-E0B0-416F-BC40-95987ECCCC25}"/>
              </a:ext>
            </a:extLst>
          </p:cNvPr>
          <p:cNvSpPr txBox="1">
            <a:spLocks noChangeArrowheads="1"/>
          </p:cNvSpPr>
          <p:nvPr/>
        </p:nvSpPr>
        <p:spPr bwMode="auto">
          <a:xfrm>
            <a:off x="58088" y="2829580"/>
            <a:ext cx="90520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solidFill>
                  <a:srgbClr val="FF0000"/>
                </a:solidFill>
                <a:latin typeface="Times New Roman" pitchFamily="18" charset="0"/>
                <a:cs typeface="Times New Roman" pitchFamily="18" charset="0"/>
              </a:rPr>
              <a:t>CUỘC KHẨN HOANG </a:t>
            </a:r>
            <a:endParaRPr lang="en-US" sz="4000" b="1" dirty="0" smtClean="0">
              <a:solidFill>
                <a:srgbClr val="FF0000"/>
              </a:solidFill>
              <a:latin typeface="Times New Roman" pitchFamily="18" charset="0"/>
              <a:cs typeface="Times New Roman" pitchFamily="18" charset="0"/>
            </a:endParaRPr>
          </a:p>
          <a:p>
            <a:pPr algn="ctr"/>
            <a:r>
              <a:rPr lang="en-US" sz="4000" b="1" dirty="0" smtClean="0">
                <a:solidFill>
                  <a:srgbClr val="FF0000"/>
                </a:solidFill>
                <a:latin typeface="Times New Roman" pitchFamily="18" charset="0"/>
                <a:cs typeface="Times New Roman" pitchFamily="18" charset="0"/>
              </a:rPr>
              <a:t>Ở </a:t>
            </a:r>
            <a:r>
              <a:rPr lang="en-US" sz="4000" b="1" dirty="0">
                <a:solidFill>
                  <a:srgbClr val="FF0000"/>
                </a:solidFill>
                <a:latin typeface="Times New Roman" pitchFamily="18" charset="0"/>
                <a:cs typeface="Times New Roman" pitchFamily="18" charset="0"/>
              </a:rPr>
              <a:t>ĐÀNG TRONG</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836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D:\HINH ANH\khunghinh\100.Powerpoint.Backgound_kythuatlaptop.com\natureblogtopxa2.jpg"/>
          <p:cNvPicPr>
            <a:picLocks noChangeAspect="1" noChangeArrowheads="1"/>
          </p:cNvPicPr>
          <p:nvPr/>
        </p:nvPicPr>
        <p:blipFill>
          <a:blip r:embed="rId2"/>
          <a:srcRect l="24919" t="28319" r="3580" b="7648"/>
          <a:stretch>
            <a:fillRect/>
          </a:stretch>
        </p:blipFill>
        <p:spPr bwMode="auto">
          <a:xfrm>
            <a:off x="-32658" y="0"/>
            <a:ext cx="9176657" cy="6874203"/>
          </a:xfrm>
          <a:prstGeom prst="rect">
            <a:avLst/>
          </a:prstGeom>
          <a:noFill/>
          <a:ln w="9525">
            <a:noFill/>
            <a:miter lim="800000"/>
            <a:headEnd/>
            <a:tailEnd/>
          </a:ln>
        </p:spPr>
      </p:pic>
      <p:grpSp>
        <p:nvGrpSpPr>
          <p:cNvPr id="3" name="Nhóm 10"/>
          <p:cNvGrpSpPr>
            <a:grpSpLocks/>
          </p:cNvGrpSpPr>
          <p:nvPr/>
        </p:nvGrpSpPr>
        <p:grpSpPr bwMode="auto">
          <a:xfrm>
            <a:off x="-32659" y="0"/>
            <a:ext cx="6966409" cy="6857999"/>
            <a:chOff x="733061" y="2297383"/>
            <a:chExt cx="3714135" cy="4563072"/>
          </a:xfrm>
        </p:grpSpPr>
        <p:pic>
          <p:nvPicPr>
            <p:cNvPr id="4" name="Picture 2" descr="C:\Users\Tuyen.aptech01\Desktop\uy.png"/>
            <p:cNvPicPr>
              <a:picLocks noChangeAspect="1" noChangeArrowheads="1"/>
            </p:cNvPicPr>
            <p:nvPr/>
          </p:nvPicPr>
          <p:blipFill>
            <a:blip r:embed="rId3"/>
            <a:srcRect l="35715" t="32193" r="7143" b="7494"/>
            <a:stretch>
              <a:fillRect/>
            </a:stretch>
          </p:blipFill>
          <p:spPr bwMode="auto">
            <a:xfrm>
              <a:off x="733061" y="2297383"/>
              <a:ext cx="3105800" cy="4563072"/>
            </a:xfrm>
            <a:prstGeom prst="rect">
              <a:avLst/>
            </a:prstGeom>
            <a:noFill/>
            <a:ln w="9525">
              <a:noFill/>
              <a:miter lim="800000"/>
              <a:headEnd/>
              <a:tailEnd/>
            </a:ln>
          </p:spPr>
        </p:pic>
        <p:sp>
          <p:nvSpPr>
            <p:cNvPr id="5" name="Hộp_Văn_Bản 13"/>
            <p:cNvSpPr txBox="1">
              <a:spLocks noChangeArrowheads="1"/>
            </p:cNvSpPr>
            <p:nvPr/>
          </p:nvSpPr>
          <p:spPr bwMode="auto">
            <a:xfrm>
              <a:off x="3465138" y="4314041"/>
              <a:ext cx="762001" cy="430046"/>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PHÚ</a:t>
              </a:r>
            </a:p>
            <a:p>
              <a:r>
                <a:rPr lang="en-US" dirty="0">
                  <a:solidFill>
                    <a:srgbClr val="FF0000"/>
                  </a:solidFill>
                  <a:latin typeface="Times New Roman" pitchFamily="18" charset="0"/>
                  <a:cs typeface="Times New Roman" pitchFamily="18" charset="0"/>
                </a:rPr>
                <a:t> YÊN</a:t>
              </a:r>
            </a:p>
          </p:txBody>
        </p:sp>
        <p:sp>
          <p:nvSpPr>
            <p:cNvPr id="6" name="Hộp_Văn_Bản 14"/>
            <p:cNvSpPr txBox="1">
              <a:spLocks noChangeArrowheads="1"/>
            </p:cNvSpPr>
            <p:nvPr/>
          </p:nvSpPr>
          <p:spPr bwMode="auto">
            <a:xfrm>
              <a:off x="3465138" y="4958329"/>
              <a:ext cx="982058" cy="430046"/>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KHÁNH</a:t>
              </a:r>
            </a:p>
            <a:p>
              <a:r>
                <a:rPr lang="en-US" dirty="0">
                  <a:solidFill>
                    <a:srgbClr val="FF0000"/>
                  </a:solidFill>
                  <a:latin typeface="Times New Roman" pitchFamily="18" charset="0"/>
                  <a:cs typeface="Times New Roman" pitchFamily="18" charset="0"/>
                </a:rPr>
                <a:t> HÒA</a:t>
              </a:r>
            </a:p>
          </p:txBody>
        </p:sp>
        <p:sp>
          <p:nvSpPr>
            <p:cNvPr id="7" name="Hộp_Văn_Bản 15"/>
            <p:cNvSpPr txBox="1">
              <a:spLocks noChangeArrowheads="1"/>
            </p:cNvSpPr>
            <p:nvPr/>
          </p:nvSpPr>
          <p:spPr bwMode="auto">
            <a:xfrm rot="-2329676">
              <a:off x="2171411" y="5214308"/>
              <a:ext cx="1295400" cy="430046"/>
            </a:xfrm>
            <a:prstGeom prst="rect">
              <a:avLst/>
            </a:prstGeom>
            <a:noFill/>
            <a:ln w="9525">
              <a:noFill/>
              <a:miter lim="800000"/>
              <a:headEnd/>
              <a:tailEnd/>
            </a:ln>
          </p:spPr>
          <p:txBody>
            <a:bodyPr>
              <a:spAutoFit/>
            </a:bodyPr>
            <a:lstStyle/>
            <a:p>
              <a:pPr algn="ctr"/>
              <a:r>
                <a:rPr lang="en-US">
                  <a:solidFill>
                    <a:srgbClr val="FF0000"/>
                  </a:solidFill>
                  <a:latin typeface="Tahoma" pitchFamily="34" charset="0"/>
                  <a:cs typeface="Tahoma" pitchFamily="34" charset="0"/>
                </a:rPr>
                <a:t>NAM </a:t>
              </a:r>
              <a:r>
                <a:rPr lang="en-US">
                  <a:solidFill>
                    <a:srgbClr val="FF0000"/>
                  </a:solidFill>
                  <a:cs typeface="Times New Roman" pitchFamily="18" charset="0"/>
                </a:rPr>
                <a:t>TRUNG</a:t>
              </a:r>
              <a:r>
                <a:rPr lang="en-US">
                  <a:solidFill>
                    <a:srgbClr val="FF0000"/>
                  </a:solidFill>
                  <a:latin typeface="Tahoma" pitchFamily="34" charset="0"/>
                  <a:cs typeface="Tahoma" pitchFamily="34" charset="0"/>
                </a:rPr>
                <a:t> </a:t>
              </a:r>
            </a:p>
            <a:p>
              <a:pPr algn="ctr"/>
              <a:r>
                <a:rPr lang="en-US">
                  <a:solidFill>
                    <a:srgbClr val="FF0000"/>
                  </a:solidFill>
                  <a:latin typeface="Tahoma" pitchFamily="34" charset="0"/>
                  <a:cs typeface="Tahoma" pitchFamily="34" charset="0"/>
                </a:rPr>
                <a:t>BỘ</a:t>
              </a:r>
            </a:p>
          </p:txBody>
        </p:sp>
        <p:sp>
          <p:nvSpPr>
            <p:cNvPr id="8" name="Hộp_Văn_Bản 16"/>
            <p:cNvSpPr txBox="1">
              <a:spLocks noChangeArrowheads="1"/>
            </p:cNvSpPr>
            <p:nvPr/>
          </p:nvSpPr>
          <p:spPr bwMode="auto">
            <a:xfrm>
              <a:off x="2557773" y="4559791"/>
              <a:ext cx="914400" cy="430046"/>
            </a:xfrm>
            <a:prstGeom prst="rect">
              <a:avLst/>
            </a:prstGeom>
            <a:noFill/>
            <a:ln w="9525">
              <a:noFill/>
              <a:miter lim="800000"/>
              <a:headEnd/>
              <a:tailEnd/>
            </a:ln>
          </p:spPr>
          <p:txBody>
            <a:bodyPr>
              <a:spAutoFit/>
            </a:bodyPr>
            <a:lstStyle/>
            <a:p>
              <a:r>
                <a:rPr lang="en-US">
                  <a:solidFill>
                    <a:srgbClr val="FF0000"/>
                  </a:solidFill>
                  <a:cs typeface="Times New Roman" pitchFamily="18" charset="0"/>
                </a:rPr>
                <a:t>TÂY </a:t>
              </a:r>
            </a:p>
            <a:p>
              <a:r>
                <a:rPr lang="en-US">
                  <a:solidFill>
                    <a:srgbClr val="FF0000"/>
                  </a:solidFill>
                  <a:cs typeface="Times New Roman" pitchFamily="18" charset="0"/>
                </a:rPr>
                <a:t>NGUYÊN</a:t>
              </a:r>
            </a:p>
          </p:txBody>
        </p:sp>
        <p:sp>
          <p:nvSpPr>
            <p:cNvPr id="9" name="Hộp_Văn_Bản 17"/>
            <p:cNvSpPr txBox="1">
              <a:spLocks noChangeArrowheads="1"/>
            </p:cNvSpPr>
            <p:nvPr/>
          </p:nvSpPr>
          <p:spPr bwMode="auto">
            <a:xfrm rot="-2329676">
              <a:off x="1008631" y="5953662"/>
              <a:ext cx="1365316" cy="430046"/>
            </a:xfrm>
            <a:prstGeom prst="rect">
              <a:avLst/>
            </a:prstGeom>
            <a:noFill/>
            <a:ln w="9525">
              <a:noFill/>
              <a:miter lim="800000"/>
              <a:headEnd/>
              <a:tailEnd/>
            </a:ln>
          </p:spPr>
          <p:txBody>
            <a:bodyPr>
              <a:spAutoFit/>
            </a:bodyPr>
            <a:lstStyle/>
            <a:p>
              <a:pPr algn="ctr"/>
              <a:r>
                <a:rPr lang="en-US">
                  <a:solidFill>
                    <a:srgbClr val="FF0000"/>
                  </a:solidFill>
                  <a:cs typeface="Times New Roman" pitchFamily="18" charset="0"/>
                </a:rPr>
                <a:t>ĐỒNG BẰNG     SÔNG CỬU LONG</a:t>
              </a:r>
            </a:p>
          </p:txBody>
        </p:sp>
      </p:grpSp>
      <p:sp>
        <p:nvSpPr>
          <p:cNvPr id="10" name="Freeform 9"/>
          <p:cNvSpPr/>
          <p:nvPr/>
        </p:nvSpPr>
        <p:spPr>
          <a:xfrm>
            <a:off x="4304850" y="2844625"/>
            <a:ext cx="739775" cy="933450"/>
          </a:xfrm>
          <a:custGeom>
            <a:avLst/>
            <a:gdLst>
              <a:gd name="connsiteX0" fmla="*/ 288917 w 739293"/>
              <a:gd name="connsiteY0" fmla="*/ 0 h 933131"/>
              <a:gd name="connsiteX1" fmla="*/ 275269 w 739293"/>
              <a:gd name="connsiteY1" fmla="*/ 109182 h 933131"/>
              <a:gd name="connsiteX2" fmla="*/ 261621 w 739293"/>
              <a:gd name="connsiteY2" fmla="*/ 218364 h 933131"/>
              <a:gd name="connsiteX3" fmla="*/ 316212 w 739293"/>
              <a:gd name="connsiteY3" fmla="*/ 245660 h 933131"/>
              <a:gd name="connsiteX4" fmla="*/ 384451 w 739293"/>
              <a:gd name="connsiteY4" fmla="*/ 259308 h 933131"/>
              <a:gd name="connsiteX5" fmla="*/ 425394 w 739293"/>
              <a:gd name="connsiteY5" fmla="*/ 272955 h 933131"/>
              <a:gd name="connsiteX6" fmla="*/ 398099 w 739293"/>
              <a:gd name="connsiteY6" fmla="*/ 354842 h 933131"/>
              <a:gd name="connsiteX7" fmla="*/ 316212 w 739293"/>
              <a:gd name="connsiteY7" fmla="*/ 382137 h 933131"/>
              <a:gd name="connsiteX8" fmla="*/ 43257 w 739293"/>
              <a:gd name="connsiteY8" fmla="*/ 409433 h 933131"/>
              <a:gd name="connsiteX9" fmla="*/ 2314 w 739293"/>
              <a:gd name="connsiteY9" fmla="*/ 423081 h 933131"/>
              <a:gd name="connsiteX10" fmla="*/ 70553 w 739293"/>
              <a:gd name="connsiteY10" fmla="*/ 518615 h 933131"/>
              <a:gd name="connsiteX11" fmla="*/ 138791 w 739293"/>
              <a:gd name="connsiteY11" fmla="*/ 573206 h 933131"/>
              <a:gd name="connsiteX12" fmla="*/ 166087 w 739293"/>
              <a:gd name="connsiteY12" fmla="*/ 627797 h 933131"/>
              <a:gd name="connsiteX13" fmla="*/ 193382 w 739293"/>
              <a:gd name="connsiteY13" fmla="*/ 668740 h 933131"/>
              <a:gd name="connsiteX14" fmla="*/ 207030 w 739293"/>
              <a:gd name="connsiteY14" fmla="*/ 709684 h 933131"/>
              <a:gd name="connsiteX15" fmla="*/ 288917 w 739293"/>
              <a:gd name="connsiteY15" fmla="*/ 777922 h 933131"/>
              <a:gd name="connsiteX16" fmla="*/ 357156 w 739293"/>
              <a:gd name="connsiteY16" fmla="*/ 846161 h 933131"/>
              <a:gd name="connsiteX17" fmla="*/ 439042 w 739293"/>
              <a:gd name="connsiteY17" fmla="*/ 832513 h 933131"/>
              <a:gd name="connsiteX18" fmla="*/ 479985 w 739293"/>
              <a:gd name="connsiteY18" fmla="*/ 805218 h 933131"/>
              <a:gd name="connsiteX19" fmla="*/ 507281 w 739293"/>
              <a:gd name="connsiteY19" fmla="*/ 846161 h 933131"/>
              <a:gd name="connsiteX20" fmla="*/ 548224 w 739293"/>
              <a:gd name="connsiteY20" fmla="*/ 887105 h 933131"/>
              <a:gd name="connsiteX21" fmla="*/ 575520 w 739293"/>
              <a:gd name="connsiteY21" fmla="*/ 928048 h 933131"/>
              <a:gd name="connsiteX22" fmla="*/ 739293 w 739293"/>
              <a:gd name="connsiteY22" fmla="*/ 928048 h 93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9293" h="933131">
                <a:moveTo>
                  <a:pt x="288917" y="0"/>
                </a:moveTo>
                <a:cubicBezTo>
                  <a:pt x="284368" y="36394"/>
                  <a:pt x="284919" y="73797"/>
                  <a:pt x="275269" y="109182"/>
                </a:cubicBezTo>
                <a:cubicBezTo>
                  <a:pt x="260754" y="162403"/>
                  <a:pt x="208486" y="143974"/>
                  <a:pt x="261621" y="218364"/>
                </a:cubicBezTo>
                <a:cubicBezTo>
                  <a:pt x="273446" y="234919"/>
                  <a:pt x="296911" y="239226"/>
                  <a:pt x="316212" y="245660"/>
                </a:cubicBezTo>
                <a:cubicBezTo>
                  <a:pt x="338218" y="252996"/>
                  <a:pt x="361947" y="253682"/>
                  <a:pt x="384451" y="259308"/>
                </a:cubicBezTo>
                <a:cubicBezTo>
                  <a:pt x="398407" y="262797"/>
                  <a:pt x="411746" y="268406"/>
                  <a:pt x="425394" y="272955"/>
                </a:cubicBezTo>
                <a:cubicBezTo>
                  <a:pt x="416296" y="300251"/>
                  <a:pt x="425395" y="345744"/>
                  <a:pt x="398099" y="354842"/>
                </a:cubicBezTo>
                <a:cubicBezTo>
                  <a:pt x="370803" y="363940"/>
                  <a:pt x="344885" y="379748"/>
                  <a:pt x="316212" y="382137"/>
                </a:cubicBezTo>
                <a:cubicBezTo>
                  <a:pt x="115888" y="398831"/>
                  <a:pt x="206796" y="388990"/>
                  <a:pt x="43257" y="409433"/>
                </a:cubicBezTo>
                <a:cubicBezTo>
                  <a:pt x="29609" y="413982"/>
                  <a:pt x="4349" y="408840"/>
                  <a:pt x="2314" y="423081"/>
                </a:cubicBezTo>
                <a:cubicBezTo>
                  <a:pt x="-9266" y="504140"/>
                  <a:pt x="24026" y="503106"/>
                  <a:pt x="70553" y="518615"/>
                </a:cubicBezTo>
                <a:cubicBezTo>
                  <a:pt x="104284" y="619814"/>
                  <a:pt x="51790" y="500705"/>
                  <a:pt x="138791" y="573206"/>
                </a:cubicBezTo>
                <a:cubicBezTo>
                  <a:pt x="154420" y="586230"/>
                  <a:pt x="155993" y="610133"/>
                  <a:pt x="166087" y="627797"/>
                </a:cubicBezTo>
                <a:cubicBezTo>
                  <a:pt x="174225" y="642038"/>
                  <a:pt x="186047" y="654069"/>
                  <a:pt x="193382" y="668740"/>
                </a:cubicBezTo>
                <a:cubicBezTo>
                  <a:pt x="199816" y="681607"/>
                  <a:pt x="199050" y="697714"/>
                  <a:pt x="207030" y="709684"/>
                </a:cubicBezTo>
                <a:cubicBezTo>
                  <a:pt x="228046" y="741208"/>
                  <a:pt x="258706" y="757782"/>
                  <a:pt x="288917" y="777922"/>
                </a:cubicBezTo>
                <a:cubicBezTo>
                  <a:pt x="303475" y="799760"/>
                  <a:pt x="324399" y="842522"/>
                  <a:pt x="357156" y="846161"/>
                </a:cubicBezTo>
                <a:cubicBezTo>
                  <a:pt x="384659" y="849217"/>
                  <a:pt x="411747" y="837062"/>
                  <a:pt x="439042" y="832513"/>
                </a:cubicBezTo>
                <a:cubicBezTo>
                  <a:pt x="452690" y="823415"/>
                  <a:pt x="463901" y="802001"/>
                  <a:pt x="479985" y="805218"/>
                </a:cubicBezTo>
                <a:cubicBezTo>
                  <a:pt x="496069" y="808435"/>
                  <a:pt x="496780" y="833560"/>
                  <a:pt x="507281" y="846161"/>
                </a:cubicBezTo>
                <a:cubicBezTo>
                  <a:pt x="519637" y="860988"/>
                  <a:pt x="535868" y="872278"/>
                  <a:pt x="548224" y="887105"/>
                </a:cubicBezTo>
                <a:cubicBezTo>
                  <a:pt x="558725" y="899706"/>
                  <a:pt x="559482" y="924611"/>
                  <a:pt x="575520" y="928048"/>
                </a:cubicBezTo>
                <a:cubicBezTo>
                  <a:pt x="628899" y="939486"/>
                  <a:pt x="684702" y="928048"/>
                  <a:pt x="739293" y="928048"/>
                </a:cubicBezTo>
              </a:path>
            </a:pathLst>
          </a:custGeom>
          <a:no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11" name="Freeform 10"/>
          <p:cNvSpPr/>
          <p:nvPr/>
        </p:nvSpPr>
        <p:spPr>
          <a:xfrm>
            <a:off x="4511225" y="3678063"/>
            <a:ext cx="423863" cy="1131887"/>
          </a:xfrm>
          <a:custGeom>
            <a:avLst/>
            <a:gdLst>
              <a:gd name="connsiteX0" fmla="*/ 81887 w 423155"/>
              <a:gd name="connsiteY0" fmla="*/ 0 h 1132765"/>
              <a:gd name="connsiteX1" fmla="*/ 81887 w 423155"/>
              <a:gd name="connsiteY1" fmla="*/ 122830 h 1132765"/>
              <a:gd name="connsiteX2" fmla="*/ 40944 w 423155"/>
              <a:gd name="connsiteY2" fmla="*/ 163774 h 1132765"/>
              <a:gd name="connsiteX3" fmla="*/ 40944 w 423155"/>
              <a:gd name="connsiteY3" fmla="*/ 368490 h 1132765"/>
              <a:gd name="connsiteX4" fmla="*/ 68239 w 423155"/>
              <a:gd name="connsiteY4" fmla="*/ 518615 h 1132765"/>
              <a:gd name="connsiteX5" fmla="*/ 95535 w 423155"/>
              <a:gd name="connsiteY5" fmla="*/ 559559 h 1132765"/>
              <a:gd name="connsiteX6" fmla="*/ 95535 w 423155"/>
              <a:gd name="connsiteY6" fmla="*/ 723332 h 1132765"/>
              <a:gd name="connsiteX7" fmla="*/ 40944 w 423155"/>
              <a:gd name="connsiteY7" fmla="*/ 805218 h 1132765"/>
              <a:gd name="connsiteX8" fmla="*/ 27296 w 423155"/>
              <a:gd name="connsiteY8" fmla="*/ 900753 h 1132765"/>
              <a:gd name="connsiteX9" fmla="*/ 0 w 423155"/>
              <a:gd name="connsiteY9" fmla="*/ 982639 h 1132765"/>
              <a:gd name="connsiteX10" fmla="*/ 13648 w 423155"/>
              <a:gd name="connsiteY10" fmla="*/ 1050878 h 1132765"/>
              <a:gd name="connsiteX11" fmla="*/ 54591 w 423155"/>
              <a:gd name="connsiteY11" fmla="*/ 1091821 h 1132765"/>
              <a:gd name="connsiteX12" fmla="*/ 150126 w 423155"/>
              <a:gd name="connsiteY12" fmla="*/ 1132765 h 1132765"/>
              <a:gd name="connsiteX13" fmla="*/ 368490 w 423155"/>
              <a:gd name="connsiteY13" fmla="*/ 1119117 h 1132765"/>
              <a:gd name="connsiteX14" fmla="*/ 423081 w 423155"/>
              <a:gd name="connsiteY14" fmla="*/ 1091821 h 11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155" h="1132765">
                <a:moveTo>
                  <a:pt x="81887" y="0"/>
                </a:moveTo>
                <a:cubicBezTo>
                  <a:pt x="91268" y="46906"/>
                  <a:pt x="107586" y="77857"/>
                  <a:pt x="81887" y="122830"/>
                </a:cubicBezTo>
                <a:cubicBezTo>
                  <a:pt x="72311" y="139588"/>
                  <a:pt x="54592" y="150126"/>
                  <a:pt x="40944" y="163774"/>
                </a:cubicBezTo>
                <a:cubicBezTo>
                  <a:pt x="19575" y="270618"/>
                  <a:pt x="22533" y="221202"/>
                  <a:pt x="40944" y="368490"/>
                </a:cubicBezTo>
                <a:cubicBezTo>
                  <a:pt x="41903" y="376161"/>
                  <a:pt x="62996" y="504635"/>
                  <a:pt x="68239" y="518615"/>
                </a:cubicBezTo>
                <a:cubicBezTo>
                  <a:pt x="73999" y="533973"/>
                  <a:pt x="86436" y="545911"/>
                  <a:pt x="95535" y="559559"/>
                </a:cubicBezTo>
                <a:cubicBezTo>
                  <a:pt x="111830" y="624743"/>
                  <a:pt x="123724" y="644402"/>
                  <a:pt x="95535" y="723332"/>
                </a:cubicBezTo>
                <a:cubicBezTo>
                  <a:pt x="84502" y="754226"/>
                  <a:pt x="40944" y="805218"/>
                  <a:pt x="40944" y="805218"/>
                </a:cubicBezTo>
                <a:cubicBezTo>
                  <a:pt x="36395" y="837063"/>
                  <a:pt x="34529" y="869409"/>
                  <a:pt x="27296" y="900753"/>
                </a:cubicBezTo>
                <a:cubicBezTo>
                  <a:pt x="20826" y="928788"/>
                  <a:pt x="0" y="982639"/>
                  <a:pt x="0" y="982639"/>
                </a:cubicBezTo>
                <a:cubicBezTo>
                  <a:pt x="4549" y="1005385"/>
                  <a:pt x="3274" y="1030130"/>
                  <a:pt x="13648" y="1050878"/>
                </a:cubicBezTo>
                <a:cubicBezTo>
                  <a:pt x="22280" y="1068141"/>
                  <a:pt x="39764" y="1079465"/>
                  <a:pt x="54591" y="1091821"/>
                </a:cubicBezTo>
                <a:cubicBezTo>
                  <a:pt x="94984" y="1125482"/>
                  <a:pt x="98098" y="1119758"/>
                  <a:pt x="150126" y="1132765"/>
                </a:cubicBezTo>
                <a:cubicBezTo>
                  <a:pt x="222914" y="1128216"/>
                  <a:pt x="295922" y="1126374"/>
                  <a:pt x="368490" y="1119117"/>
                </a:cubicBezTo>
                <a:cubicBezTo>
                  <a:pt x="427494" y="1113216"/>
                  <a:pt x="423081" y="1122079"/>
                  <a:pt x="423081" y="1091821"/>
                </a:cubicBezTo>
              </a:path>
            </a:pathLst>
          </a:custGeom>
          <a:no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12" name="Freeform 11"/>
          <p:cNvSpPr/>
          <p:nvPr/>
        </p:nvSpPr>
        <p:spPr>
          <a:xfrm>
            <a:off x="3092000" y="3568525"/>
            <a:ext cx="1460500" cy="873125"/>
          </a:xfrm>
          <a:custGeom>
            <a:avLst/>
            <a:gdLst>
              <a:gd name="connsiteX0" fmla="*/ 0 w 1460311"/>
              <a:gd name="connsiteY0" fmla="*/ 859809 h 873463"/>
              <a:gd name="connsiteX1" fmla="*/ 286603 w 1460311"/>
              <a:gd name="connsiteY1" fmla="*/ 873457 h 873463"/>
              <a:gd name="connsiteX2" fmla="*/ 382137 w 1460311"/>
              <a:gd name="connsiteY2" fmla="*/ 859809 h 873463"/>
              <a:gd name="connsiteX3" fmla="*/ 395785 w 1460311"/>
              <a:gd name="connsiteY3" fmla="*/ 818866 h 873463"/>
              <a:gd name="connsiteX4" fmla="*/ 436728 w 1460311"/>
              <a:gd name="connsiteY4" fmla="*/ 805218 h 873463"/>
              <a:gd name="connsiteX5" fmla="*/ 518615 w 1460311"/>
              <a:gd name="connsiteY5" fmla="*/ 750627 h 873463"/>
              <a:gd name="connsiteX6" fmla="*/ 559558 w 1460311"/>
              <a:gd name="connsiteY6" fmla="*/ 668741 h 873463"/>
              <a:gd name="connsiteX7" fmla="*/ 573206 w 1460311"/>
              <a:gd name="connsiteY7" fmla="*/ 627797 h 873463"/>
              <a:gd name="connsiteX8" fmla="*/ 655093 w 1460311"/>
              <a:gd name="connsiteY8" fmla="*/ 600502 h 873463"/>
              <a:gd name="connsiteX9" fmla="*/ 955343 w 1460311"/>
              <a:gd name="connsiteY9" fmla="*/ 586854 h 873463"/>
              <a:gd name="connsiteX10" fmla="*/ 996287 w 1460311"/>
              <a:gd name="connsiteY10" fmla="*/ 573206 h 873463"/>
              <a:gd name="connsiteX11" fmla="*/ 1091821 w 1460311"/>
              <a:gd name="connsiteY11" fmla="*/ 559559 h 873463"/>
              <a:gd name="connsiteX12" fmla="*/ 1132764 w 1460311"/>
              <a:gd name="connsiteY12" fmla="*/ 532263 h 873463"/>
              <a:gd name="connsiteX13" fmla="*/ 1214651 w 1460311"/>
              <a:gd name="connsiteY13" fmla="*/ 409433 h 873463"/>
              <a:gd name="connsiteX14" fmla="*/ 1241946 w 1460311"/>
              <a:gd name="connsiteY14" fmla="*/ 368490 h 873463"/>
              <a:gd name="connsiteX15" fmla="*/ 1269242 w 1460311"/>
              <a:gd name="connsiteY15" fmla="*/ 327547 h 873463"/>
              <a:gd name="connsiteX16" fmla="*/ 1323833 w 1460311"/>
              <a:gd name="connsiteY16" fmla="*/ 272956 h 873463"/>
              <a:gd name="connsiteX17" fmla="*/ 1364776 w 1460311"/>
              <a:gd name="connsiteY17" fmla="*/ 191069 h 873463"/>
              <a:gd name="connsiteX18" fmla="*/ 1392072 w 1460311"/>
              <a:gd name="connsiteY18" fmla="*/ 150126 h 873463"/>
              <a:gd name="connsiteX19" fmla="*/ 1405719 w 1460311"/>
              <a:gd name="connsiteY19" fmla="*/ 109182 h 873463"/>
              <a:gd name="connsiteX20" fmla="*/ 1433015 w 1460311"/>
              <a:gd name="connsiteY20" fmla="*/ 68239 h 873463"/>
              <a:gd name="connsiteX21" fmla="*/ 1460311 w 1460311"/>
              <a:gd name="connsiteY21" fmla="*/ 0 h 87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60311" h="873463">
                <a:moveTo>
                  <a:pt x="0" y="859809"/>
                </a:moveTo>
                <a:cubicBezTo>
                  <a:pt x="95534" y="864358"/>
                  <a:pt x="190960" y="873457"/>
                  <a:pt x="286603" y="873457"/>
                </a:cubicBezTo>
                <a:cubicBezTo>
                  <a:pt x="318771" y="873457"/>
                  <a:pt x="353365" y="874195"/>
                  <a:pt x="382137" y="859809"/>
                </a:cubicBezTo>
                <a:cubicBezTo>
                  <a:pt x="395004" y="853375"/>
                  <a:pt x="385613" y="829038"/>
                  <a:pt x="395785" y="818866"/>
                </a:cubicBezTo>
                <a:cubicBezTo>
                  <a:pt x="405957" y="808694"/>
                  <a:pt x="424152" y="812204"/>
                  <a:pt x="436728" y="805218"/>
                </a:cubicBezTo>
                <a:cubicBezTo>
                  <a:pt x="465405" y="789286"/>
                  <a:pt x="518615" y="750627"/>
                  <a:pt x="518615" y="750627"/>
                </a:cubicBezTo>
                <a:cubicBezTo>
                  <a:pt x="552921" y="647712"/>
                  <a:pt x="506644" y="774571"/>
                  <a:pt x="559558" y="668741"/>
                </a:cubicBezTo>
                <a:cubicBezTo>
                  <a:pt x="565992" y="655874"/>
                  <a:pt x="561499" y="636159"/>
                  <a:pt x="573206" y="627797"/>
                </a:cubicBezTo>
                <a:cubicBezTo>
                  <a:pt x="596619" y="611074"/>
                  <a:pt x="626351" y="601808"/>
                  <a:pt x="655093" y="600502"/>
                </a:cubicBezTo>
                <a:lnTo>
                  <a:pt x="955343" y="586854"/>
                </a:lnTo>
                <a:cubicBezTo>
                  <a:pt x="968991" y="582305"/>
                  <a:pt x="982180" y="576027"/>
                  <a:pt x="996287" y="573206"/>
                </a:cubicBezTo>
                <a:cubicBezTo>
                  <a:pt x="1027830" y="566897"/>
                  <a:pt x="1061010" y="568802"/>
                  <a:pt x="1091821" y="559559"/>
                </a:cubicBezTo>
                <a:cubicBezTo>
                  <a:pt x="1107532" y="554846"/>
                  <a:pt x="1119116" y="541362"/>
                  <a:pt x="1132764" y="532263"/>
                </a:cubicBezTo>
                <a:lnTo>
                  <a:pt x="1214651" y="409433"/>
                </a:lnTo>
                <a:lnTo>
                  <a:pt x="1241946" y="368490"/>
                </a:lnTo>
                <a:lnTo>
                  <a:pt x="1269242" y="327547"/>
                </a:lnTo>
                <a:cubicBezTo>
                  <a:pt x="1299020" y="238213"/>
                  <a:pt x="1257661" y="325894"/>
                  <a:pt x="1323833" y="272956"/>
                </a:cubicBezTo>
                <a:cubicBezTo>
                  <a:pt x="1356425" y="246882"/>
                  <a:pt x="1348294" y="224033"/>
                  <a:pt x="1364776" y="191069"/>
                </a:cubicBezTo>
                <a:cubicBezTo>
                  <a:pt x="1372112" y="176398"/>
                  <a:pt x="1382973" y="163774"/>
                  <a:pt x="1392072" y="150126"/>
                </a:cubicBezTo>
                <a:cubicBezTo>
                  <a:pt x="1396621" y="136478"/>
                  <a:pt x="1399285" y="122049"/>
                  <a:pt x="1405719" y="109182"/>
                </a:cubicBezTo>
                <a:cubicBezTo>
                  <a:pt x="1413054" y="94511"/>
                  <a:pt x="1426554" y="83315"/>
                  <a:pt x="1433015" y="68239"/>
                </a:cubicBezTo>
                <a:cubicBezTo>
                  <a:pt x="1467234" y="-11605"/>
                  <a:pt x="1426879" y="33432"/>
                  <a:pt x="1460311" y="0"/>
                </a:cubicBezTo>
              </a:path>
            </a:pathLst>
          </a:custGeom>
          <a:no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13" name="Freeform 9"/>
          <p:cNvSpPr>
            <a:spLocks/>
          </p:cNvSpPr>
          <p:nvPr/>
        </p:nvSpPr>
        <p:spPr bwMode="auto">
          <a:xfrm>
            <a:off x="1747388" y="550688"/>
            <a:ext cx="963612" cy="182562"/>
          </a:xfrm>
          <a:custGeom>
            <a:avLst/>
            <a:gdLst>
              <a:gd name="T0" fmla="*/ 0 w 332"/>
              <a:gd name="T1" fmla="*/ 67 h 87"/>
              <a:gd name="T2" fmla="*/ 36 w 332"/>
              <a:gd name="T3" fmla="*/ 71 h 87"/>
              <a:gd name="T4" fmla="*/ 44 w 332"/>
              <a:gd name="T5" fmla="*/ 47 h 87"/>
              <a:gd name="T6" fmla="*/ 48 w 332"/>
              <a:gd name="T7" fmla="*/ 35 h 87"/>
              <a:gd name="T8" fmla="*/ 52 w 332"/>
              <a:gd name="T9" fmla="*/ 7 h 87"/>
              <a:gd name="T10" fmla="*/ 128 w 332"/>
              <a:gd name="T11" fmla="*/ 19 h 87"/>
              <a:gd name="T12" fmla="*/ 168 w 332"/>
              <a:gd name="T13" fmla="*/ 27 h 87"/>
              <a:gd name="T14" fmla="*/ 232 w 332"/>
              <a:gd name="T15" fmla="*/ 55 h 87"/>
              <a:gd name="T16" fmla="*/ 268 w 332"/>
              <a:gd name="T17" fmla="*/ 75 h 87"/>
              <a:gd name="T18" fmla="*/ 316 w 332"/>
              <a:gd name="T19" fmla="*/ 79 h 87"/>
              <a:gd name="T20" fmla="*/ 332 w 332"/>
              <a:gd name="T2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87">
                <a:moveTo>
                  <a:pt x="0" y="67"/>
                </a:moveTo>
                <a:cubicBezTo>
                  <a:pt x="28" y="76"/>
                  <a:pt x="16" y="78"/>
                  <a:pt x="36" y="71"/>
                </a:cubicBezTo>
                <a:cubicBezTo>
                  <a:pt x="39" y="63"/>
                  <a:pt x="41" y="55"/>
                  <a:pt x="44" y="47"/>
                </a:cubicBezTo>
                <a:cubicBezTo>
                  <a:pt x="45" y="43"/>
                  <a:pt x="48" y="35"/>
                  <a:pt x="48" y="35"/>
                </a:cubicBezTo>
                <a:cubicBezTo>
                  <a:pt x="49" y="26"/>
                  <a:pt x="44" y="12"/>
                  <a:pt x="52" y="7"/>
                </a:cubicBezTo>
                <a:cubicBezTo>
                  <a:pt x="66" y="0"/>
                  <a:pt x="111" y="15"/>
                  <a:pt x="128" y="19"/>
                </a:cubicBezTo>
                <a:cubicBezTo>
                  <a:pt x="141" y="22"/>
                  <a:pt x="168" y="27"/>
                  <a:pt x="168" y="27"/>
                </a:cubicBezTo>
                <a:cubicBezTo>
                  <a:pt x="186" y="45"/>
                  <a:pt x="208" y="48"/>
                  <a:pt x="232" y="55"/>
                </a:cubicBezTo>
                <a:cubicBezTo>
                  <a:pt x="245" y="59"/>
                  <a:pt x="254" y="74"/>
                  <a:pt x="268" y="75"/>
                </a:cubicBezTo>
                <a:cubicBezTo>
                  <a:pt x="284" y="76"/>
                  <a:pt x="300" y="78"/>
                  <a:pt x="316" y="79"/>
                </a:cubicBezTo>
                <a:cubicBezTo>
                  <a:pt x="330" y="84"/>
                  <a:pt x="325" y="80"/>
                  <a:pt x="332" y="87"/>
                </a:cubicBezTo>
              </a:path>
            </a:pathLst>
          </a:custGeom>
          <a:noFill/>
          <a:ln w="19050" cap="flat" cmpd="sng" algn="ctr">
            <a:solidFill>
              <a:srgbClr val="FF0000"/>
            </a:solidFill>
            <a:prstDash val="solid"/>
            <a:miter lim="800000"/>
            <a:headEnd/>
            <a:tailEnd/>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FF0000"/>
                </a:solidFill>
              </a:ln>
              <a:solidFill>
                <a:srgbClr val="000000"/>
              </a:solidFill>
              <a:effectLst/>
              <a:uLnTx/>
              <a:uFillTx/>
              <a:latin typeface="Times New Roman"/>
              <a:ea typeface="+mn-ea"/>
              <a:cs typeface="+mn-cs"/>
            </a:endParaRPr>
          </a:p>
        </p:txBody>
      </p:sp>
      <p:sp>
        <p:nvSpPr>
          <p:cNvPr id="14" name="Line Callout 1 13"/>
          <p:cNvSpPr/>
          <p:nvPr/>
        </p:nvSpPr>
        <p:spPr>
          <a:xfrm>
            <a:off x="3123750" y="315738"/>
            <a:ext cx="1568450" cy="327025"/>
          </a:xfrm>
          <a:prstGeom prst="borderCallout1">
            <a:avLst>
              <a:gd name="adj1" fmla="val 48708"/>
              <a:gd name="adj2" fmla="val -1393"/>
              <a:gd name="adj3" fmla="val 112500"/>
              <a:gd name="adj4" fmla="val -38333"/>
            </a:avLst>
          </a:prstGeom>
          <a:solidFill>
            <a:srgbClr val="FFFFFF"/>
          </a:solidFill>
          <a:ln w="12700" cap="flat" cmpd="sng" algn="ctr">
            <a:solidFill>
              <a:srgbClr val="0020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imes New Roman"/>
                <a:ea typeface="+mn-ea"/>
                <a:cs typeface="Times New Roman" pitchFamily="18" charset="0"/>
              </a:rPr>
              <a:t>Sông</a:t>
            </a:r>
            <a:r>
              <a:rPr kumimoji="0" lang="en-US" sz="1800" b="0" i="0" u="none" strike="noStrike" kern="0" cap="none" spc="0" normalizeH="0" baseline="0" noProof="0" dirty="0">
                <a:ln>
                  <a:noFill/>
                </a:ln>
                <a:solidFill>
                  <a:srgbClr val="000000"/>
                </a:solidFill>
                <a:effectLst/>
                <a:uLnTx/>
                <a:uFillTx/>
                <a:latin typeface="Times New Roman"/>
                <a:ea typeface="+mn-ea"/>
                <a:cs typeface="Times New Roman" pitchFamily="18" charset="0"/>
              </a:rPr>
              <a:t> </a:t>
            </a:r>
            <a:r>
              <a:rPr kumimoji="0" lang="en-US" sz="1800" b="0" i="0" u="none" strike="noStrike" kern="0" cap="none" spc="0" normalizeH="0" baseline="0" noProof="0" dirty="0" err="1">
                <a:ln>
                  <a:noFill/>
                </a:ln>
                <a:solidFill>
                  <a:srgbClr val="000000"/>
                </a:solidFill>
                <a:effectLst/>
                <a:uLnTx/>
                <a:uFillTx/>
                <a:latin typeface="Times New Roman"/>
                <a:ea typeface="+mn-ea"/>
                <a:cs typeface="Times New Roman" pitchFamily="18" charset="0"/>
              </a:rPr>
              <a:t>Gianh</a:t>
            </a:r>
            <a:endParaRPr kumimoji="0" lang="en-US" sz="1800" b="0" i="0" u="none" strike="noStrike" kern="0" cap="none" spc="0" normalizeH="0" baseline="0" noProof="0" dirty="0">
              <a:ln>
                <a:noFill/>
              </a:ln>
              <a:solidFill>
                <a:srgbClr val="000000"/>
              </a:solidFill>
              <a:effectLst/>
              <a:uLnTx/>
              <a:uFillTx/>
              <a:latin typeface="Times New Roman"/>
              <a:ea typeface="+mn-ea"/>
              <a:cs typeface="Times New Roman" pitchFamily="18" charset="0"/>
            </a:endParaRPr>
          </a:p>
        </p:txBody>
      </p:sp>
      <p:sp>
        <p:nvSpPr>
          <p:cNvPr id="15" name="Text Box 3"/>
          <p:cNvSpPr txBox="1">
            <a:spLocks noChangeArrowheads="1"/>
          </p:cNvSpPr>
          <p:nvPr/>
        </p:nvSpPr>
        <p:spPr bwMode="auto">
          <a:xfrm>
            <a:off x="6120702" y="429654"/>
            <a:ext cx="2972250" cy="1384995"/>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0000FF"/>
                </a:solidFill>
                <a:latin typeface="Times New Roman" pitchFamily="18" charset="0"/>
                <a:cs typeface="Times New Roman" pitchFamily="18" charset="0"/>
              </a:rPr>
              <a:t>Đoàn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đâu</a:t>
            </a:r>
            <a:r>
              <a:rPr lang="en-US" sz="2800" b="1" dirty="0">
                <a:solidFill>
                  <a:srgbClr val="0000FF"/>
                </a:solidFill>
                <a:latin typeface="Times New Roman" pitchFamily="18" charset="0"/>
                <a:cs typeface="Times New Roman" pitchFamily="18" charset="0"/>
              </a:rPr>
              <a:t>?</a:t>
            </a:r>
          </a:p>
        </p:txBody>
      </p:sp>
      <p:sp>
        <p:nvSpPr>
          <p:cNvPr id="16" name="TextBox 15"/>
          <p:cNvSpPr txBox="1">
            <a:spLocks noChangeArrowheads="1"/>
          </p:cNvSpPr>
          <p:nvPr/>
        </p:nvSpPr>
        <p:spPr bwMode="auto">
          <a:xfrm>
            <a:off x="6012752" y="3198380"/>
            <a:ext cx="3080200" cy="2677656"/>
          </a:xfrm>
          <a:prstGeom prst="rect">
            <a:avLst/>
          </a:prstGeom>
          <a:noFill/>
          <a:ln w="9525">
            <a:noFill/>
            <a:miter lim="800000"/>
            <a:headEnd/>
            <a:tailEnd/>
          </a:ln>
        </p:spPr>
        <p:txBody>
          <a:bodyPr wrap="square">
            <a:spAutoFit/>
          </a:bodyPr>
          <a:lstStyle/>
          <a:p>
            <a:pPr algn="ctr"/>
            <a:r>
              <a:rPr lang="en-US" sz="2800" dirty="0">
                <a:cs typeface="Times New Roman" pitchFamily="18" charset="0"/>
                <a:sym typeface="Wingdings" pitchFamily="2" charset="2"/>
              </a:rPr>
              <a:t></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a:t>
            </a:r>
          </a:p>
          <a:p>
            <a:pPr algn="ct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p>
          <a:p>
            <a:pPr algn="ctr"/>
            <a:r>
              <a:rPr lang="en-US" sz="2800" dirty="0" err="1">
                <a:latin typeface="Times New Roman" pitchFamily="18" charset="0"/>
                <a:cs typeface="Times New Roman" pitchFamily="18" charset="0"/>
              </a:rPr>
              <a:t>Cửu</a:t>
            </a:r>
            <a:r>
              <a:rPr lang="en-US" sz="2800" dirty="0">
                <a:latin typeface="Times New Roman" pitchFamily="18" charset="0"/>
                <a:cs typeface="Times New Roman" pitchFamily="18" charset="0"/>
              </a:rPr>
              <a:t> Long</a:t>
            </a:r>
            <a:r>
              <a:rPr lang="en-US" sz="2800" dirty="0">
                <a:cs typeface="Times New Roman" pitchFamily="18" charset="0"/>
              </a:rPr>
              <a:t>.</a:t>
            </a:r>
          </a:p>
        </p:txBody>
      </p:sp>
      <p:sp>
        <p:nvSpPr>
          <p:cNvPr id="17" name="Hộp_Văn_Bản 14"/>
          <p:cNvSpPr txBox="1">
            <a:spLocks noChangeArrowheads="1"/>
          </p:cNvSpPr>
          <p:nvPr/>
        </p:nvSpPr>
        <p:spPr bwMode="auto">
          <a:xfrm>
            <a:off x="3352350" y="1277763"/>
            <a:ext cx="1841500" cy="369887"/>
          </a:xfrm>
          <a:prstGeom prst="rect">
            <a:avLst/>
          </a:prstGeom>
          <a:noFill/>
          <a:ln w="9525">
            <a:noFill/>
            <a:miter lim="800000"/>
            <a:headEnd/>
            <a:tailEnd/>
          </a:ln>
        </p:spPr>
        <p:txBody>
          <a:bodyPr>
            <a:spAutoFit/>
          </a:bodyPr>
          <a:lstStyle/>
          <a:p>
            <a:r>
              <a:rPr lang="en-US" dirty="0">
                <a:solidFill>
                  <a:srgbClr val="FF0000"/>
                </a:solidFill>
                <a:cs typeface="Times New Roman" pitchFamily="18" charset="0"/>
              </a:rPr>
              <a:t>QUẢNG NAM</a:t>
            </a:r>
          </a:p>
        </p:txBody>
      </p:sp>
      <p:grpSp>
        <p:nvGrpSpPr>
          <p:cNvPr id="18" name="Group 3"/>
          <p:cNvGrpSpPr>
            <a:grpSpLocks/>
          </p:cNvGrpSpPr>
          <p:nvPr/>
        </p:nvGrpSpPr>
        <p:grpSpPr bwMode="auto">
          <a:xfrm>
            <a:off x="3047550" y="1266650"/>
            <a:ext cx="412750" cy="371475"/>
            <a:chOff x="2199" y="1370"/>
            <a:chExt cx="480" cy="754"/>
          </a:xfrm>
          <a:solidFill>
            <a:srgbClr val="00FF00"/>
          </a:solidFill>
        </p:grpSpPr>
        <p:sp>
          <p:nvSpPr>
            <p:cNvPr id="19"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0"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1" name="AutoShape 6"/>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2"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23" name="Group 3"/>
          <p:cNvGrpSpPr>
            <a:grpSpLocks/>
          </p:cNvGrpSpPr>
          <p:nvPr/>
        </p:nvGrpSpPr>
        <p:grpSpPr bwMode="auto">
          <a:xfrm>
            <a:off x="4647750" y="2952575"/>
            <a:ext cx="412750" cy="371475"/>
            <a:chOff x="2199" y="1370"/>
            <a:chExt cx="480" cy="754"/>
          </a:xfrm>
          <a:solidFill>
            <a:srgbClr val="00FF00"/>
          </a:solidFill>
        </p:grpSpPr>
        <p:sp>
          <p:nvSpPr>
            <p:cNvPr id="24"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5"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6" name="AutoShape 6"/>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7"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28" name="Group 3"/>
          <p:cNvGrpSpPr>
            <a:grpSpLocks/>
          </p:cNvGrpSpPr>
          <p:nvPr/>
        </p:nvGrpSpPr>
        <p:grpSpPr bwMode="auto">
          <a:xfrm>
            <a:off x="4571550" y="3943175"/>
            <a:ext cx="412750" cy="371475"/>
            <a:chOff x="2199" y="1370"/>
            <a:chExt cx="480" cy="754"/>
          </a:xfrm>
          <a:solidFill>
            <a:srgbClr val="00FF00"/>
          </a:solidFill>
        </p:grpSpPr>
        <p:sp>
          <p:nvSpPr>
            <p:cNvPr id="29"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0"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1" name="AutoShape 6"/>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2"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33" name="Group 3"/>
          <p:cNvGrpSpPr>
            <a:grpSpLocks/>
          </p:cNvGrpSpPr>
          <p:nvPr/>
        </p:nvGrpSpPr>
        <p:grpSpPr bwMode="auto">
          <a:xfrm>
            <a:off x="4006400" y="4695650"/>
            <a:ext cx="412750" cy="371475"/>
            <a:chOff x="2199" y="1370"/>
            <a:chExt cx="480" cy="754"/>
          </a:xfrm>
          <a:solidFill>
            <a:srgbClr val="00FF00"/>
          </a:solidFill>
        </p:grpSpPr>
        <p:sp>
          <p:nvSpPr>
            <p:cNvPr id="34"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5"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6" name="AutoShape 6"/>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7"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38" name="Group 3"/>
          <p:cNvGrpSpPr>
            <a:grpSpLocks/>
          </p:cNvGrpSpPr>
          <p:nvPr/>
        </p:nvGrpSpPr>
        <p:grpSpPr bwMode="auto">
          <a:xfrm>
            <a:off x="3352350" y="3866975"/>
            <a:ext cx="412750" cy="371475"/>
            <a:chOff x="2199" y="1370"/>
            <a:chExt cx="480" cy="754"/>
          </a:xfrm>
          <a:solidFill>
            <a:srgbClr val="00FF00"/>
          </a:solidFill>
        </p:grpSpPr>
        <p:sp>
          <p:nvSpPr>
            <p:cNvPr id="39"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0"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1" name="AutoShape 6"/>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2"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43" name="Group 3"/>
          <p:cNvGrpSpPr>
            <a:grpSpLocks/>
          </p:cNvGrpSpPr>
          <p:nvPr/>
        </p:nvGrpSpPr>
        <p:grpSpPr bwMode="auto">
          <a:xfrm>
            <a:off x="3047550" y="1266650"/>
            <a:ext cx="412750" cy="371475"/>
            <a:chOff x="2199" y="1370"/>
            <a:chExt cx="480" cy="754"/>
          </a:xfrm>
          <a:solidFill>
            <a:srgbClr val="00FF00"/>
          </a:solidFill>
        </p:grpSpPr>
        <p:sp>
          <p:nvSpPr>
            <p:cNvPr id="44" name="AutoShape 4"/>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5" name="AutoShape 5"/>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6" name="AutoShape 6"/>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7" name="AutoShape 7"/>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spTree>
    <p:extLst>
      <p:ext uri="{BB962C8B-B14F-4D97-AF65-F5344CB8AC3E}">
        <p14:creationId xmlns:p14="http://schemas.microsoft.com/office/powerpoint/2010/main" val="67415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nodeType="clickEffect">
                                  <p:stCondLst>
                                    <p:cond delay="0"/>
                                  </p:stCondLst>
                                  <p:childTnLst>
                                    <p:animMotion origin="layout" path="M -0.00243 0.01549 L 0.175 0.2548 " pathEditMode="relative" rAng="0" ptsTypes="AA">
                                      <p:cBhvr>
                                        <p:cTn id="28" dur="2000" fill="hold"/>
                                        <p:tgtEl>
                                          <p:spTgt spid="18"/>
                                        </p:tgtEl>
                                        <p:attrNameLst>
                                          <p:attrName>ppt_x</p:attrName>
                                          <p:attrName>ppt_y</p:attrName>
                                        </p:attrNameLst>
                                      </p:cBhvr>
                                      <p:rCtr x="8872" y="11954"/>
                                    </p:animMotion>
                                  </p:childTnLst>
                                </p:cTn>
                              </p:par>
                            </p:childTnLst>
                          </p:cTn>
                        </p:par>
                        <p:par>
                          <p:cTn id="29" fill="hold">
                            <p:stCondLst>
                              <p:cond delay="2000"/>
                            </p:stCondLst>
                            <p:childTnLst>
                              <p:par>
                                <p:cTn id="30" presetID="4"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nodeType="clickEffect">
                                  <p:stCondLst>
                                    <p:cond delay="0"/>
                                  </p:stCondLst>
                                  <p:childTnLst>
                                    <p:animMotion origin="layout" path="M 3.88889E-6 -1.96532E-6 L -0.00591 0.13989 " pathEditMode="relative" rAng="0" ptsTypes="AA">
                                      <p:cBhvr>
                                        <p:cTn id="36" dur="2000" fill="hold"/>
                                        <p:tgtEl>
                                          <p:spTgt spid="23"/>
                                        </p:tgtEl>
                                        <p:attrNameLst>
                                          <p:attrName>ppt_x</p:attrName>
                                          <p:attrName>ppt_y</p:attrName>
                                        </p:attrNameLst>
                                      </p:cBhvr>
                                      <p:rCtr x="-295" y="6983"/>
                                    </p:animMotion>
                                  </p:childTnLst>
                                </p:cTn>
                              </p:par>
                            </p:childTnLst>
                          </p:cTn>
                        </p:par>
                        <p:par>
                          <p:cTn id="37" fill="hold">
                            <p:stCondLst>
                              <p:cond delay="2000"/>
                            </p:stCondLst>
                            <p:childTnLst>
                              <p:par>
                                <p:cTn id="38" presetID="4" presetClass="entr" presetSubtype="16"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i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nodeType="clickEffect">
                                  <p:stCondLst>
                                    <p:cond delay="0"/>
                                  </p:stCondLst>
                                  <p:childTnLst>
                                    <p:animMotion origin="layout" path="M 0.00243 0.01595 L -0.06423 0.10474 " pathEditMode="relative" rAng="0" ptsTypes="AA">
                                      <p:cBhvr>
                                        <p:cTn id="44" dur="2000" fill="hold"/>
                                        <p:tgtEl>
                                          <p:spTgt spid="28"/>
                                        </p:tgtEl>
                                        <p:attrNameLst>
                                          <p:attrName>ppt_x</p:attrName>
                                          <p:attrName>ppt_y</p:attrName>
                                        </p:attrNameLst>
                                      </p:cBhvr>
                                      <p:rCtr x="-3333" y="4439"/>
                                    </p:animMotion>
                                  </p:childTnLst>
                                </p:cTn>
                              </p:par>
                            </p:childTnLst>
                          </p:cTn>
                        </p:par>
                        <p:par>
                          <p:cTn id="45" fill="hold">
                            <p:stCondLst>
                              <p:cond delay="2000"/>
                            </p:stCondLst>
                            <p:childTnLst>
                              <p:par>
                                <p:cTn id="46" presetID="4" presetClass="entr" presetSubtype="16"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ox(in)">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nodeType="clickEffect">
                                  <p:stCondLst>
                                    <p:cond delay="0"/>
                                  </p:stCondLst>
                                  <p:childTnLst>
                                    <p:animMotion origin="layout" path="M 5.55556E-7 -3.46821E-7 L -0.07257 -0.13757 " pathEditMode="relative" rAng="0" ptsTypes="AA">
                                      <p:cBhvr>
                                        <p:cTn id="52" dur="2000" fill="hold"/>
                                        <p:tgtEl>
                                          <p:spTgt spid="33"/>
                                        </p:tgtEl>
                                        <p:attrNameLst>
                                          <p:attrName>ppt_x</p:attrName>
                                          <p:attrName>ppt_y</p:attrName>
                                        </p:attrNameLst>
                                      </p:cBhvr>
                                      <p:rCtr x="-3628" y="-6890"/>
                                    </p:animMotion>
                                  </p:childTnLst>
                                </p:cTn>
                              </p:par>
                            </p:childTnLst>
                          </p:cTn>
                        </p:par>
                        <p:par>
                          <p:cTn id="53" fill="hold">
                            <p:stCondLst>
                              <p:cond delay="2000"/>
                            </p:stCondLst>
                            <p:childTnLst>
                              <p:par>
                                <p:cTn id="54" presetID="4" presetClass="entr" presetSubtype="16"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ox(i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4.44444E-6 4.44444E-6 L -0.12986 0.17013 " pathEditMode="relative" rAng="0" ptsTypes="AA">
                                      <p:cBhvr>
                                        <p:cTn id="60" dur="2000" fill="hold"/>
                                        <p:tgtEl>
                                          <p:spTgt spid="38"/>
                                        </p:tgtEl>
                                        <p:attrNameLst>
                                          <p:attrName>ppt_x</p:attrName>
                                          <p:attrName>ppt_y</p:attrName>
                                        </p:attrNameLst>
                                      </p:cBhvr>
                                      <p:rCtr x="-6493" y="8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ối t t_3"/>
          <p:cNvPicPr>
            <a:picLocks noChangeAspect="1" noChangeArrowheads="1"/>
          </p:cNvPicPr>
          <p:nvPr/>
        </p:nvPicPr>
        <p:blipFill>
          <a:blip r:embed="rId2">
            <a:extLst>
              <a:ext uri="{28A0092B-C50C-407E-A947-70E740481C1C}">
                <a14:useLocalDpi xmlns:a14="http://schemas.microsoft.com/office/drawing/2010/main" val="0"/>
              </a:ext>
            </a:extLst>
          </a:blip>
          <a:srcRect b="15926"/>
          <a:stretch>
            <a:fillRect/>
          </a:stretch>
        </p:blipFill>
        <p:spPr bwMode="auto">
          <a:xfrm>
            <a:off x="1371600" y="304800"/>
            <a:ext cx="6105525" cy="411480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 Box 4"/>
          <p:cNvSpPr txBox="1">
            <a:spLocks noChangeArrowheads="1"/>
          </p:cNvSpPr>
          <p:nvPr/>
        </p:nvSpPr>
        <p:spPr bwMode="auto">
          <a:xfrm>
            <a:off x="990600" y="4800600"/>
            <a:ext cx="80772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n-US" sz="2800" dirty="0"/>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vắng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07343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770" decel="100000"/>
                                        <p:tgtEl>
                                          <p:spTgt spid="23554"/>
                                        </p:tgtEl>
                                      </p:cBhvr>
                                    </p:animEffect>
                                    <p:animScale>
                                      <p:cBhvr>
                                        <p:cTn id="8" dur="770" decel="100000"/>
                                        <p:tgtEl>
                                          <p:spTgt spid="23554"/>
                                        </p:tgtEl>
                                      </p:cBhvr>
                                      <p:from x="10000" y="10000"/>
                                      <p:to x="200000" y="450000"/>
                                    </p:animScale>
                                    <p:animScale>
                                      <p:cBhvr>
                                        <p:cTn id="9" dur="1230" accel="100000" fill="hold">
                                          <p:stCondLst>
                                            <p:cond delay="770"/>
                                          </p:stCondLst>
                                        </p:cTn>
                                        <p:tgtEl>
                                          <p:spTgt spid="23554"/>
                                        </p:tgtEl>
                                      </p:cBhvr>
                                      <p:from x="200000" y="450000"/>
                                      <p:to x="100000" y="100000"/>
                                    </p:animScale>
                                    <p:set>
                                      <p:cBhvr>
                                        <p:cTn id="10" dur="770" fill="hold"/>
                                        <p:tgtEl>
                                          <p:spTgt spid="23554"/>
                                        </p:tgtEl>
                                        <p:attrNameLst>
                                          <p:attrName>ppt_x</p:attrName>
                                        </p:attrNameLst>
                                      </p:cBhvr>
                                      <p:to>
                                        <p:strVal val="(0.5)"/>
                                      </p:to>
                                    </p:set>
                                    <p:anim from="(0.5)" to="(#ppt_x)" calcmode="lin" valueType="num">
                                      <p:cBhvr>
                                        <p:cTn id="11" dur="1230" accel="100000" fill="hold">
                                          <p:stCondLst>
                                            <p:cond delay="770"/>
                                          </p:stCondLst>
                                        </p:cTn>
                                        <p:tgtEl>
                                          <p:spTgt spid="23554"/>
                                        </p:tgtEl>
                                        <p:attrNameLst>
                                          <p:attrName>ppt_x</p:attrName>
                                        </p:attrNameLst>
                                      </p:cBhvr>
                                    </p:anim>
                                    <p:set>
                                      <p:cBhvr>
                                        <p:cTn id="12" dur="770" fill="hold"/>
                                        <p:tgtEl>
                                          <p:spTgt spid="23554"/>
                                        </p:tgtEl>
                                        <p:attrNameLst>
                                          <p:attrName>ppt_y</p:attrName>
                                        </p:attrNameLst>
                                      </p:cBhvr>
                                      <p:to>
                                        <p:strVal val="(#ppt_y+0.4)"/>
                                      </p:to>
                                    </p:set>
                                    <p:anim from="(#ppt_y+0.4)" to="(#ppt_y)" calcmode="lin" valueType="num">
                                      <p:cBhvr>
                                        <p:cTn id="13" dur="1230" accel="100000" fill="hold">
                                          <p:stCondLst>
                                            <p:cond delay="770"/>
                                          </p:stCondLst>
                                        </p:cTn>
                                        <p:tgtEl>
                                          <p:spTgt spid="235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3556"/>
                                        </p:tgtEl>
                                        <p:attrNameLst>
                                          <p:attrName>style.visibility</p:attrName>
                                        </p:attrNameLst>
                                      </p:cBhvr>
                                      <p:to>
                                        <p:strVal val="visible"/>
                                      </p:to>
                                    </p:set>
                                    <p:anim calcmode="discrete" valueType="clr">
                                      <p:cBhvr override="childStyle">
                                        <p:cTn id="18"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556"/>
                                        </p:tgtEl>
                                        <p:attrNameLst>
                                          <p:attrName>fillcolor</p:attrName>
                                        </p:attrNameLst>
                                      </p:cBhvr>
                                      <p:tavLst>
                                        <p:tav tm="0">
                                          <p:val>
                                            <p:clrVal>
                                              <a:schemeClr val="accent2"/>
                                            </p:clrVal>
                                          </p:val>
                                        </p:tav>
                                        <p:tav tm="50000">
                                          <p:val>
                                            <p:clrVal>
                                              <a:schemeClr val="hlink"/>
                                            </p:clrVal>
                                          </p:val>
                                        </p:tav>
                                      </p:tavLst>
                                    </p:anim>
                                    <p:set>
                                      <p:cBhvr>
                                        <p:cTn id="20"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py of 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4840288" cy="4398963"/>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5363" name="Rectangle 3"/>
          <p:cNvSpPr>
            <a:spLocks noChangeArrowheads="1"/>
          </p:cNvSpPr>
          <p:nvPr/>
        </p:nvSpPr>
        <p:spPr bwMode="auto">
          <a:xfrm>
            <a:off x="1022131" y="4953000"/>
            <a:ext cx="8045669" cy="170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en-US" sz="3000" dirty="0"/>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Phú</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trở</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tộc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Khơ</a:t>
            </a:r>
            <a:r>
              <a:rPr lang="en-US" sz="3000" dirty="0">
                <a:latin typeface="Times New Roman" pitchFamily="18" charset="0"/>
                <a:cs typeface="Times New Roman" pitchFamily="18" charset="0"/>
              </a:rPr>
              <a:t>-me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tộc</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Tây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2083569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70" decel="100000"/>
                                        <p:tgtEl>
                                          <p:spTgt spid="15362"/>
                                        </p:tgtEl>
                                      </p:cBhvr>
                                    </p:animEffect>
                                    <p:animScale>
                                      <p:cBhvr>
                                        <p:cTn id="8" dur="770" decel="100000"/>
                                        <p:tgtEl>
                                          <p:spTgt spid="15362"/>
                                        </p:tgtEl>
                                      </p:cBhvr>
                                      <p:from x="10000" y="10000"/>
                                      <p:to x="200000" y="450000"/>
                                    </p:animScale>
                                    <p:animScale>
                                      <p:cBhvr>
                                        <p:cTn id="9" dur="1230" accel="100000" fill="hold">
                                          <p:stCondLst>
                                            <p:cond delay="770"/>
                                          </p:stCondLst>
                                        </p:cTn>
                                        <p:tgtEl>
                                          <p:spTgt spid="15362"/>
                                        </p:tgtEl>
                                      </p:cBhvr>
                                      <p:from x="200000" y="450000"/>
                                      <p:to x="100000" y="100000"/>
                                    </p:animScale>
                                    <p:set>
                                      <p:cBhvr>
                                        <p:cTn id="10" dur="770" fill="hold"/>
                                        <p:tgtEl>
                                          <p:spTgt spid="15362"/>
                                        </p:tgtEl>
                                        <p:attrNameLst>
                                          <p:attrName>ppt_x</p:attrName>
                                        </p:attrNameLst>
                                      </p:cBhvr>
                                      <p:to>
                                        <p:strVal val="(0.5)"/>
                                      </p:to>
                                    </p:set>
                                    <p:anim from="(0.5)" to="(#ppt_x)" calcmode="lin" valueType="num">
                                      <p:cBhvr>
                                        <p:cTn id="11" dur="1230" accel="100000" fill="hold">
                                          <p:stCondLst>
                                            <p:cond delay="770"/>
                                          </p:stCondLst>
                                        </p:cTn>
                                        <p:tgtEl>
                                          <p:spTgt spid="15362"/>
                                        </p:tgtEl>
                                        <p:attrNameLst>
                                          <p:attrName>ppt_x</p:attrName>
                                        </p:attrNameLst>
                                      </p:cBhvr>
                                    </p:anim>
                                    <p:set>
                                      <p:cBhvr>
                                        <p:cTn id="12" dur="770" fill="hold"/>
                                        <p:tgtEl>
                                          <p:spTgt spid="15362"/>
                                        </p:tgtEl>
                                        <p:attrNameLst>
                                          <p:attrName>ppt_y</p:attrName>
                                        </p:attrNameLst>
                                      </p:cBhvr>
                                      <p:to>
                                        <p:strVal val="(#ppt_y+0.4)"/>
                                      </p:to>
                                    </p:set>
                                    <p:anim from="(#ppt_y+0.4)" to="(#ppt_y)" calcmode="lin" valueType="num">
                                      <p:cBhvr>
                                        <p:cTn id="13" dur="1230" accel="100000" fill="hold">
                                          <p:stCondLst>
                                            <p:cond delay="770"/>
                                          </p:stCondLst>
                                        </p:cTn>
                                        <p:tgtEl>
                                          <p:spTgt spid="153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363"/>
                                        </p:tgtEl>
                                        <p:attrNameLst>
                                          <p:attrName>style.visibility</p:attrName>
                                        </p:attrNameLst>
                                      </p:cBhvr>
                                      <p:to>
                                        <p:strVal val="visible"/>
                                      </p:to>
                                    </p:set>
                                    <p:anim calcmode="discrete" valueType="clr">
                                      <p:cBhvr override="childStyle">
                                        <p:cTn id="18" dur="80"/>
                                        <p:tgtEl>
                                          <p:spTgt spid="1536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3"/>
                                        </p:tgtEl>
                                        <p:attrNameLst>
                                          <p:attrName>fillcolor</p:attrName>
                                        </p:attrNameLst>
                                      </p:cBhvr>
                                      <p:tavLst>
                                        <p:tav tm="0">
                                          <p:val>
                                            <p:clrVal>
                                              <a:schemeClr val="accent2"/>
                                            </p:clrVal>
                                          </p:val>
                                        </p:tav>
                                        <p:tav tm="50000">
                                          <p:val>
                                            <p:clrVal>
                                              <a:schemeClr val="hlink"/>
                                            </p:clrVal>
                                          </p:val>
                                        </p:tav>
                                      </p:tavLst>
                                    </p:anim>
                                    <p:set>
                                      <p:cBhvr>
                                        <p:cTn id="20" dur="80"/>
                                        <p:tgtEl>
                                          <p:spTgt spid="153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py of 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28600"/>
            <a:ext cx="5238750" cy="4738688"/>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6387" name="Rectangle 3"/>
          <p:cNvSpPr>
            <a:spLocks noChangeArrowheads="1"/>
          </p:cNvSpPr>
          <p:nvPr/>
        </p:nvSpPr>
        <p:spPr bwMode="auto">
          <a:xfrm>
            <a:off x="990600" y="5062073"/>
            <a:ext cx="7924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lnSpc>
                <a:spcPct val="120000"/>
              </a:lnSpc>
            </a:pP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tai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936510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770" decel="100000"/>
                                        <p:tgtEl>
                                          <p:spTgt spid="16386"/>
                                        </p:tgtEl>
                                      </p:cBhvr>
                                    </p:animEffect>
                                    <p:animScale>
                                      <p:cBhvr>
                                        <p:cTn id="8" dur="770" decel="100000"/>
                                        <p:tgtEl>
                                          <p:spTgt spid="16386"/>
                                        </p:tgtEl>
                                      </p:cBhvr>
                                      <p:from x="10000" y="10000"/>
                                      <p:to x="200000" y="450000"/>
                                    </p:animScale>
                                    <p:animScale>
                                      <p:cBhvr>
                                        <p:cTn id="9" dur="1230" accel="100000" fill="hold">
                                          <p:stCondLst>
                                            <p:cond delay="770"/>
                                          </p:stCondLst>
                                        </p:cTn>
                                        <p:tgtEl>
                                          <p:spTgt spid="16386"/>
                                        </p:tgtEl>
                                      </p:cBhvr>
                                      <p:from x="200000" y="450000"/>
                                      <p:to x="100000" y="100000"/>
                                    </p:animScale>
                                    <p:set>
                                      <p:cBhvr>
                                        <p:cTn id="10" dur="770" fill="hold"/>
                                        <p:tgtEl>
                                          <p:spTgt spid="16386"/>
                                        </p:tgtEl>
                                        <p:attrNameLst>
                                          <p:attrName>ppt_x</p:attrName>
                                        </p:attrNameLst>
                                      </p:cBhvr>
                                      <p:to>
                                        <p:strVal val="(0.5)"/>
                                      </p:to>
                                    </p:set>
                                    <p:anim from="(0.5)" to="(#ppt_x)" calcmode="lin" valueType="num">
                                      <p:cBhvr>
                                        <p:cTn id="11" dur="1230" accel="100000" fill="hold">
                                          <p:stCondLst>
                                            <p:cond delay="770"/>
                                          </p:stCondLst>
                                        </p:cTn>
                                        <p:tgtEl>
                                          <p:spTgt spid="16386"/>
                                        </p:tgtEl>
                                        <p:attrNameLst>
                                          <p:attrName>ppt_x</p:attrName>
                                        </p:attrNameLst>
                                      </p:cBhvr>
                                    </p:anim>
                                    <p:set>
                                      <p:cBhvr>
                                        <p:cTn id="12" dur="770" fill="hold"/>
                                        <p:tgtEl>
                                          <p:spTgt spid="16386"/>
                                        </p:tgtEl>
                                        <p:attrNameLst>
                                          <p:attrName>ppt_y</p:attrName>
                                        </p:attrNameLst>
                                      </p:cBhvr>
                                      <p:to>
                                        <p:strVal val="(#ppt_y+0.4)"/>
                                      </p:to>
                                    </p:set>
                                    <p:anim from="(#ppt_y+0.4)" to="(#ppt_y)" calcmode="lin" valueType="num">
                                      <p:cBhvr>
                                        <p:cTn id="13" dur="1230" accel="100000" fill="hold">
                                          <p:stCondLst>
                                            <p:cond delay="770"/>
                                          </p:stCondLst>
                                        </p:cTn>
                                        <p:tgtEl>
                                          <p:spTgt spid="1638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6387"/>
                                        </p:tgtEl>
                                        <p:attrNameLst>
                                          <p:attrName>style.visibility</p:attrName>
                                        </p:attrNameLst>
                                      </p:cBhvr>
                                      <p:to>
                                        <p:strVal val="visible"/>
                                      </p:to>
                                    </p:set>
                                    <p:anim calcmode="discrete" valueType="clr">
                                      <p:cBhvr override="childStyle">
                                        <p:cTn id="18" dur="80"/>
                                        <p:tgtEl>
                                          <p:spTgt spid="1638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387"/>
                                        </p:tgtEl>
                                        <p:attrNameLst>
                                          <p:attrName>fillcolor</p:attrName>
                                        </p:attrNameLst>
                                      </p:cBhvr>
                                      <p:tavLst>
                                        <p:tav tm="0">
                                          <p:val>
                                            <p:clrVal>
                                              <a:schemeClr val="accent2"/>
                                            </p:clrVal>
                                          </p:val>
                                        </p:tav>
                                        <p:tav tm="50000">
                                          <p:val>
                                            <p:clrVal>
                                              <a:schemeClr val="hlink"/>
                                            </p:clrVal>
                                          </p:val>
                                        </p:tav>
                                      </p:tavLst>
                                    </p:anim>
                                    <p:set>
                                      <p:cBhvr>
                                        <p:cTn id="20" dur="80"/>
                                        <p:tgtEl>
                                          <p:spTgt spid="163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py of 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228" y="210207"/>
            <a:ext cx="5019675" cy="471805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990600" y="5057775"/>
            <a:ext cx="800100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n-US" sz="2600" dirty="0"/>
              <a:t>     </a:t>
            </a:r>
            <a:r>
              <a:rPr lang="en-US" sz="2600" dirty="0" err="1">
                <a:latin typeface="Times New Roman" pitchFamily="18" charset="0"/>
                <a:cs typeface="Times New Roman" pitchFamily="18" charset="0"/>
              </a:rPr>
              <a:t>Nền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tộc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bổ</a:t>
            </a:r>
            <a:r>
              <a:rPr lang="en-US" sz="2600" dirty="0">
                <a:latin typeface="Times New Roman" pitchFamily="18" charset="0"/>
                <a:cs typeface="Times New Roman" pitchFamily="18" charset="0"/>
              </a:rPr>
              <a:t> sung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tộc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Việt</a:t>
            </a:r>
            <a:r>
              <a:rPr lang="en-US" sz="2600" dirty="0">
                <a:latin typeface="Times New Roman" pitchFamily="18" charset="0"/>
                <a:cs typeface="Times New Roman" pitchFamily="18" charset="0"/>
              </a:rPr>
              <a:t> Nam,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thống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sắc</a:t>
            </a:r>
            <a:r>
              <a:rPr lang="en-US" sz="2600" dirty="0">
                <a:latin typeface="Times New Roman" pitchFamily="18" charset="0"/>
                <a:cs typeface="Times New Roman" pitchFamily="18" charset="0"/>
              </a:rPr>
              <a:t>.</a:t>
            </a:r>
          </a:p>
        </p:txBody>
      </p:sp>
    </p:spTree>
    <p:extLst>
      <p:ext uri="{BB962C8B-B14F-4D97-AF65-F5344CB8AC3E}">
        <p14:creationId xmlns:p14="http://schemas.microsoft.com/office/powerpoint/2010/main" val="365668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770" decel="100000"/>
                                        <p:tgtEl>
                                          <p:spTgt spid="17410"/>
                                        </p:tgtEl>
                                      </p:cBhvr>
                                    </p:animEffect>
                                    <p:animScale>
                                      <p:cBhvr>
                                        <p:cTn id="8" dur="770" decel="100000"/>
                                        <p:tgtEl>
                                          <p:spTgt spid="17410"/>
                                        </p:tgtEl>
                                      </p:cBhvr>
                                      <p:from x="10000" y="10000"/>
                                      <p:to x="200000" y="450000"/>
                                    </p:animScale>
                                    <p:animScale>
                                      <p:cBhvr>
                                        <p:cTn id="9" dur="1230" accel="100000" fill="hold">
                                          <p:stCondLst>
                                            <p:cond delay="770"/>
                                          </p:stCondLst>
                                        </p:cTn>
                                        <p:tgtEl>
                                          <p:spTgt spid="17410"/>
                                        </p:tgtEl>
                                      </p:cBhvr>
                                      <p:from x="200000" y="450000"/>
                                      <p:to x="100000" y="100000"/>
                                    </p:animScale>
                                    <p:set>
                                      <p:cBhvr>
                                        <p:cTn id="10" dur="770" fill="hold"/>
                                        <p:tgtEl>
                                          <p:spTgt spid="17410"/>
                                        </p:tgtEl>
                                        <p:attrNameLst>
                                          <p:attrName>ppt_x</p:attrName>
                                        </p:attrNameLst>
                                      </p:cBhvr>
                                      <p:to>
                                        <p:strVal val="(0.5)"/>
                                      </p:to>
                                    </p:set>
                                    <p:anim from="(0.5)" to="(#ppt_x)" calcmode="lin" valueType="num">
                                      <p:cBhvr>
                                        <p:cTn id="11" dur="1230" accel="100000" fill="hold">
                                          <p:stCondLst>
                                            <p:cond delay="770"/>
                                          </p:stCondLst>
                                        </p:cTn>
                                        <p:tgtEl>
                                          <p:spTgt spid="17410"/>
                                        </p:tgtEl>
                                        <p:attrNameLst>
                                          <p:attrName>ppt_x</p:attrName>
                                        </p:attrNameLst>
                                      </p:cBhvr>
                                    </p:anim>
                                    <p:set>
                                      <p:cBhvr>
                                        <p:cTn id="12" dur="770" fill="hold"/>
                                        <p:tgtEl>
                                          <p:spTgt spid="17410"/>
                                        </p:tgtEl>
                                        <p:attrNameLst>
                                          <p:attrName>ppt_y</p:attrName>
                                        </p:attrNameLst>
                                      </p:cBhvr>
                                      <p:to>
                                        <p:strVal val="(#ppt_y+0.4)"/>
                                      </p:to>
                                    </p:set>
                                    <p:anim from="(#ppt_y+0.4)" to="(#ppt_y)" calcmode="lin" valueType="num">
                                      <p:cBhvr>
                                        <p:cTn id="13" dur="1230" accel="100000" fill="hold">
                                          <p:stCondLst>
                                            <p:cond delay="770"/>
                                          </p:stCondLst>
                                        </p:cTn>
                                        <p:tgtEl>
                                          <p:spTgt spid="174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411"/>
                                        </p:tgtEl>
                                        <p:attrNameLst>
                                          <p:attrName>style.visibility</p:attrName>
                                        </p:attrNameLst>
                                      </p:cBhvr>
                                      <p:to>
                                        <p:strVal val="visible"/>
                                      </p:to>
                                    </p:set>
                                    <p:anim calcmode="discrete" valueType="clr">
                                      <p:cBhvr override="childStyle">
                                        <p:cTn id="18" dur="80"/>
                                        <p:tgtEl>
                                          <p:spTgt spid="1741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11"/>
                                        </p:tgtEl>
                                        <p:attrNameLst>
                                          <p:attrName>fillcolor</p:attrName>
                                        </p:attrNameLst>
                                      </p:cBhvr>
                                      <p:tavLst>
                                        <p:tav tm="0">
                                          <p:val>
                                            <p:clrVal>
                                              <a:schemeClr val="accent2"/>
                                            </p:clrVal>
                                          </p:val>
                                        </p:tav>
                                        <p:tav tm="50000">
                                          <p:val>
                                            <p:clrVal>
                                              <a:schemeClr val="hlink"/>
                                            </p:clrVal>
                                          </p:val>
                                        </p:tav>
                                      </p:tavLst>
                                    </p:anim>
                                    <p:set>
                                      <p:cBhvr>
                                        <p:cTn id="20" dur="80"/>
                                        <p:tgtEl>
                                          <p:spTgt spid="174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772180"/>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Text Box 7"/>
          <p:cNvSpPr txBox="1">
            <a:spLocks noChangeArrowheads="1"/>
          </p:cNvSpPr>
          <p:nvPr/>
        </p:nvSpPr>
        <p:spPr bwMode="auto">
          <a:xfrm>
            <a:off x="990600" y="1385888"/>
            <a:ext cx="7543800" cy="51911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1.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Các</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chúa</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Nguyễn</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tổ</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chức</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smtClean="0">
                <a:ln>
                  <a:noFill/>
                </a:ln>
                <a:solidFill>
                  <a:srgbClr val="6600FF"/>
                </a:solidFill>
                <a:effectLst/>
                <a:uLnTx/>
                <a:uFillTx/>
                <a:latin typeface="Times New Roman" pitchFamily="18" charset="0"/>
                <a:cs typeface="Times New Roman" pitchFamily="18" charset="0"/>
              </a:rPr>
              <a:t>hoang</a:t>
            </a:r>
            <a:endPar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118808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Text Box 7"/>
          <p:cNvSpPr txBox="1">
            <a:spLocks noChangeArrowheads="1"/>
          </p:cNvSpPr>
          <p:nvPr/>
        </p:nvSpPr>
        <p:spPr bwMode="auto">
          <a:xfrm>
            <a:off x="180367" y="1201248"/>
            <a:ext cx="7543800"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1.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Các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chúa</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Nguyễn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tổ</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chức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smtClean="0">
                <a:ln>
                  <a:noFill/>
                </a:ln>
                <a:solidFill>
                  <a:srgbClr val="6600FF"/>
                </a:solidFill>
                <a:effectLst/>
                <a:uLnTx/>
                <a:uFillTx/>
                <a:latin typeface="Times New Roman" pitchFamily="18" charset="0"/>
                <a:cs typeface="Times New Roman" pitchFamily="18" charset="0"/>
              </a:rPr>
              <a:t>hoang</a:t>
            </a:r>
            <a:endPar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endParaRPr>
          </a:p>
        </p:txBody>
      </p:sp>
      <p:sp>
        <p:nvSpPr>
          <p:cNvPr id="5" name="Rectangle 10"/>
          <p:cNvSpPr>
            <a:spLocks noChangeArrowheads="1"/>
          </p:cNvSpPr>
          <p:nvPr/>
        </p:nvSpPr>
        <p:spPr bwMode="auto">
          <a:xfrm>
            <a:off x="76200" y="1676400"/>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Đàng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XVI</a:t>
            </a:r>
            <a:endParaRPr lang="en-US" sz="2400" b="1" dirty="0">
              <a:solidFill>
                <a:srgbClr val="FF0000"/>
              </a:solidFill>
              <a:latin typeface="Times New Roman" pitchFamily="18" charset="0"/>
              <a:cs typeface="Times New Roman" pitchFamily="18" charset="0"/>
            </a:endParaRPr>
          </a:p>
        </p:txBody>
      </p:sp>
      <p:sp>
        <p:nvSpPr>
          <p:cNvPr id="6" name="Rectangle 10"/>
          <p:cNvSpPr>
            <a:spLocks noChangeArrowheads="1"/>
          </p:cNvSpPr>
          <p:nvPr/>
        </p:nvSpPr>
        <p:spPr bwMode="auto">
          <a:xfrm>
            <a:off x="307241" y="2133600"/>
            <a:ext cx="79248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a:t>
            </a:r>
          </a:p>
          <a:p>
            <a:pPr>
              <a:spcBef>
                <a:spcPts val="600"/>
              </a:spcBef>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thớt</a:t>
            </a:r>
            <a:r>
              <a:rPr lang="en-US" sz="2400" dirty="0">
                <a:latin typeface="Times New Roman" pitchFamily="18" charset="0"/>
                <a:cs typeface="Times New Roman" pitchFamily="18" charset="0"/>
              </a:rPr>
              <a:t>.</a:t>
            </a:r>
          </a:p>
        </p:txBody>
      </p:sp>
      <p:sp>
        <p:nvSpPr>
          <p:cNvPr id="7" name="Rectangle 10"/>
          <p:cNvSpPr>
            <a:spLocks noChangeArrowheads="1"/>
          </p:cNvSpPr>
          <p:nvPr/>
        </p:nvSpPr>
        <p:spPr bwMode="auto">
          <a:xfrm>
            <a:off x="76200" y="3048000"/>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a:solidFill>
                  <a:srgbClr val="FF0000"/>
                </a:solidFill>
                <a:latin typeface="+mj-lt"/>
                <a:cs typeface="Times New Roman" pitchFamily="18" charset="0"/>
              </a:rPr>
              <a:t>  </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chúa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Nguyễn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khai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hoang</a:t>
            </a:r>
            <a:r>
              <a:rPr lang="en-US" sz="2400" b="1" dirty="0">
                <a:solidFill>
                  <a:srgbClr val="FF0000"/>
                </a:solidFill>
                <a:latin typeface="Times New Roman" pitchFamily="18" charset="0"/>
                <a:cs typeface="Times New Roman" pitchFamily="18" charset="0"/>
              </a:rPr>
              <a:t>:</a:t>
            </a:r>
          </a:p>
        </p:txBody>
      </p:sp>
      <p:sp>
        <p:nvSpPr>
          <p:cNvPr id="9" name="TextBox 8"/>
          <p:cNvSpPr txBox="1"/>
          <p:nvPr/>
        </p:nvSpPr>
        <p:spPr>
          <a:xfrm>
            <a:off x="307241" y="3429000"/>
            <a:ext cx="8504183" cy="3194721"/>
          </a:xfrm>
          <a:prstGeom prst="rect">
            <a:avLst/>
          </a:prstGeom>
          <a:noFill/>
        </p:spPr>
        <p:txBody>
          <a:bodyPr wrap="square" rtlCol="0">
            <a:spAutoFit/>
          </a:bodyPr>
          <a:lstStyle/>
          <a:p>
            <a:pPr lvl="0" algn="just">
              <a:lnSpc>
                <a:spcPct val="120000"/>
              </a:lnSpc>
            </a:pPr>
            <a:r>
              <a:rPr lang="vi-VN" sz="2400" dirty="0">
                <a:solidFill>
                  <a:prstClr val="black"/>
                </a:solidFill>
                <a:latin typeface="Times New Roman" pitchFamily="18" charset="0"/>
                <a:cs typeface="Times New Roman" pitchFamily="18" charset="0"/>
              </a:rPr>
              <a:t>- Lực lượng đi khai hoang chủ yếu là nông dân</a:t>
            </a:r>
            <a:r>
              <a:rPr lang="vi-VN" sz="2400" dirty="0" smtClean="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quân </a:t>
            </a:r>
            <a:r>
              <a:rPr lang="vi-VN" sz="2400" dirty="0">
                <a:solidFill>
                  <a:prstClr val="black"/>
                </a:solidFill>
                <a:latin typeface="Times New Roman" pitchFamily="18" charset="0"/>
                <a:cs typeface="Times New Roman" pitchFamily="18" charset="0"/>
              </a:rPr>
              <a:t>lính. </a:t>
            </a:r>
          </a:p>
          <a:p>
            <a:pPr lvl="0" algn="just">
              <a:lnSpc>
                <a:spcPct val="120000"/>
              </a:lnSpc>
            </a:pPr>
            <a:r>
              <a:rPr lang="vi-VN" sz="2400" dirty="0">
                <a:solidFill>
                  <a:prstClr val="black"/>
                </a:solidFill>
                <a:latin typeface="Times New Roman" pitchFamily="18" charset="0"/>
                <a:cs typeface="Times New Roman" pitchFamily="18" charset="0"/>
              </a:rPr>
              <a:t>- Chính quyền chúa Nguyễn cấp lương thực trong nửa năm và một số nông cụ cho </a:t>
            </a:r>
            <a:r>
              <a:rPr lang="en-US" sz="2400" dirty="0" err="1">
                <a:solidFill>
                  <a:prstClr val="black"/>
                </a:solidFill>
                <a:latin typeface="Times New Roman" pitchFamily="18" charset="0"/>
                <a:cs typeface="Times New Roman" pitchFamily="18" charset="0"/>
              </a:rPr>
              <a:t>người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a:t>
            </a:r>
            <a:r>
              <a:rPr lang="vi-VN" sz="2400" dirty="0">
                <a:solidFill>
                  <a:prstClr val="black"/>
                </a:solidFill>
                <a:latin typeface="Times New Roman" pitchFamily="18" charset="0"/>
                <a:cs typeface="Times New Roman" pitchFamily="18" charset="0"/>
              </a:rPr>
              <a:t> khẩn hoang.</a:t>
            </a:r>
          </a:p>
          <a:p>
            <a:pPr lvl="0" algn="just">
              <a:lnSpc>
                <a:spcPct val="120000"/>
              </a:lnSpc>
            </a:pP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Họ đi đến vùng Phú Yên, Khánh Hòa, đến Nam Trung Bộ, Tây Nguyên, họ đến cả đồng bằng sông Cửu Long.</a:t>
            </a:r>
          </a:p>
          <a:p>
            <a:pPr lvl="0" algn="just">
              <a:lnSpc>
                <a:spcPct val="120000"/>
              </a:lnSpc>
            </a:pPr>
            <a:r>
              <a:rPr lang="vi-VN" sz="2400" dirty="0">
                <a:solidFill>
                  <a:prstClr val="black"/>
                </a:solidFill>
                <a:latin typeface="Times New Roman" pitchFamily="18" charset="0"/>
                <a:cs typeface="Times New Roman" pitchFamily="18" charset="0"/>
              </a:rPr>
              <a:t>- Họ lập làng, lập ấp mới và vỡ đất để trồng trọt, chăn nuôi, buôn </a:t>
            </a:r>
            <a:r>
              <a:rPr lang="vi-VN" sz="2400" dirty="0" smtClean="0">
                <a:solidFill>
                  <a:prstClr val="black"/>
                </a:solidFill>
                <a:latin typeface="Times New Roman" pitchFamily="18" charset="0"/>
                <a:cs typeface="Times New Roman" pitchFamily="18" charset="0"/>
              </a:rPr>
              <a:t>bán…</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1880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left)">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wipe(left)">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Tuyen.aptech01\Desktop\uy.png"/>
          <p:cNvPicPr>
            <a:picLocks noChangeAspect="1" noChangeArrowheads="1"/>
          </p:cNvPicPr>
          <p:nvPr/>
        </p:nvPicPr>
        <p:blipFill rotWithShape="1">
          <a:blip r:embed="rId2">
            <a:extLst>
              <a:ext uri="{28A0092B-C50C-407E-A947-70E740481C1C}">
                <a14:useLocalDpi xmlns:a14="http://schemas.microsoft.com/office/drawing/2010/main" val="0"/>
              </a:ext>
            </a:extLst>
          </a:blip>
          <a:srcRect b="7495"/>
          <a:stretch/>
        </p:blipFill>
        <p:spPr bwMode="auto">
          <a:xfrm>
            <a:off x="4572000" y="12798"/>
            <a:ext cx="4469130" cy="5825701"/>
          </a:xfrm>
          <a:prstGeom prst="rect">
            <a:avLst/>
          </a:prstGeom>
          <a:noFill/>
          <a:extLst>
            <a:ext uri="{909E8E84-426E-40DD-AFC4-6F175D3DCCD1}">
              <a14:hiddenFill xmlns:a14="http://schemas.microsoft.com/office/drawing/2010/main">
                <a:solidFill>
                  <a:srgbClr val="FFFFFF"/>
                </a:solidFill>
              </a14:hiddenFill>
            </a:ext>
          </a:extLst>
        </p:spPr>
      </p:pic>
      <p:sp>
        <p:nvSpPr>
          <p:cNvPr id="27651" name="Rectangle 3"/>
          <p:cNvSpPr>
            <a:spLocks noChangeArrowheads="1"/>
          </p:cNvSpPr>
          <p:nvPr/>
        </p:nvSpPr>
        <p:spPr bwMode="auto">
          <a:xfrm>
            <a:off x="-26670" y="5838499"/>
            <a:ext cx="9144000" cy="107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000" dirty="0">
                <a:solidFill>
                  <a:srgbClr val="0000FF"/>
                </a:solidFill>
              </a:rPr>
              <a:t>      </a:t>
            </a:r>
            <a:r>
              <a:rPr lang="en-US" sz="2000" dirty="0" err="1">
                <a:solidFill>
                  <a:srgbClr val="0000FF"/>
                </a:solidFill>
                <a:latin typeface="Times New Roman" pitchFamily="18" charset="0"/>
                <a:cs typeface="Times New Roman" pitchFamily="18" charset="0"/>
              </a:rPr>
              <a:t>Đoàn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người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khai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hoang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cứ</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dần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dần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tiến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vào</a:t>
            </a:r>
            <a:r>
              <a:rPr lang="en-US" sz="2000" dirty="0">
                <a:solidFill>
                  <a:srgbClr val="0000FF"/>
                </a:solidFill>
                <a:latin typeface="Times New Roman" pitchFamily="18" charset="0"/>
                <a:cs typeface="Times New Roman" pitchFamily="18" charset="0"/>
              </a:rPr>
              <a:t> Nam. </a:t>
            </a:r>
            <a:r>
              <a:rPr lang="en-US" sz="2000" dirty="0" err="1">
                <a:solidFill>
                  <a:srgbClr val="0000FF"/>
                </a:solidFill>
                <a:latin typeface="Times New Roman" pitchFamily="18" charset="0"/>
                <a:cs typeface="Times New Roman" pitchFamily="18" charset="0"/>
              </a:rPr>
              <a:t>Từ</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vùng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đất</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Phú</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Yên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Khánh</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Hoà</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đến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Tây</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Nguyên</a:t>
            </a:r>
            <a:r>
              <a:rPr lang="en-US" sz="2000" dirty="0">
                <a:solidFill>
                  <a:srgbClr val="0000FF"/>
                </a:solidFill>
                <a:latin typeface="Times New Roman" pitchFamily="18" charset="0"/>
                <a:cs typeface="Times New Roman" pitchFamily="18" charset="0"/>
              </a:rPr>
              <a:t>, Nam </a:t>
            </a:r>
            <a:r>
              <a:rPr lang="en-US" sz="2000" dirty="0" err="1">
                <a:solidFill>
                  <a:srgbClr val="0000FF"/>
                </a:solidFill>
                <a:latin typeface="Times New Roman" pitchFamily="18" charset="0"/>
                <a:cs typeface="Times New Roman" pitchFamily="18" charset="0"/>
              </a:rPr>
              <a:t>Trung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Bộ</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đoàn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người</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tiếp</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tục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tiến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sâu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vào</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vùng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đồng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bằng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Sông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Cửu</a:t>
            </a:r>
            <a:r>
              <a:rPr lang="en-US" sz="2000" dirty="0">
                <a:solidFill>
                  <a:srgbClr val="0000FF"/>
                </a:solidFill>
                <a:latin typeface="Times New Roman" pitchFamily="18" charset="0"/>
                <a:cs typeface="Times New Roman" pitchFamily="18" charset="0"/>
              </a:rPr>
              <a:t> Long </a:t>
            </a:r>
            <a:r>
              <a:rPr lang="en-US" sz="2000" dirty="0" err="1">
                <a:solidFill>
                  <a:srgbClr val="0000FF"/>
                </a:solidFill>
                <a:latin typeface="Times New Roman" pitchFamily="18" charset="0"/>
                <a:cs typeface="Times New Roman" pitchFamily="18" charset="0"/>
              </a:rPr>
              <a:t>ngày</a:t>
            </a:r>
            <a:r>
              <a:rPr lang="en-US" sz="2000" dirty="0">
                <a:solidFill>
                  <a:srgbClr val="0000FF"/>
                </a:solidFill>
                <a:latin typeface="Times New Roman" pitchFamily="18" charset="0"/>
                <a:cs typeface="Times New Roman" pitchFamily="18" charset="0"/>
              </a:rPr>
              <a:t> nay. </a:t>
            </a:r>
          </a:p>
        </p:txBody>
      </p:sp>
      <p:sp>
        <p:nvSpPr>
          <p:cNvPr id="2" name="Khung Chú Thích Chữ Nhật 1"/>
          <p:cNvSpPr/>
          <p:nvPr/>
        </p:nvSpPr>
        <p:spPr bwMode="auto">
          <a:xfrm>
            <a:off x="5181599" y="3886200"/>
            <a:ext cx="2133601" cy="378372"/>
          </a:xfrm>
          <a:prstGeom prst="wedgeRectCallout">
            <a:avLst>
              <a:gd name="adj1" fmla="val 80398"/>
              <a:gd name="adj2" fmla="val 58334"/>
            </a:avLst>
          </a:prstGeom>
          <a:solidFill>
            <a:srgbClr val="FFC000"/>
          </a:solidFill>
          <a:ln w="9525" cap="flat" cmpd="sng" algn="ctr">
            <a:solidFill>
              <a:srgbClr val="99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noFill/>
              <a:effectLst/>
              <a:latin typeface="Arial" charset="0"/>
            </a:endParaRPr>
          </a:p>
        </p:txBody>
      </p:sp>
      <p:sp>
        <p:nvSpPr>
          <p:cNvPr id="7" name="Hộp_Văn_Bản 6"/>
          <p:cNvSpPr txBox="1"/>
          <p:nvPr/>
        </p:nvSpPr>
        <p:spPr>
          <a:xfrm>
            <a:off x="5218384" y="3883970"/>
            <a:ext cx="2133601" cy="646331"/>
          </a:xfrm>
          <a:prstGeom prst="rect">
            <a:avLst/>
          </a:prstGeom>
          <a:solidFill>
            <a:srgbClr val="FFC000"/>
          </a:solidFill>
        </p:spPr>
        <p:txBody>
          <a:bodyPr wrap="square" rtlCol="0">
            <a:spAutoFit/>
          </a:bodyPr>
          <a:lstStyle/>
          <a:p>
            <a:pPr algn="ctr"/>
            <a:r>
              <a:rPr lang="en-US" b="1" dirty="0">
                <a:latin typeface="Times New Roman" pitchFamily="18" charset="0"/>
                <a:cs typeface="Times New Roman" pitchFamily="18" charset="0"/>
              </a:rPr>
              <a:t>CUỐI THẾ KỈ XVII</a:t>
            </a:r>
          </a:p>
        </p:txBody>
      </p:sp>
      <p:sp>
        <p:nvSpPr>
          <p:cNvPr id="8" name="Khung Chú Thích Chữ Nhật 7"/>
          <p:cNvSpPr/>
          <p:nvPr/>
        </p:nvSpPr>
        <p:spPr bwMode="auto">
          <a:xfrm>
            <a:off x="7075003" y="5370850"/>
            <a:ext cx="2133601" cy="572750"/>
          </a:xfrm>
          <a:prstGeom prst="wedgeRectCallout">
            <a:avLst>
              <a:gd name="adj1" fmla="val -52607"/>
              <a:gd name="adj2" fmla="val -152700"/>
            </a:avLst>
          </a:prstGeom>
          <a:solidFill>
            <a:srgbClr val="FFC000"/>
          </a:solidFill>
          <a:ln w="952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700" b="1" dirty="0">
                <a:latin typeface="Times New Roman" pitchFamily="18" charset="0"/>
                <a:cs typeface="Times New Roman" pitchFamily="18" charset="0"/>
              </a:rPr>
              <a:t>CUỐI THẾ KỈ XVIII</a:t>
            </a:r>
          </a:p>
        </p:txBody>
      </p:sp>
      <p:grpSp>
        <p:nvGrpSpPr>
          <p:cNvPr id="3" name="Nhóm 13"/>
          <p:cNvGrpSpPr/>
          <p:nvPr/>
        </p:nvGrpSpPr>
        <p:grpSpPr>
          <a:xfrm>
            <a:off x="10510" y="12798"/>
            <a:ext cx="4561490" cy="5825701"/>
            <a:chOff x="1" y="115616"/>
            <a:chExt cx="4495800" cy="6364012"/>
          </a:xfrm>
        </p:grpSpPr>
        <p:pic>
          <p:nvPicPr>
            <p:cNvPr id="15" name="Picture 2" descr="C:\Users\Tuyen.aptech01\Desktop\2012-02-27_083353.png"/>
            <p:cNvPicPr>
              <a:picLocks noChangeAspect="1" noChangeArrowheads="1"/>
            </p:cNvPicPr>
            <p:nvPr/>
          </p:nvPicPr>
          <p:blipFill rotWithShape="1">
            <a:blip r:embed="rId3">
              <a:extLst>
                <a:ext uri="{28A0092B-C50C-407E-A947-70E740481C1C}">
                  <a14:useLocalDpi xmlns:a14="http://schemas.microsoft.com/office/drawing/2010/main" val="0"/>
                </a:ext>
              </a:extLst>
            </a:blip>
            <a:srcRect b="6195"/>
            <a:stretch/>
          </p:blipFill>
          <p:spPr bwMode="auto">
            <a:xfrm>
              <a:off x="1" y="115616"/>
              <a:ext cx="4495800" cy="6364012"/>
            </a:xfrm>
            <a:prstGeom prst="rect">
              <a:avLst/>
            </a:prstGeom>
            <a:noFill/>
            <a:extLst>
              <a:ext uri="{909E8E84-426E-40DD-AFC4-6F175D3DCCD1}">
                <a14:hiddenFill xmlns:a14="http://schemas.microsoft.com/office/drawing/2010/main">
                  <a:solidFill>
                    <a:srgbClr val="FFFFFF"/>
                  </a:solidFill>
                </a14:hiddenFill>
              </a:ext>
            </a:extLst>
          </p:spPr>
        </p:pic>
        <p:sp>
          <p:nvSpPr>
            <p:cNvPr id="16" name="Hộp_Văn_Bản 15"/>
            <p:cNvSpPr txBox="1"/>
            <p:nvPr/>
          </p:nvSpPr>
          <p:spPr>
            <a:xfrm>
              <a:off x="2819400" y="2067906"/>
              <a:ext cx="1295400" cy="400110"/>
            </a:xfrm>
            <a:prstGeom prst="rect">
              <a:avLst/>
            </a:prstGeom>
            <a:noFill/>
          </p:spPr>
          <p:txBody>
            <a:bodyPr wrap="square" rtlCol="0">
              <a:spAutoFit/>
            </a:bodyPr>
            <a:lstStyle/>
            <a:p>
              <a:pPr algn="ctr"/>
              <a:r>
                <a:rPr lang="en-US" sz="1000" b="1" dirty="0">
                  <a:solidFill>
                    <a:srgbClr val="C00000"/>
                  </a:solidFill>
                </a:rPr>
                <a:t>SÔNG GIANH</a:t>
              </a:r>
            </a:p>
            <a:p>
              <a:pPr algn="ctr"/>
              <a:r>
                <a:rPr lang="en-US" sz="1000" b="1" dirty="0">
                  <a:solidFill>
                    <a:srgbClr val="C00000"/>
                  </a:solidFill>
                </a:rPr>
                <a:t>(QUẢNG BÌNH</a:t>
              </a:r>
              <a:r>
                <a:rPr lang="en-US" sz="1000" dirty="0">
                  <a:solidFill>
                    <a:srgbClr val="C00000"/>
                  </a:solidFill>
                </a:rPr>
                <a:t>)</a:t>
              </a:r>
              <a:r>
                <a:rPr lang="en-US" sz="1000" dirty="0"/>
                <a:t>Ô</a:t>
              </a:r>
            </a:p>
          </p:txBody>
        </p:sp>
        <p:sp>
          <p:nvSpPr>
            <p:cNvPr id="17" name="Khung Chú Thích Bầu Dục 16"/>
            <p:cNvSpPr/>
            <p:nvPr/>
          </p:nvSpPr>
          <p:spPr bwMode="auto">
            <a:xfrm>
              <a:off x="2895600" y="2001498"/>
              <a:ext cx="1143000" cy="552510"/>
            </a:xfrm>
            <a:prstGeom prst="wedgeEllipseCallout">
              <a:avLst>
                <a:gd name="adj1" fmla="val -74626"/>
                <a:gd name="adj2" fmla="val 20651"/>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5" name="Hộp_Văn_Bản 4"/>
          <p:cNvSpPr txBox="1"/>
          <p:nvPr/>
        </p:nvSpPr>
        <p:spPr>
          <a:xfrm>
            <a:off x="152400" y="5410200"/>
            <a:ext cx="4343400" cy="378372"/>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NƯỚC ĐẠI VIỆT CUỐI THẾ KỈ XVI</a:t>
            </a:r>
          </a:p>
        </p:txBody>
      </p:sp>
      <p:sp>
        <p:nvSpPr>
          <p:cNvPr id="19" name="Khung Chú Thích Hình Đám Mây 18"/>
          <p:cNvSpPr/>
          <p:nvPr/>
        </p:nvSpPr>
        <p:spPr bwMode="auto">
          <a:xfrm>
            <a:off x="6298893" y="5240790"/>
            <a:ext cx="127690" cy="260118"/>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Hộp_Văn_Bản 20"/>
          <p:cNvSpPr txBox="1"/>
          <p:nvPr/>
        </p:nvSpPr>
        <p:spPr>
          <a:xfrm>
            <a:off x="7998370" y="3516868"/>
            <a:ext cx="626653" cy="430887"/>
          </a:xfrm>
          <a:prstGeom prst="rect">
            <a:avLst/>
          </a:prstGeom>
          <a:noFill/>
        </p:spPr>
        <p:txBody>
          <a:bodyPr wrap="square" rtlCol="0">
            <a:spAutoFit/>
          </a:bodyPr>
          <a:lstStyle/>
          <a:p>
            <a:r>
              <a:rPr lang="en-US" sz="1100" b="1" dirty="0">
                <a:solidFill>
                  <a:schemeClr val="bg2"/>
                </a:solidFill>
              </a:rPr>
              <a:t>PHÚ YÊN</a:t>
            </a:r>
          </a:p>
        </p:txBody>
      </p:sp>
      <p:sp>
        <p:nvSpPr>
          <p:cNvPr id="22" name="Hộp_Văn_Bản 21"/>
          <p:cNvSpPr txBox="1"/>
          <p:nvPr/>
        </p:nvSpPr>
        <p:spPr>
          <a:xfrm>
            <a:off x="8468315" y="4015179"/>
            <a:ext cx="780787" cy="415498"/>
          </a:xfrm>
          <a:prstGeom prst="rect">
            <a:avLst/>
          </a:prstGeom>
          <a:noFill/>
        </p:spPr>
        <p:txBody>
          <a:bodyPr wrap="square" rtlCol="0">
            <a:spAutoFit/>
          </a:bodyPr>
          <a:lstStyle/>
          <a:p>
            <a:r>
              <a:rPr lang="en-US" sz="1050" b="1" dirty="0">
                <a:solidFill>
                  <a:schemeClr val="bg2"/>
                </a:solidFill>
              </a:rPr>
              <a:t>KHÁNH HÒA</a:t>
            </a:r>
          </a:p>
        </p:txBody>
      </p:sp>
      <p:sp>
        <p:nvSpPr>
          <p:cNvPr id="23" name="Hộp_Văn_Bản 22"/>
          <p:cNvSpPr txBox="1"/>
          <p:nvPr/>
        </p:nvSpPr>
        <p:spPr>
          <a:xfrm rot="19270324">
            <a:off x="7397456" y="4534870"/>
            <a:ext cx="1379165" cy="253916"/>
          </a:xfrm>
          <a:prstGeom prst="rect">
            <a:avLst/>
          </a:prstGeom>
          <a:noFill/>
        </p:spPr>
        <p:txBody>
          <a:bodyPr wrap="square" rtlCol="0">
            <a:spAutoFit/>
          </a:bodyPr>
          <a:lstStyle/>
          <a:p>
            <a:r>
              <a:rPr lang="en-US" sz="1000" b="1" dirty="0">
                <a:solidFill>
                  <a:schemeClr val="bg2"/>
                </a:solidFill>
              </a:rPr>
              <a:t>NAM TRUNG BỘ</a:t>
            </a:r>
          </a:p>
        </p:txBody>
      </p:sp>
      <p:sp>
        <p:nvSpPr>
          <p:cNvPr id="24" name="Hộp_Văn_Bản 23"/>
          <p:cNvSpPr txBox="1"/>
          <p:nvPr/>
        </p:nvSpPr>
        <p:spPr>
          <a:xfrm>
            <a:off x="7674488" y="3954972"/>
            <a:ext cx="886838" cy="415498"/>
          </a:xfrm>
          <a:prstGeom prst="rect">
            <a:avLst/>
          </a:prstGeom>
          <a:noFill/>
        </p:spPr>
        <p:txBody>
          <a:bodyPr wrap="square" rtlCol="0">
            <a:spAutoFit/>
          </a:bodyPr>
          <a:lstStyle/>
          <a:p>
            <a:r>
              <a:rPr lang="en-US" sz="1050" b="1" dirty="0">
                <a:solidFill>
                  <a:schemeClr val="bg2"/>
                </a:solidFill>
              </a:rPr>
              <a:t>TÂY NGUYÊN</a:t>
            </a:r>
          </a:p>
        </p:txBody>
      </p:sp>
      <p:sp>
        <p:nvSpPr>
          <p:cNvPr id="25" name="Hộp_Văn_Bản 24"/>
          <p:cNvSpPr txBox="1"/>
          <p:nvPr/>
        </p:nvSpPr>
        <p:spPr>
          <a:xfrm rot="19270324">
            <a:off x="6328347" y="5001731"/>
            <a:ext cx="1490231" cy="415498"/>
          </a:xfrm>
          <a:prstGeom prst="rect">
            <a:avLst/>
          </a:prstGeom>
          <a:noFill/>
        </p:spPr>
        <p:txBody>
          <a:bodyPr wrap="square" rtlCol="0">
            <a:spAutoFit/>
          </a:bodyPr>
          <a:lstStyle/>
          <a:p>
            <a:pPr algn="ctr"/>
            <a:r>
              <a:rPr lang="en-US" sz="1000" b="1" dirty="0">
                <a:solidFill>
                  <a:schemeClr val="bg2"/>
                </a:solidFill>
              </a:rPr>
              <a:t>ĐỒNG BẰNG     SÔNG CỬU LONG</a:t>
            </a:r>
          </a:p>
        </p:txBody>
      </p:sp>
      <p:sp>
        <p:nvSpPr>
          <p:cNvPr id="20" name="Khung Chú Thích Bầu Dục 16"/>
          <p:cNvSpPr/>
          <p:nvPr/>
        </p:nvSpPr>
        <p:spPr bwMode="auto">
          <a:xfrm>
            <a:off x="7666605" y="1957107"/>
            <a:ext cx="1181746" cy="508284"/>
          </a:xfrm>
          <a:prstGeom prst="wedgeEllipseCallout">
            <a:avLst>
              <a:gd name="adj1" fmla="val -74626"/>
              <a:gd name="adj2" fmla="val 20651"/>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extBox 3"/>
          <p:cNvSpPr txBox="1"/>
          <p:nvPr/>
        </p:nvSpPr>
        <p:spPr>
          <a:xfrm>
            <a:off x="7525167" y="2019814"/>
            <a:ext cx="1388478" cy="577081"/>
          </a:xfrm>
          <a:prstGeom prst="rect">
            <a:avLst/>
          </a:prstGeom>
          <a:noFill/>
        </p:spPr>
        <p:txBody>
          <a:bodyPr wrap="square" rtlCol="0">
            <a:spAutoFit/>
          </a:bodyPr>
          <a:lstStyle/>
          <a:p>
            <a:pPr algn="ctr"/>
            <a:r>
              <a:rPr lang="en-US" sz="1050" b="1" dirty="0">
                <a:solidFill>
                  <a:srgbClr val="C00000"/>
                </a:solidFill>
              </a:rPr>
              <a:t>SÔNG GIANH</a:t>
            </a:r>
          </a:p>
          <a:p>
            <a:pPr algn="ctr"/>
            <a:r>
              <a:rPr lang="en-US" sz="1050" b="1" dirty="0">
                <a:solidFill>
                  <a:srgbClr val="C00000"/>
                </a:solidFill>
              </a:rPr>
              <a:t>(QUẢNG BÌNH</a:t>
            </a:r>
            <a:r>
              <a:rPr lang="en-US" sz="1050" dirty="0">
                <a:solidFill>
                  <a:srgbClr val="C00000"/>
                </a:solidFill>
              </a:rPr>
              <a:t>)</a:t>
            </a:r>
            <a:r>
              <a:rPr lang="en-US" sz="1050" dirty="0"/>
              <a:t>Ô</a:t>
            </a:r>
          </a:p>
          <a:p>
            <a:endParaRPr lang="vi-VN" sz="1050" dirty="0"/>
          </a:p>
        </p:txBody>
      </p:sp>
    </p:spTree>
    <p:extLst>
      <p:ext uri="{BB962C8B-B14F-4D97-AF65-F5344CB8AC3E}">
        <p14:creationId xmlns:p14="http://schemas.microsoft.com/office/powerpoint/2010/main" val="2905687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0" presetClass="entr" presetSubtype="0" fill="hold" grpId="0" nodeType="afterEffect">
                                  <p:stCondLst>
                                    <p:cond delay="0"/>
                                  </p:stCondLst>
                                  <p:childTnLst>
                                    <p:set>
                                      <p:cBhvr>
                                        <p:cTn id="21" dur="1" fill="hold">
                                          <p:stCondLst>
                                            <p:cond delay="0"/>
                                          </p:stCondLst>
                                        </p:cTn>
                                        <p:tgtEl>
                                          <p:spTgt spid="27651"/>
                                        </p:tgtEl>
                                        <p:attrNameLst>
                                          <p:attrName>style.visibility</p:attrName>
                                        </p:attrNameLst>
                                      </p:cBhvr>
                                      <p:to>
                                        <p:strVal val="visible"/>
                                      </p:to>
                                    </p:set>
                                    <p:animEffect transition="in" filter="wedge">
                                      <p:cBhvr>
                                        <p:cTn id="22"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0"/>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523220"/>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AutoShape 7"/>
          <p:cNvSpPr>
            <a:spLocks noChangeArrowheads="1"/>
          </p:cNvSpPr>
          <p:nvPr/>
        </p:nvSpPr>
        <p:spPr bwMode="auto">
          <a:xfrm>
            <a:off x="762000" y="1905000"/>
            <a:ext cx="7031831" cy="1371600"/>
          </a:xfrm>
          <a:prstGeom prst="cloudCallout">
            <a:avLst>
              <a:gd name="adj1" fmla="val -27852"/>
              <a:gd name="adj2" fmla="val 61806"/>
            </a:avLst>
          </a:prstGeom>
          <a:gradFill rotWithShape="1">
            <a:gsLst>
              <a:gs pos="0">
                <a:srgbClr val="009900"/>
              </a:gs>
              <a:gs pos="100000">
                <a:srgbClr val="FFFFFF"/>
              </a:gs>
            </a:gsLst>
            <a:lin ang="5400000" scaled="1"/>
          </a:gradFill>
          <a:ln w="9525">
            <a:solidFill>
              <a:srgbClr val="FFFF00"/>
            </a:solidFill>
            <a:round/>
            <a:headEnd/>
            <a:tailEnd/>
          </a:ln>
        </p:spPr>
        <p:txBody>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Chúa</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Nguyễn</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khai</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khẩn</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đất</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hoang</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từ</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thời</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gian</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nào</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Ở</a:t>
            </a:r>
            <a:r>
              <a:rPr kumimoji="0" lang="en-US" altLang="en-US" sz="2400" b="0" i="0" u="none" strike="noStrike" kern="0" cap="none" spc="0" normalizeH="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đâu</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3200" b="0" i="0" u="none" strike="noStrike" kern="0" cap="none" spc="0" normalizeH="0" baseline="0" noProof="0" dirty="0">
              <a:ln>
                <a:noFill/>
              </a:ln>
              <a:solidFill>
                <a:srgbClr val="0000FF"/>
              </a:solidFill>
              <a:effectLst/>
              <a:uLnTx/>
              <a:uFillTx/>
            </a:endParaRPr>
          </a:p>
        </p:txBody>
      </p:sp>
      <p:sp>
        <p:nvSpPr>
          <p:cNvPr id="5" name="Text Box 8">
            <a:extLst/>
          </p:cNvPr>
          <p:cNvSpPr txBox="1">
            <a:spLocks noChangeArrowheads="1"/>
          </p:cNvSpPr>
          <p:nvPr/>
        </p:nvSpPr>
        <p:spPr bwMode="auto">
          <a:xfrm>
            <a:off x="180367" y="3505200"/>
            <a:ext cx="8735033" cy="2492990"/>
          </a:xfrm>
          <a:prstGeom prst="rect">
            <a:avLst/>
          </a:prstGeom>
          <a:gradFill rotWithShape="1">
            <a:gsLst>
              <a:gs pos="0">
                <a:srgbClr val="669900"/>
              </a:gs>
              <a:gs pos="50000">
                <a:srgbClr val="FFFFFF"/>
              </a:gs>
              <a:gs pos="100000">
                <a:srgbClr val="669900"/>
              </a:gs>
            </a:gsLst>
            <a:lin ang="5400000" scaled="1"/>
          </a:gradFill>
          <a:ln w="9525">
            <a:solidFill>
              <a:srgbClr val="339966"/>
            </a:solidFill>
            <a:miter lim="800000"/>
            <a:headEnd/>
            <a:tailEnd/>
          </a:ln>
          <a:effectLs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0000"/>
                </a:solidFill>
                <a:effectLst/>
                <a:uLnTx/>
                <a:uFillTx/>
              </a:rPr>
              <a:t>  </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Từ</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thế</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kỉ</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XVI,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các</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chúa</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Nguyễn</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tổ</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chức</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khai</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hoang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ở</a:t>
            </a:r>
            <a:r>
              <a:rPr kumimoji="0" lang="en-US" alt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Đàng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Text Box 9"/>
          <p:cNvSpPr txBox="1">
            <a:spLocks noChangeArrowheads="1"/>
          </p:cNvSpPr>
          <p:nvPr/>
        </p:nvSpPr>
        <p:spPr bwMode="auto">
          <a:xfrm>
            <a:off x="1545431" y="4876800"/>
            <a:ext cx="6705600" cy="5191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2800" b="0" i="0" u="sng" strike="noStrike" kern="0" cap="none" spc="0" normalizeH="0" baseline="0" noProof="0">
              <a:ln>
                <a:noFill/>
              </a:ln>
              <a:solidFill>
                <a:srgbClr val="FF3300"/>
              </a:solidFill>
              <a:effectLst/>
              <a:uLnTx/>
              <a:uFillTx/>
            </a:endParaRPr>
          </a:p>
        </p:txBody>
      </p:sp>
      <p:sp>
        <p:nvSpPr>
          <p:cNvPr id="7" name="Text Box 10"/>
          <p:cNvSpPr txBox="1">
            <a:spLocks noChangeArrowheads="1"/>
          </p:cNvSpPr>
          <p:nvPr/>
        </p:nvSpPr>
        <p:spPr bwMode="auto">
          <a:xfrm>
            <a:off x="1676400" y="2286000"/>
            <a:ext cx="5797736" cy="45720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Đoàn</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người</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khẩn</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hoang</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đã</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đi</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đến</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đâu</a:t>
            </a:r>
            <a:r>
              <a:rPr kumimoji="0" lang="en-US" altLang="en-US" sz="24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a:t>
            </a:r>
          </a:p>
        </p:txBody>
      </p:sp>
      <p:sp>
        <p:nvSpPr>
          <p:cNvPr id="8" name="Text Box 11"/>
          <p:cNvSpPr txBox="1">
            <a:spLocks noChangeArrowheads="1"/>
          </p:cNvSpPr>
          <p:nvPr/>
        </p:nvSpPr>
        <p:spPr bwMode="auto">
          <a:xfrm>
            <a:off x="360248" y="4940299"/>
            <a:ext cx="8423501" cy="830997"/>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Char char="-"/>
              <a:tabLst/>
              <a:defRPr/>
            </a:pPr>
            <a:r>
              <a:rPr kumimoji="0" lang="en-US" altLang="en-US" sz="2400" b="0" i="0" u="none" strike="noStrike" kern="0" cap="none" spc="0" normalizeH="0" baseline="0" noProof="0" dirty="0">
                <a:ln>
                  <a:noFill/>
                </a:ln>
                <a:solidFill>
                  <a:srgbClr val="FF0000"/>
                </a:solidFill>
                <a:effectLst/>
                <a:uLnTx/>
                <a:uFillTx/>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Những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đoàn</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người</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khẩn</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hoang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đã</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tiến</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vào</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vùng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đất</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ven</a:t>
            </a:r>
            <a:r>
              <a:rPr lang="en-US" altLang="en-US" sz="2400" kern="0" dirty="0">
                <a:solidFill>
                  <a:srgbClr val="FF0000"/>
                </a:solidFill>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biển</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Nam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Trung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Bộ</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và</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đồng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bằng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sông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Cửu</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Long.</a:t>
            </a:r>
          </a:p>
        </p:txBody>
      </p:sp>
      <p:sp>
        <p:nvSpPr>
          <p:cNvPr id="9" name="Text Box 7"/>
          <p:cNvSpPr txBox="1">
            <a:spLocks noChangeArrowheads="1"/>
          </p:cNvSpPr>
          <p:nvPr/>
        </p:nvSpPr>
        <p:spPr bwMode="auto">
          <a:xfrm>
            <a:off x="914400" y="1201248"/>
            <a:ext cx="7543800"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1.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Các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chúa</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Nguyễn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tổ</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chức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smtClean="0">
                <a:ln>
                  <a:noFill/>
                </a:ln>
                <a:solidFill>
                  <a:srgbClr val="6600FF"/>
                </a:solidFill>
                <a:effectLst/>
                <a:uLnTx/>
                <a:uFillTx/>
                <a:latin typeface="Times New Roman" pitchFamily="18" charset="0"/>
                <a:cs typeface="Times New Roman" pitchFamily="18" charset="0"/>
              </a:rPr>
              <a:t>hoang</a:t>
            </a:r>
            <a:endParaRPr kumimoji="0" lang="en-US" altLang="en-US" sz="2400" b="1" i="0" strike="noStrike" kern="0" cap="none" spc="0" normalizeH="0" baseline="0" noProof="0" dirty="0">
              <a:ln>
                <a:noFill/>
              </a:ln>
              <a:solidFill>
                <a:srgbClr val="6600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8732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bg/>
                                          </p:spTgt>
                                        </p:tgtEl>
                                        <p:attrNameLst>
                                          <p:attrName>style.visibility</p:attrName>
                                        </p:attrNameLst>
                                      </p:cBhvr>
                                      <p:to>
                                        <p:strVal val="visible"/>
                                      </p:to>
                                    </p:set>
                                    <p:anim calcmode="discrete" valueType="clr">
                                      <p:cBhvr override="childStyle">
                                        <p:cTn id="7" dur="80"/>
                                        <p:tgtEl>
                                          <p:spTgt spid="4">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bg/>
                                          </p:spTgt>
                                        </p:tgtEl>
                                        <p:attrNameLst>
                                          <p:attrName>fillcolor</p:attrName>
                                        </p:attrNameLst>
                                      </p:cBhvr>
                                      <p:tavLst>
                                        <p:tav tm="0">
                                          <p:val>
                                            <p:clrVal>
                                              <a:schemeClr val="accent2"/>
                                            </p:clrVal>
                                          </p:val>
                                        </p:tav>
                                        <p:tav tm="50000">
                                          <p:val>
                                            <p:clrVal>
                                              <a:schemeClr val="hlink"/>
                                            </p:clrVal>
                                          </p:val>
                                        </p:tav>
                                      </p:tavLst>
                                    </p:anim>
                                    <p:set>
                                      <p:cBhvr>
                                        <p:cTn id="9" dur="80"/>
                                        <p:tgtEl>
                                          <p:spTgt spid="4">
                                            <p:bg/>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iterate type="lt">
                                    <p:tmPct val="0"/>
                                  </p:iterate>
                                  <p:childTnLst>
                                    <p:animEffect transition="out" filter="blinds(horizontal)">
                                      <p:cBhvr>
                                        <p:cTn id="25" dur="500"/>
                                        <p:tgtEl>
                                          <p:spTgt spid="4">
                                            <p:txEl>
                                              <p:pRg st="0" end="0"/>
                                            </p:txEl>
                                          </p:spTgt>
                                        </p:tgtEl>
                                      </p:cBhvr>
                                    </p:animEffect>
                                    <p:set>
                                      <p:cBhvr>
                                        <p:cTn id="26" dur="1" fill="hold">
                                          <p:stCondLst>
                                            <p:cond delay="499"/>
                                          </p:stCondLst>
                                        </p:cTn>
                                        <p:tgtEl>
                                          <p:spTgt spid="4">
                                            <p:txEl>
                                              <p:pRg st="0" end="0"/>
                                            </p:txEl>
                                          </p:spTgt>
                                        </p:tgtEl>
                                        <p:attrNameLst>
                                          <p:attrName>style.visibility</p:attrName>
                                        </p:attrNameLst>
                                      </p:cBhvr>
                                      <p:to>
                                        <p:strVal val="hidden"/>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9"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7">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36"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8">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iterate type="lt">
                                    <p:tmPct val="0"/>
                                  </p:iterate>
                                  <p:childTnLst>
                                    <p:animEffect transition="out" filter="blinds(horizontal)">
                                      <p:cBhvr>
                                        <p:cTn id="42" dur="500"/>
                                        <p:tgtEl>
                                          <p:spTgt spid="4">
                                            <p:txEl>
                                              <p:pRg st="0" end="0"/>
                                            </p:txEl>
                                          </p:spTgt>
                                        </p:tgtEl>
                                      </p:cBhvr>
                                    </p:animEffect>
                                    <p:set>
                                      <p:cBhvr>
                                        <p:cTn id="43" dur="1" fill="hold">
                                          <p:stCondLst>
                                            <p:cond delay="499"/>
                                          </p:stCondLst>
                                        </p:cTn>
                                        <p:tgtEl>
                                          <p:spTgt spid="4">
                                            <p:txEl>
                                              <p:pRg st="0" end="0"/>
                                            </p:txEl>
                                          </p:spTgt>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
                                            <p:bg/>
                                          </p:spTgt>
                                        </p:tgtEl>
                                      </p:cBhvr>
                                    </p:animEffect>
                                    <p:set>
                                      <p:cBhvr>
                                        <p:cTn id="46" dur="1" fill="hold">
                                          <p:stCondLst>
                                            <p:cond delay="499"/>
                                          </p:stCondLst>
                                        </p:cTn>
                                        <p:tgtEl>
                                          <p:spTgt spid="4">
                                            <p:bg/>
                                          </p:spTgt>
                                        </p:tgtEl>
                                        <p:attrNameLst>
                                          <p:attrName>style.visibility</p:attrName>
                                        </p:attrNameLst>
                                      </p:cBhvr>
                                      <p:to>
                                        <p:strVal val="hidden"/>
                                      </p:to>
                                    </p:set>
                                  </p:childTnLst>
                                </p:cTn>
                              </p:par>
                              <p:par>
                                <p:cTn id="47" presetID="3" presetClass="exit" presetSubtype="10" fill="hold" nodeType="withEffect">
                                  <p:stCondLst>
                                    <p:cond delay="0"/>
                                  </p:stCondLst>
                                  <p:iterate type="lt">
                                    <p:tmPct val="0"/>
                                  </p:iterate>
                                  <p:childTnLst>
                                    <p:animEffect transition="out" filter="blinds(horizontal)">
                                      <p:cBhvr>
                                        <p:cTn id="48" dur="500"/>
                                        <p:tgtEl>
                                          <p:spTgt spid="7">
                                            <p:txEl>
                                              <p:pRg st="0" end="0"/>
                                            </p:txEl>
                                          </p:spTgt>
                                        </p:tgtEl>
                                      </p:cBhvr>
                                    </p:animEffect>
                                    <p:set>
                                      <p:cBhvr>
                                        <p:cTn id="49" dur="1" fill="hold">
                                          <p:stCondLst>
                                            <p:cond delay="499"/>
                                          </p:stCondLst>
                                        </p:cTn>
                                        <p:tgtEl>
                                          <p:spTgt spid="7">
                                            <p:txEl>
                                              <p:pRg st="0" end="0"/>
                                            </p:txEl>
                                          </p:spTgt>
                                        </p:tgtEl>
                                        <p:attrNameLst>
                                          <p:attrName>style.visibility</p:attrName>
                                        </p:attrNameLst>
                                      </p:cBhvr>
                                      <p:to>
                                        <p:strVal val="hidden"/>
                                      </p:to>
                                    </p:set>
                                  </p:childTnLst>
                                </p:cTn>
                              </p:par>
                              <p:par>
                                <p:cTn id="50" presetID="64" presetClass="path" presetSubtype="0" accel="50000" decel="50000" fill="hold" grpId="1" nodeType="withEffect">
                                  <p:stCondLst>
                                    <p:cond delay="0"/>
                                  </p:stCondLst>
                                  <p:iterate type="lt">
                                    <p:tmPct val="0"/>
                                  </p:iterate>
                                  <p:childTnLst>
                                    <p:animMotion origin="layout" path="M 5E-6 6.93642E-7 L 0.00105 -0.20902 " pathEditMode="relative" rAng="0" ptsTypes="AA">
                                      <p:cBhvr>
                                        <p:cTn id="51" dur="2000" fill="hold"/>
                                        <p:tgtEl>
                                          <p:spTgt spid="5"/>
                                        </p:tgtEl>
                                        <p:attrNameLst>
                                          <p:attrName>ppt_x</p:attrName>
                                          <p:attrName>ppt_y</p:attrName>
                                        </p:attrNameLst>
                                      </p:cBhvr>
                                      <p:rCtr x="52" y="-10451"/>
                                    </p:animMotion>
                                  </p:childTnLst>
                                </p:cTn>
                              </p:par>
                              <p:par>
                                <p:cTn id="52" presetID="64" presetClass="path" presetSubtype="0" accel="50000" decel="50000" fill="hold" grpId="0" nodeType="withEffect">
                                  <p:stCondLst>
                                    <p:cond delay="0"/>
                                  </p:stCondLst>
                                  <p:iterate type="lt">
                                    <p:tmPct val="0"/>
                                  </p:iterate>
                                  <p:childTnLst>
                                    <p:animMotion origin="layout" path="M 2.77778E-7 -1.6763E-6 L 0.00017 -0.23745 " pathEditMode="relative" rAng="0" ptsTypes="AA">
                                      <p:cBhvr>
                                        <p:cTn id="53" dur="2000" fill="hold"/>
                                        <p:tgtEl>
                                          <p:spTgt spid="8">
                                            <p:txEl>
                                              <p:pRg st="0" end="0"/>
                                            </p:txEl>
                                          </p:spTgt>
                                        </p:tgtEl>
                                        <p:attrNameLst>
                                          <p:attrName>ppt_x</p:attrName>
                                          <p:attrName>ppt_y</p:attrName>
                                        </p:attrNameLst>
                                      </p:cBhvr>
                                      <p:rCtr x="0" y="-11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4" grpId="1" build="allAtOnce" animBg="1"/>
      <p:bldP spid="5" grpId="0" animBg="1"/>
      <p:bldP spid="5" grpId="1" animBg="1"/>
      <p:bldP spid="7" grpId="0" build="allAtOnce"/>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UTM Khuccamta" pitchFamily="18" charset="0"/>
                <a:cs typeface="Times New Roman" pitchFamily="18" charset="0"/>
              </a:rPr>
              <a:t>CUỘC KHẨN HOANG Ở ĐÀNG TRONG</a:t>
            </a:r>
            <a:endParaRPr lang="en-US" sz="2800" dirty="0">
              <a:solidFill>
                <a:srgbClr val="FF0000"/>
              </a:solidFill>
              <a:latin typeface="UTM Khuccamta" pitchFamily="18" charset="0"/>
              <a:cs typeface="Times New Roman" pitchFamily="18" charset="0"/>
            </a:endParaRPr>
          </a:p>
        </p:txBody>
      </p:sp>
      <p:sp>
        <p:nvSpPr>
          <p:cNvPr id="4" name="Text Box 7"/>
          <p:cNvSpPr txBox="1">
            <a:spLocks noChangeArrowheads="1"/>
          </p:cNvSpPr>
          <p:nvPr/>
        </p:nvSpPr>
        <p:spPr bwMode="auto">
          <a:xfrm>
            <a:off x="191253" y="1201248"/>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2.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Kết</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quả</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của</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cuộc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hoang</a:t>
            </a:r>
            <a:r>
              <a:rPr kumimoji="0" lang="en-US" altLang="en-US" sz="2400" b="1" i="0" strike="noStrike" kern="0" cap="none" spc="0" normalizeH="0" baseline="0" noProof="0" dirty="0">
                <a:ln>
                  <a:noFill/>
                </a:ln>
                <a:solidFill>
                  <a:srgbClr val="6600FF"/>
                </a:solidFill>
                <a:effectLst/>
                <a:uLnTx/>
                <a:uFillTx/>
                <a:latin typeface="Times New Roman" pitchFamily="18" charset="0"/>
                <a:cs typeface="Times New Roman" pitchFamily="18" charset="0"/>
              </a:rPr>
              <a:t>:</a:t>
            </a:r>
          </a:p>
        </p:txBody>
      </p:sp>
      <p:sp>
        <p:nvSpPr>
          <p:cNvPr id="5" name="Text Box 5"/>
          <p:cNvSpPr txBox="1">
            <a:spLocks noChangeArrowheads="1"/>
          </p:cNvSpPr>
          <p:nvPr/>
        </p:nvSpPr>
        <p:spPr bwMode="auto">
          <a:xfrm>
            <a:off x="381000" y="1683563"/>
            <a:ext cx="8610600" cy="44627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So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sánh</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tình</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hình</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đất</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đai</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ở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Đàng</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Trong</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1" i="0" u="sng" strike="noStrike" kern="0" cap="none" spc="0" normalizeH="0" baseline="0" noProof="0" dirty="0" err="1">
                <a:ln>
                  <a:noFill/>
                </a:ln>
                <a:solidFill>
                  <a:srgbClr val="C00000"/>
                </a:solidFill>
                <a:effectLst/>
                <a:uLnTx/>
                <a:uFillTx/>
                <a:latin typeface="Times New Roman" pitchFamily="18" charset="0"/>
                <a:cs typeface="Times New Roman" pitchFamily="18" charset="0"/>
              </a:rPr>
              <a:t>trước</a:t>
            </a:r>
            <a:r>
              <a:rPr kumimoji="0" lang="en-US" altLang="en-US" sz="2300" b="1" i="0" u="sng"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300" b="1" i="0" u="sng" strike="noStrike" kern="0" cap="none" spc="0" normalizeH="0" baseline="0" noProof="0" dirty="0" err="1">
                <a:ln>
                  <a:noFill/>
                </a:ln>
                <a:solidFill>
                  <a:srgbClr val="C00000"/>
                </a:solidFill>
                <a:effectLst/>
                <a:uLnTx/>
                <a:uFillTx/>
                <a:latin typeface="Times New Roman" pitchFamily="18" charset="0"/>
                <a:cs typeface="Times New Roman" pitchFamily="18" charset="0"/>
              </a:rPr>
              <a:t>và</a:t>
            </a:r>
            <a:r>
              <a:rPr kumimoji="0" lang="en-US" altLang="en-US" sz="2300" b="1" i="0" u="sng"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300" b="1" i="0" u="sng" strike="noStrike" kern="0" cap="none" spc="0" normalizeH="0" baseline="0" noProof="0" dirty="0" err="1">
                <a:ln>
                  <a:noFill/>
                </a:ln>
                <a:solidFill>
                  <a:srgbClr val="C00000"/>
                </a:solidFill>
                <a:effectLst/>
                <a:uLnTx/>
                <a:uFillTx/>
                <a:latin typeface="Times New Roman" pitchFamily="18" charset="0"/>
                <a:cs typeface="Times New Roman" pitchFamily="18" charset="0"/>
              </a:rPr>
              <a:t>sau</a:t>
            </a:r>
            <a:r>
              <a:rPr kumimoji="0" lang="en-US" altLang="en-US" sz="2300" b="1" i="0" strike="noStrike" kern="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khi</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khẩn</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300" b="0" i="0" u="none" strike="noStrike" kern="0" cap="none" spc="0" normalizeH="0" baseline="0" noProof="0" dirty="0" err="1">
                <a:ln>
                  <a:noFill/>
                </a:ln>
                <a:effectLst/>
                <a:uLnTx/>
                <a:uFillTx/>
                <a:latin typeface="Times New Roman" pitchFamily="18" charset="0"/>
                <a:cs typeface="Times New Roman" pitchFamily="18" charset="0"/>
              </a:rPr>
              <a:t>hoang</a:t>
            </a:r>
            <a:r>
              <a:rPr kumimoji="0" lang="en-US" altLang="en-US" sz="2300" b="0" i="0" u="none" strike="noStrike" kern="0" cap="none" spc="0" normalizeH="0" baseline="0" noProof="0" dirty="0">
                <a:ln>
                  <a:noFill/>
                </a:ln>
                <a:effectLst/>
                <a:uLnTx/>
                <a:uFillTx/>
                <a:latin typeface="Times New Roman" pitchFamily="18" charset="0"/>
                <a:cs typeface="Times New Roman" pitchFamily="18" charset="0"/>
              </a:rPr>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77" y="2667000"/>
            <a:ext cx="8626475"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6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barn(inVertical)">
                                      <p:cBhvr>
                                        <p:cTn id="1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002"/>
          <p:cNvPicPr>
            <a:picLocks noChangeAspect="1" noChangeArrowheads="1"/>
          </p:cNvPicPr>
          <p:nvPr/>
        </p:nvPicPr>
        <p:blipFill>
          <a:blip r:embed="rId2"/>
          <a:srcRect/>
          <a:stretch>
            <a:fillRect/>
          </a:stretch>
        </p:blipFill>
        <p:spPr bwMode="auto">
          <a:xfrm>
            <a:off x="1295400" y="0"/>
            <a:ext cx="5638800" cy="6553200"/>
          </a:xfrm>
          <a:prstGeom prst="rect">
            <a:avLst/>
          </a:prstGeom>
          <a:noFill/>
          <a:ln w="9525">
            <a:noFill/>
            <a:miter lim="800000"/>
            <a:headEnd/>
            <a:tailEnd/>
          </a:ln>
        </p:spPr>
      </p:pic>
      <p:sp>
        <p:nvSpPr>
          <p:cNvPr id="3" name="Text Box 5"/>
          <p:cNvSpPr txBox="1">
            <a:spLocks noChangeArrowheads="1"/>
          </p:cNvSpPr>
          <p:nvPr/>
        </p:nvSpPr>
        <p:spPr bwMode="auto">
          <a:xfrm>
            <a:off x="152400" y="6353175"/>
            <a:ext cx="8763000" cy="400050"/>
          </a:xfrm>
          <a:prstGeom prst="rect">
            <a:avLst/>
          </a:prstGeom>
          <a:noFill/>
          <a:ln w="9525">
            <a:noFill/>
            <a:miter lim="800000"/>
            <a:headEnd/>
            <a:tailEnd/>
          </a:ln>
        </p:spPr>
        <p:txBody>
          <a:bodyPr wrap="square">
            <a:spAutoFit/>
          </a:bodyPr>
          <a:lstStyle/>
          <a:p>
            <a:pPr algn="ctr">
              <a:spcBef>
                <a:spcPct val="50000"/>
              </a:spcBef>
            </a:pPr>
            <a:r>
              <a:rPr lang="en-US" sz="2000" dirty="0" err="1">
                <a:solidFill>
                  <a:srgbClr val="0000FF"/>
                </a:solidFill>
                <a:latin typeface="Times New Roman" pitchFamily="18" charset="0"/>
                <a:cs typeface="Times New Roman" pitchFamily="18" charset="0"/>
              </a:rPr>
              <a:t>Lược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đồ</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địa</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phận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Bắc</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Triều</a:t>
            </a:r>
            <a:r>
              <a:rPr lang="en-US" sz="2000" dirty="0">
                <a:solidFill>
                  <a:srgbClr val="0000FF"/>
                </a:solidFill>
                <a:latin typeface="Times New Roman" pitchFamily="18" charset="0"/>
                <a:cs typeface="Times New Roman" pitchFamily="18" charset="0"/>
              </a:rPr>
              <a:t> - Nam </a:t>
            </a:r>
            <a:r>
              <a:rPr lang="en-US" sz="2000" dirty="0" err="1">
                <a:solidFill>
                  <a:srgbClr val="0000FF"/>
                </a:solidFill>
                <a:latin typeface="Times New Roman" pitchFamily="18" charset="0"/>
                <a:cs typeface="Times New Roman" pitchFamily="18" charset="0"/>
              </a:rPr>
              <a:t>Triều</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và</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Đàng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Trong</a:t>
            </a:r>
            <a:r>
              <a:rPr lang="en-US" sz="2000" dirty="0">
                <a:solidFill>
                  <a:srgbClr val="0000FF"/>
                </a:solidFill>
                <a:latin typeface="Times New Roman" pitchFamily="18" charset="0"/>
                <a:cs typeface="Times New Roman" pitchFamily="18" charset="0"/>
              </a:rPr>
              <a:t> - </a:t>
            </a:r>
            <a:r>
              <a:rPr lang="en-US" sz="2000" dirty="0" err="1">
                <a:solidFill>
                  <a:srgbClr val="0000FF"/>
                </a:solidFill>
                <a:latin typeface="Times New Roman" pitchFamily="18" charset="0"/>
                <a:cs typeface="Times New Roman" pitchFamily="18" charset="0"/>
              </a:rPr>
              <a:t>Đàng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Ngoài</a:t>
            </a:r>
            <a:r>
              <a:rPr lang="en-US" sz="2000" dirty="0">
                <a:solidFill>
                  <a:srgbClr val="0000FF"/>
                </a:solidFill>
                <a:latin typeface="Times New Roman" pitchFamily="18" charset="0"/>
                <a:cs typeface="Times New Roman" pitchFamily="18" charset="0"/>
              </a:rPr>
              <a:t>.</a:t>
            </a:r>
          </a:p>
        </p:txBody>
      </p:sp>
      <p:sp>
        <p:nvSpPr>
          <p:cNvPr id="4" name="Freeform 8"/>
          <p:cNvSpPr>
            <a:spLocks/>
          </p:cNvSpPr>
          <p:nvPr/>
        </p:nvSpPr>
        <p:spPr bwMode="auto">
          <a:xfrm>
            <a:off x="4256088" y="3438525"/>
            <a:ext cx="2606675" cy="2914650"/>
          </a:xfrm>
          <a:custGeom>
            <a:avLst/>
            <a:gdLst>
              <a:gd name="T0" fmla="*/ 0 w 1410"/>
              <a:gd name="T1" fmla="*/ 120967517 h 1836"/>
              <a:gd name="T2" fmla="*/ 143559398 w 1410"/>
              <a:gd name="T3" fmla="*/ 166330318 h 1836"/>
              <a:gd name="T4" fmla="*/ 328136015 w 1410"/>
              <a:gd name="T5" fmla="*/ 0 h 1836"/>
              <a:gd name="T6" fmla="*/ 1312547759 w 1410"/>
              <a:gd name="T7" fmla="*/ 241935035 h 1836"/>
              <a:gd name="T8" fmla="*/ 1415089881 w 1410"/>
              <a:gd name="T9" fmla="*/ 483870070 h 1836"/>
              <a:gd name="T10" fmla="*/ 1866277437 w 1410"/>
              <a:gd name="T11" fmla="*/ 756046872 h 1836"/>
              <a:gd name="T12" fmla="*/ 2147483647 w 1410"/>
              <a:gd name="T13" fmla="*/ 1164312275 h 1836"/>
              <a:gd name="T14" fmla="*/ 2147483647 w 1410"/>
              <a:gd name="T15" fmla="*/ 1542335612 h 1836"/>
              <a:gd name="T16" fmla="*/ 2147483647 w 1410"/>
              <a:gd name="T17" fmla="*/ 1542335612 h 1836"/>
              <a:gd name="T18" fmla="*/ 2147483647 w 1410"/>
              <a:gd name="T19" fmla="*/ 2056447747 h 1836"/>
              <a:gd name="T20" fmla="*/ 2147483647 w 1410"/>
              <a:gd name="T21" fmla="*/ 2147483647 h 1836"/>
              <a:gd name="T22" fmla="*/ 2147483647 w 1410"/>
              <a:gd name="T23" fmla="*/ 2147483647 h 1836"/>
              <a:gd name="T24" fmla="*/ 2147483647 w 1410"/>
              <a:gd name="T25" fmla="*/ 2147483647 h 1836"/>
              <a:gd name="T26" fmla="*/ 2147483647 w 1410"/>
              <a:gd name="T27" fmla="*/ 2147483647 h 1836"/>
              <a:gd name="T28" fmla="*/ 2147483647 w 1410"/>
              <a:gd name="T29" fmla="*/ 2147483647 h 1836"/>
              <a:gd name="T30" fmla="*/ 2147483647 w 1410"/>
              <a:gd name="T31" fmla="*/ 2147483647 h 1836"/>
              <a:gd name="T32" fmla="*/ 2147483647 w 1410"/>
              <a:gd name="T33" fmla="*/ 2147483647 h 1836"/>
              <a:gd name="T34" fmla="*/ 2147483647 w 1410"/>
              <a:gd name="T35" fmla="*/ 2147483647 h 1836"/>
              <a:gd name="T36" fmla="*/ 2147483647 w 1410"/>
              <a:gd name="T37" fmla="*/ 2147483647 h 1836"/>
              <a:gd name="T38" fmla="*/ 2147483647 w 1410"/>
              <a:gd name="T39" fmla="*/ 2147483647 h 1836"/>
              <a:gd name="T40" fmla="*/ 2147483647 w 1410"/>
              <a:gd name="T41" fmla="*/ 2147483647 h 1836"/>
              <a:gd name="T42" fmla="*/ 2147483647 w 1410"/>
              <a:gd name="T43" fmla="*/ 2147483647 h 1836"/>
              <a:gd name="T44" fmla="*/ 2147483647 w 1410"/>
              <a:gd name="T45" fmla="*/ 2147483647 h 1836"/>
              <a:gd name="T46" fmla="*/ 2147483647 w 1410"/>
              <a:gd name="T47" fmla="*/ 2147483647 h 1836"/>
              <a:gd name="T48" fmla="*/ 2147483647 w 1410"/>
              <a:gd name="T49" fmla="*/ 2011084946 h 1836"/>
              <a:gd name="T50" fmla="*/ 2147483647 w 1410"/>
              <a:gd name="T51" fmla="*/ 1965722146 h 1836"/>
              <a:gd name="T52" fmla="*/ 2147483647 w 1410"/>
              <a:gd name="T53" fmla="*/ 1738908144 h 1836"/>
              <a:gd name="T54" fmla="*/ 2147483647 w 1410"/>
              <a:gd name="T55" fmla="*/ 1723787210 h 1836"/>
              <a:gd name="T56" fmla="*/ 2132888896 w 1410"/>
              <a:gd name="T57" fmla="*/ 1693545343 h 1836"/>
              <a:gd name="T58" fmla="*/ 2009839089 w 1410"/>
              <a:gd name="T59" fmla="*/ 1557456545 h 1836"/>
              <a:gd name="T60" fmla="*/ 1763735315 w 1410"/>
              <a:gd name="T61" fmla="*/ 1496972811 h 1836"/>
              <a:gd name="T62" fmla="*/ 1661191344 w 1410"/>
              <a:gd name="T63" fmla="*/ 1360884410 h 1836"/>
              <a:gd name="T64" fmla="*/ 1435597566 w 1410"/>
              <a:gd name="T65" fmla="*/ 1406247210 h 1836"/>
              <a:gd name="T66" fmla="*/ 1312547759 w 1410"/>
              <a:gd name="T67" fmla="*/ 1330642543 h 1836"/>
              <a:gd name="T68" fmla="*/ 1210003789 w 1410"/>
              <a:gd name="T69" fmla="*/ 861893605 h 1836"/>
              <a:gd name="T70" fmla="*/ 1066444448 w 1410"/>
              <a:gd name="T71" fmla="*/ 877014539 h 1836"/>
              <a:gd name="T72" fmla="*/ 881867657 w 1410"/>
              <a:gd name="T73" fmla="*/ 589716604 h 1836"/>
              <a:gd name="T74" fmla="*/ 697291098 w 1410"/>
              <a:gd name="T75" fmla="*/ 604837538 h 1836"/>
              <a:gd name="T76" fmla="*/ 0 w 1410"/>
              <a:gd name="T77" fmla="*/ 120967517 h 18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0"/>
              <a:gd name="T118" fmla="*/ 0 h 1836"/>
              <a:gd name="T119" fmla="*/ 1410 w 1410"/>
              <a:gd name="T120" fmla="*/ 1836 h 18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0" h="1836">
                <a:moveTo>
                  <a:pt x="0" y="48"/>
                </a:moveTo>
                <a:lnTo>
                  <a:pt x="42" y="66"/>
                </a:lnTo>
                <a:lnTo>
                  <a:pt x="96" y="0"/>
                </a:lnTo>
                <a:lnTo>
                  <a:pt x="384" y="96"/>
                </a:lnTo>
                <a:lnTo>
                  <a:pt x="414" y="192"/>
                </a:lnTo>
                <a:lnTo>
                  <a:pt x="546" y="300"/>
                </a:lnTo>
                <a:lnTo>
                  <a:pt x="720" y="462"/>
                </a:lnTo>
                <a:lnTo>
                  <a:pt x="906" y="612"/>
                </a:lnTo>
                <a:lnTo>
                  <a:pt x="966" y="612"/>
                </a:lnTo>
                <a:lnTo>
                  <a:pt x="1152" y="816"/>
                </a:lnTo>
                <a:lnTo>
                  <a:pt x="1290" y="1002"/>
                </a:lnTo>
                <a:lnTo>
                  <a:pt x="1410" y="1344"/>
                </a:lnTo>
                <a:lnTo>
                  <a:pt x="1410" y="1836"/>
                </a:lnTo>
                <a:lnTo>
                  <a:pt x="720" y="1824"/>
                </a:lnTo>
                <a:lnTo>
                  <a:pt x="780" y="1740"/>
                </a:lnTo>
                <a:lnTo>
                  <a:pt x="780" y="1626"/>
                </a:lnTo>
                <a:lnTo>
                  <a:pt x="720" y="1542"/>
                </a:lnTo>
                <a:lnTo>
                  <a:pt x="672" y="1440"/>
                </a:lnTo>
                <a:lnTo>
                  <a:pt x="744" y="1290"/>
                </a:lnTo>
                <a:lnTo>
                  <a:pt x="762" y="1158"/>
                </a:lnTo>
                <a:lnTo>
                  <a:pt x="738" y="1092"/>
                </a:lnTo>
                <a:lnTo>
                  <a:pt x="780" y="1044"/>
                </a:lnTo>
                <a:lnTo>
                  <a:pt x="768" y="960"/>
                </a:lnTo>
                <a:lnTo>
                  <a:pt x="660" y="864"/>
                </a:lnTo>
                <a:lnTo>
                  <a:pt x="630" y="798"/>
                </a:lnTo>
                <a:lnTo>
                  <a:pt x="690" y="780"/>
                </a:lnTo>
                <a:lnTo>
                  <a:pt x="708" y="690"/>
                </a:lnTo>
                <a:lnTo>
                  <a:pt x="660" y="684"/>
                </a:lnTo>
                <a:lnTo>
                  <a:pt x="624" y="672"/>
                </a:lnTo>
                <a:lnTo>
                  <a:pt x="588" y="618"/>
                </a:lnTo>
                <a:lnTo>
                  <a:pt x="516" y="594"/>
                </a:lnTo>
                <a:lnTo>
                  <a:pt x="486" y="540"/>
                </a:lnTo>
                <a:lnTo>
                  <a:pt x="420" y="558"/>
                </a:lnTo>
                <a:lnTo>
                  <a:pt x="384" y="528"/>
                </a:lnTo>
                <a:lnTo>
                  <a:pt x="354" y="342"/>
                </a:lnTo>
                <a:lnTo>
                  <a:pt x="312" y="348"/>
                </a:lnTo>
                <a:lnTo>
                  <a:pt x="258" y="234"/>
                </a:lnTo>
                <a:lnTo>
                  <a:pt x="204" y="240"/>
                </a:lnTo>
                <a:lnTo>
                  <a:pt x="0" y="48"/>
                </a:lnTo>
                <a:close/>
              </a:path>
            </a:pathLst>
          </a:custGeom>
          <a:solidFill>
            <a:srgbClr val="99FF66">
              <a:alpha val="61176"/>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5" name="Freeform 9"/>
          <p:cNvSpPr>
            <a:spLocks/>
          </p:cNvSpPr>
          <p:nvPr/>
        </p:nvSpPr>
        <p:spPr bwMode="auto">
          <a:xfrm>
            <a:off x="4256088" y="3352800"/>
            <a:ext cx="711200" cy="258763"/>
          </a:xfrm>
          <a:custGeom>
            <a:avLst/>
            <a:gdLst>
              <a:gd name="T0" fmla="*/ 0 w 332"/>
              <a:gd name="T1" fmla="*/ 591755268 h 87"/>
              <a:gd name="T2" fmla="*/ 165199770 w 332"/>
              <a:gd name="T3" fmla="*/ 627083841 h 87"/>
              <a:gd name="T4" fmla="*/ 201910101 w 332"/>
              <a:gd name="T5" fmla="*/ 415112404 h 87"/>
              <a:gd name="T6" fmla="*/ 220266338 w 332"/>
              <a:gd name="T7" fmla="*/ 309126592 h 87"/>
              <a:gd name="T8" fmla="*/ 238622574 w 332"/>
              <a:gd name="T9" fmla="*/ 61826513 h 87"/>
              <a:gd name="T10" fmla="*/ 587378418 w 332"/>
              <a:gd name="T11" fmla="*/ 167812255 h 87"/>
              <a:gd name="T12" fmla="*/ 770932216 w 332"/>
              <a:gd name="T13" fmla="*/ 238469447 h 87"/>
              <a:gd name="T14" fmla="*/ 1064621291 w 332"/>
              <a:gd name="T15" fmla="*/ 485769549 h 87"/>
              <a:gd name="T16" fmla="*/ 1229821262 w 332"/>
              <a:gd name="T17" fmla="*/ 662412414 h 87"/>
              <a:gd name="T18" fmla="*/ 1450087532 w 332"/>
              <a:gd name="T19" fmla="*/ 697740986 h 87"/>
              <a:gd name="T20" fmla="*/ 1523510337 w 332"/>
              <a:gd name="T21" fmla="*/ 768398132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
              <a:gd name="T34" fmla="*/ 0 h 87"/>
              <a:gd name="T35" fmla="*/ 332 w 332"/>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 h="87">
                <a:moveTo>
                  <a:pt x="0" y="67"/>
                </a:moveTo>
                <a:cubicBezTo>
                  <a:pt x="28" y="76"/>
                  <a:pt x="16" y="78"/>
                  <a:pt x="36" y="71"/>
                </a:cubicBezTo>
                <a:cubicBezTo>
                  <a:pt x="39" y="63"/>
                  <a:pt x="41" y="55"/>
                  <a:pt x="44" y="47"/>
                </a:cubicBezTo>
                <a:cubicBezTo>
                  <a:pt x="45" y="43"/>
                  <a:pt x="48" y="35"/>
                  <a:pt x="48" y="35"/>
                </a:cubicBezTo>
                <a:cubicBezTo>
                  <a:pt x="49" y="26"/>
                  <a:pt x="44" y="12"/>
                  <a:pt x="52" y="7"/>
                </a:cubicBezTo>
                <a:cubicBezTo>
                  <a:pt x="66" y="0"/>
                  <a:pt x="111" y="15"/>
                  <a:pt x="128" y="19"/>
                </a:cubicBezTo>
                <a:cubicBezTo>
                  <a:pt x="141" y="22"/>
                  <a:pt x="168" y="27"/>
                  <a:pt x="168" y="27"/>
                </a:cubicBezTo>
                <a:cubicBezTo>
                  <a:pt x="186" y="45"/>
                  <a:pt x="208" y="48"/>
                  <a:pt x="232" y="55"/>
                </a:cubicBezTo>
                <a:cubicBezTo>
                  <a:pt x="245" y="59"/>
                  <a:pt x="254" y="74"/>
                  <a:pt x="268" y="75"/>
                </a:cubicBezTo>
                <a:cubicBezTo>
                  <a:pt x="284" y="76"/>
                  <a:pt x="300" y="78"/>
                  <a:pt x="316" y="79"/>
                </a:cubicBezTo>
                <a:cubicBezTo>
                  <a:pt x="330" y="84"/>
                  <a:pt x="325" y="80"/>
                  <a:pt x="332" y="87"/>
                </a:cubicBezTo>
              </a:path>
            </a:pathLst>
          </a:custGeom>
          <a:noFill/>
          <a:ln w="38100" cmpd="sng">
            <a:solidFill>
              <a:srgbClr val="FF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6767513" y="3346450"/>
            <a:ext cx="2286000" cy="460375"/>
          </a:xfrm>
          <a:prstGeom prst="rect">
            <a:avLst/>
          </a:prstGeom>
          <a:solidFill>
            <a:srgbClr val="FFFF00"/>
          </a:solidFill>
          <a:ln w="12700" cap="flat" cmpd="sng" algn="ctr">
            <a:solidFill>
              <a:srgbClr val="BBE0E3"/>
            </a:solidFill>
            <a:prstDash val="solid"/>
            <a:miter lim="800000"/>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Times New Roman" pitchFamily="18" charset="0"/>
              </a:rPr>
              <a:t>ĐÀNG TRONG</a:t>
            </a:r>
          </a:p>
        </p:txBody>
      </p:sp>
      <p:cxnSp>
        <p:nvCxnSpPr>
          <p:cNvPr id="7" name="Straight Arrow Connector 6"/>
          <p:cNvCxnSpPr/>
          <p:nvPr/>
        </p:nvCxnSpPr>
        <p:spPr>
          <a:xfrm flipH="1">
            <a:off x="5980113" y="3806825"/>
            <a:ext cx="787400" cy="463550"/>
          </a:xfrm>
          <a:prstGeom prst="straightConnector1">
            <a:avLst/>
          </a:prstGeom>
          <a:noFill/>
          <a:ln w="19050" cap="flat" cmpd="sng" algn="ctr">
            <a:solidFill>
              <a:srgbClr val="000000"/>
            </a:solidFill>
            <a:prstDash val="solid"/>
            <a:miter lim="800000"/>
            <a:tailEnd type="arrow"/>
          </a:ln>
          <a:effectLst/>
        </p:spPr>
      </p:cxnSp>
    </p:spTree>
    <p:extLst>
      <p:ext uri="{BB962C8B-B14F-4D97-AF65-F5344CB8AC3E}">
        <p14:creationId xmlns:p14="http://schemas.microsoft.com/office/powerpoint/2010/main" val="122927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par>
                          <p:cTn id="22" fill="hold">
                            <p:stCondLst>
                              <p:cond delay="2000"/>
                            </p:stCondLst>
                            <p:childTnLst>
                              <p:par>
                                <p:cTn id="23" presetID="35" presetClass="emph" presetSubtype="0" repeatCount="indefinite" fill="hold" grpId="1" nodeType="afterEffect">
                                  <p:stCondLst>
                                    <p:cond delay="0"/>
                                  </p:stCondLst>
                                  <p:childTnLst>
                                    <p:anim calcmode="discrete" valueType="str">
                                      <p:cBhvr>
                                        <p:cTn id="24"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Rectangle 2"/>
          <p:cNvSpPr>
            <a:spLocks noChangeArrowheads="1"/>
          </p:cNvSpPr>
          <p:nvPr/>
        </p:nvSpPr>
        <p:spPr bwMode="auto">
          <a:xfrm>
            <a:off x="4451350" y="3063081"/>
            <a:ext cx="241300" cy="3667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 </a:t>
            </a:r>
          </a:p>
        </p:txBody>
      </p:sp>
      <p:sp>
        <p:nvSpPr>
          <p:cNvPr id="5" name="Rectangle 3"/>
          <p:cNvSpPr>
            <a:spLocks noChangeArrowheads="1"/>
          </p:cNvSpPr>
          <p:nvPr/>
        </p:nvSpPr>
        <p:spPr bwMode="auto">
          <a:xfrm>
            <a:off x="4451350" y="3063081"/>
            <a:ext cx="241300" cy="3667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 </a:t>
            </a:r>
          </a:p>
        </p:txBody>
      </p:sp>
      <p:sp>
        <p:nvSpPr>
          <p:cNvPr id="6" name="Text Box 7"/>
          <p:cNvSpPr txBox="1">
            <a:spLocks noChangeArrowheads="1"/>
          </p:cNvSpPr>
          <p:nvPr/>
        </p:nvSpPr>
        <p:spPr bwMode="auto">
          <a:xfrm>
            <a:off x="1295400" y="2178843"/>
            <a:ext cx="70104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graphicFrame>
        <p:nvGraphicFramePr>
          <p:cNvPr id="7" name="Group 83">
            <a:extLst/>
          </p:cNvPr>
          <p:cNvGraphicFramePr>
            <a:graphicFrameLocks noGrp="1"/>
          </p:cNvGraphicFramePr>
          <p:nvPr>
            <p:extLst>
              <p:ext uri="{D42A27DB-BD31-4B8C-83A1-F6EECF244321}">
                <p14:modId xmlns:p14="http://schemas.microsoft.com/office/powerpoint/2010/main" val="1028274337"/>
              </p:ext>
            </p:extLst>
          </p:nvPr>
        </p:nvGraphicFramePr>
        <p:xfrm>
          <a:off x="76200" y="2255043"/>
          <a:ext cx="8991600" cy="4451986"/>
        </p:xfrm>
        <a:graphic>
          <a:graphicData uri="http://schemas.openxmlformats.org/drawingml/2006/table">
            <a:tbl>
              <a:tblPr/>
              <a:tblGrid>
                <a:gridCol w="2971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3429000">
                  <a:extLst>
                    <a:ext uri="{9D8B030D-6E8A-4147-A177-3AD203B41FA5}">
                      <a16:colId xmlns="" xmlns:a16="http://schemas.microsoft.com/office/drawing/2014/main" val="20002"/>
                    </a:ext>
                  </a:extLst>
                </a:gridCol>
              </a:tblGrid>
              <a:tr h="460375">
                <a:tc rowSpan="2">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Times New Roman" panose="02020603050405020304" pitchFamily="18" charset="0"/>
                        </a:rPr>
                        <a:t>TIÊU CHÍ SO SÁNH</a:t>
                      </a: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Times New Roman" panose="02020603050405020304" pitchFamily="18" charset="0"/>
                        </a:rPr>
                        <a:t>TÌNH HÌNH ĐÀNG TRONG</a:t>
                      </a:r>
                    </a:p>
                  </a:txBody>
                  <a:tcPr anchor="ctr" horzOverflow="overflow">
                    <a:lnL w="0" cap="flat" cmpd="sng" algn="ctr">
                      <a:solidFill>
                        <a:srgbClr val="40458C"/>
                      </a:solidFill>
                      <a:prstDash val="solid"/>
                      <a:round/>
                      <a:headEnd type="none" w="med" len="med"/>
                      <a:tailEnd type="none" w="med" len="med"/>
                    </a:lnL>
                    <a:lnR cap="flat">
                      <a:noFill/>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0"/>
                  </a:ext>
                </a:extLst>
              </a:tr>
              <a:tr h="954088">
                <a:tc vMerge="1">
                  <a:txBody>
                    <a:bodyPr/>
                    <a:lstStyle/>
                    <a:p>
                      <a:endParaRPr lang="en-US"/>
                    </a:p>
                  </a:txBody>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rPr>
                        <a:t>Trước</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khi</a:t>
                      </a:r>
                      <a:r>
                        <a:rPr kumimoji="0" lang="en-US" altLang="en-US" sz="2800" b="1" i="0" u="none" strike="noStrike" cap="none" normalizeH="0" baseline="0" dirty="0">
                          <a:ln>
                            <a:noFill/>
                          </a:ln>
                          <a:solidFill>
                            <a:schemeClr val="tx1"/>
                          </a:solidFill>
                          <a:effectLst/>
                          <a:latin typeface="Times New Roman" panose="02020603050405020304" pitchFamily="18" charset="0"/>
                        </a:rPr>
                        <a:t> </a:t>
                      </a:r>
                      <a:br>
                        <a:rPr kumimoji="0" lang="en-US" altLang="en-US" sz="2800" b="1" i="0" u="none" strike="noStrike" cap="none" normalizeH="0" baseline="0" dirty="0">
                          <a:ln>
                            <a:noFill/>
                          </a:ln>
                          <a:solidFill>
                            <a:schemeClr val="tx1"/>
                          </a:solidFill>
                          <a:effectLst/>
                          <a:latin typeface="Times New Roman" panose="02020603050405020304" pitchFamily="18" charset="0"/>
                        </a:rPr>
                      </a:br>
                      <a:r>
                        <a:rPr kumimoji="0" lang="en-US" altLang="en-US" sz="2800" b="1" i="0" u="none" strike="noStrike" cap="none" normalizeH="0" baseline="0" dirty="0" err="1">
                          <a:ln>
                            <a:noFill/>
                          </a:ln>
                          <a:solidFill>
                            <a:schemeClr val="tx1"/>
                          </a:solidFill>
                          <a:effectLst/>
                          <a:latin typeface="Times New Roman" panose="02020603050405020304" pitchFamily="18" charset="0"/>
                        </a:rPr>
                        <a:t>khẩn</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hoang</a:t>
                      </a:r>
                      <a:endParaRPr kumimoji="0" lang="en-US" altLang="en-US" sz="2800" b="1"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khi</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khẩn</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hoang</a:t>
                      </a:r>
                      <a:endParaRPr kumimoji="0" lang="en-US" altLang="en-US" sz="2800" b="1"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68363">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0000FF"/>
                        </a:solidFill>
                        <a:effectLst/>
                        <a:latin typeface="Times New Roman" panose="02020603050405020304" pitchFamily="18" charset="0"/>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93775">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Tình</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trạng</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đất</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Times New Roman" panose="02020603050405020304" pitchFamily="18" charset="0"/>
                        <a:cs typeface="Times New Roman"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117600">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Làng</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xóm</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b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b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dân</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cư</a:t>
                      </a:r>
                      <a:endPar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FF0000"/>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8" name="Line 34"/>
          <p:cNvSpPr>
            <a:spLocks noChangeShapeType="1"/>
          </p:cNvSpPr>
          <p:nvPr/>
        </p:nvSpPr>
        <p:spPr bwMode="auto">
          <a:xfrm>
            <a:off x="9067800" y="2255043"/>
            <a:ext cx="0" cy="53340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Text Box 35"/>
          <p:cNvSpPr txBox="1">
            <a:spLocks noChangeArrowheads="1"/>
          </p:cNvSpPr>
          <p:nvPr/>
        </p:nvSpPr>
        <p:spPr bwMode="auto">
          <a:xfrm>
            <a:off x="3102428" y="3734701"/>
            <a:ext cx="2438400"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Đến</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hết</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vùng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Quảng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Nam</a:t>
            </a:r>
          </a:p>
        </p:txBody>
      </p:sp>
      <p:sp>
        <p:nvSpPr>
          <p:cNvPr id="10" name="Text Box 36"/>
          <p:cNvSpPr txBox="1">
            <a:spLocks noChangeArrowheads="1"/>
          </p:cNvSpPr>
          <p:nvPr/>
        </p:nvSpPr>
        <p:spPr bwMode="auto">
          <a:xfrm>
            <a:off x="5655739" y="3708340"/>
            <a:ext cx="3547522"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Mở</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rộng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đến</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hết</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đồng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bằng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sông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Cửu</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Long</a:t>
            </a:r>
          </a:p>
        </p:txBody>
      </p:sp>
      <p:sp>
        <p:nvSpPr>
          <p:cNvPr id="11" name="Text Box 37"/>
          <p:cNvSpPr txBox="1">
            <a:spLocks noChangeArrowheads="1"/>
          </p:cNvSpPr>
          <p:nvPr/>
        </p:nvSpPr>
        <p:spPr bwMode="auto">
          <a:xfrm>
            <a:off x="3113314" y="4693443"/>
            <a:ext cx="2449286"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Hoang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hoá</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nhiều</a:t>
            </a:r>
            <a:endPar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endParaRPr>
          </a:p>
        </p:txBody>
      </p:sp>
      <p:sp>
        <p:nvSpPr>
          <p:cNvPr id="12" name="Text Box 38"/>
          <p:cNvSpPr txBox="1">
            <a:spLocks noChangeArrowheads="1"/>
          </p:cNvSpPr>
          <p:nvPr/>
        </p:nvSpPr>
        <p:spPr bwMode="auto">
          <a:xfrm>
            <a:off x="5715000" y="4693443"/>
            <a:ext cx="3429000" cy="83099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Đất</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hoang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giảm</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đất</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được</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sử</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dụng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tăng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p>
        </p:txBody>
      </p:sp>
      <p:sp>
        <p:nvSpPr>
          <p:cNvPr id="13" name="Text Box 39"/>
          <p:cNvSpPr txBox="1">
            <a:spLocks noChangeArrowheads="1"/>
          </p:cNvSpPr>
          <p:nvPr/>
        </p:nvSpPr>
        <p:spPr bwMode="auto">
          <a:xfrm>
            <a:off x="3113314" y="5715000"/>
            <a:ext cx="2449286"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Làng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xóm</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dân</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cư</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thưa</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thớt</a:t>
            </a:r>
            <a:endPar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endParaRPr>
          </a:p>
        </p:txBody>
      </p:sp>
      <p:sp>
        <p:nvSpPr>
          <p:cNvPr id="14" name="Text Box 40"/>
          <p:cNvSpPr txBox="1">
            <a:spLocks noChangeArrowheads="1"/>
          </p:cNvSpPr>
          <p:nvPr/>
        </p:nvSpPr>
        <p:spPr bwMode="auto">
          <a:xfrm>
            <a:off x="5756128" y="5655063"/>
            <a:ext cx="3276600" cy="83099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Làng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xóm</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trù</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phú</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dân</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cư</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đông</a:t>
            </a:r>
            <a:r>
              <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chemeClr val="accent5">
                    <a:lumMod val="50000"/>
                  </a:schemeClr>
                </a:solidFill>
                <a:effectLst/>
                <a:uLnTx/>
                <a:uFillTx/>
                <a:latin typeface="Times New Roman" pitchFamily="18" charset="0"/>
                <a:cs typeface="Times New Roman" pitchFamily="18" charset="0"/>
              </a:rPr>
              <a:t>đúc</a:t>
            </a:r>
            <a:endParaRPr kumimoji="0" lang="en-US" altLang="en-US" sz="2400" b="0" i="0" u="none" strike="noStrike" kern="0" cap="none" spc="0" normalizeH="0" baseline="0" noProof="0" dirty="0">
              <a:ln>
                <a:noFill/>
              </a:ln>
              <a:solidFill>
                <a:schemeClr val="accent5">
                  <a:lumMod val="50000"/>
                </a:schemeClr>
              </a:solidFill>
              <a:effectLst/>
              <a:uLnTx/>
              <a:uFillTx/>
              <a:latin typeface="Times New Roman" pitchFamily="18" charset="0"/>
              <a:cs typeface="Times New Roman" pitchFamily="18" charset="0"/>
            </a:endParaRPr>
          </a:p>
        </p:txBody>
      </p:sp>
      <p:sp>
        <p:nvSpPr>
          <p:cNvPr id="15" name="Rectangle 70"/>
          <p:cNvSpPr>
            <a:spLocks noChangeArrowheads="1"/>
          </p:cNvSpPr>
          <p:nvPr/>
        </p:nvSpPr>
        <p:spPr bwMode="auto">
          <a:xfrm>
            <a:off x="218784" y="3945731"/>
            <a:ext cx="2161168" cy="52322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Diện</a:t>
            </a:r>
            <a:r>
              <a:rPr kumimoji="0" lang="en-US" altLang="en-US" sz="28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tích</a:t>
            </a:r>
            <a:r>
              <a:rPr kumimoji="0" lang="en-US" altLang="en-US" sz="2800" b="1"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đất</a:t>
            </a:r>
            <a:endParaRPr kumimoji="0" lang="en-US" altLang="en-US" sz="2800" b="1" i="0" u="none" strike="noStrike" kern="0" cap="none" spc="0" normalizeH="0" baseline="0" noProof="0" dirty="0">
              <a:ln>
                <a:noFill/>
              </a:ln>
              <a:solidFill>
                <a:srgbClr val="0000FF"/>
              </a:solidFill>
              <a:effectLst/>
              <a:uLnTx/>
              <a:uFillTx/>
              <a:latin typeface="Times New Roman" pitchFamily="18" charset="0"/>
              <a:cs typeface="Times New Roman" pitchFamily="18" charset="0"/>
            </a:endParaRPr>
          </a:p>
        </p:txBody>
      </p:sp>
      <p:sp>
        <p:nvSpPr>
          <p:cNvPr id="16" name="Text Box 7"/>
          <p:cNvSpPr txBox="1">
            <a:spLocks noChangeArrowheads="1"/>
          </p:cNvSpPr>
          <p:nvPr/>
        </p:nvSpPr>
        <p:spPr bwMode="auto">
          <a:xfrm>
            <a:off x="160871" y="1180777"/>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2.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Kết</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quả</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của</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cuộc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hoang</a:t>
            </a:r>
            <a:r>
              <a:rPr kumimoji="0" lang="en-US" altLang="en-US" sz="2400" b="1" i="0" strike="noStrike" kern="0" cap="none" spc="0" normalizeH="0" baseline="0" noProof="0" dirty="0">
                <a:ln>
                  <a:noFill/>
                </a:ln>
                <a:solidFill>
                  <a:srgbClr val="6600FF"/>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35587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75"/>
                                  </p:iterate>
                                  <p:childTnLst>
                                    <p:set>
                                      <p:cBhvr>
                                        <p:cTn id="19" dur="1" fill="hold">
                                          <p:stCondLst>
                                            <p:cond delay="74"/>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75"/>
                                  </p:iterate>
                                  <p:childTnLst>
                                    <p:set>
                                      <p:cBhvr>
                                        <p:cTn id="23" dur="1" fill="hold">
                                          <p:stCondLst>
                                            <p:cond delay="74"/>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75"/>
                                  </p:iterate>
                                  <p:childTnLst>
                                    <p:set>
                                      <p:cBhvr>
                                        <p:cTn id="27" dur="1" fill="hold">
                                          <p:stCondLst>
                                            <p:cond delay="74"/>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75"/>
                                  </p:iterate>
                                  <p:childTnLst>
                                    <p:set>
                                      <p:cBhvr>
                                        <p:cTn id="31" dur="1" fill="hold">
                                          <p:stCondLst>
                                            <p:cond delay="74"/>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Text Box 7"/>
          <p:cNvSpPr txBox="1">
            <a:spLocks noChangeArrowheads="1"/>
          </p:cNvSpPr>
          <p:nvPr/>
        </p:nvSpPr>
        <p:spPr bwMode="auto">
          <a:xfrm>
            <a:off x="228600" y="1201248"/>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2.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Kết</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quả</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của</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cuộc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hoang</a:t>
            </a:r>
            <a:r>
              <a:rPr kumimoji="0" lang="en-US" altLang="en-US" sz="2400" b="1" i="0" strike="noStrike" kern="0" cap="none" spc="0" normalizeH="0" baseline="0" noProof="0" dirty="0">
                <a:ln>
                  <a:noFill/>
                </a:ln>
                <a:solidFill>
                  <a:srgbClr val="6600FF"/>
                </a:solidFill>
                <a:effectLst/>
                <a:uLnTx/>
                <a:uFillTx/>
                <a:latin typeface="Times New Roman" pitchFamily="18" charset="0"/>
                <a:cs typeface="Times New Roman" pitchFamily="18" charset="0"/>
              </a:rPr>
              <a:t>:</a:t>
            </a:r>
          </a:p>
        </p:txBody>
      </p:sp>
      <p:sp>
        <p:nvSpPr>
          <p:cNvPr id="5" name="Text Box 5"/>
          <p:cNvSpPr txBox="1">
            <a:spLocks noChangeArrowheads="1"/>
          </p:cNvSpPr>
          <p:nvPr/>
        </p:nvSpPr>
        <p:spPr bwMode="auto">
          <a:xfrm>
            <a:off x="370114" y="1828800"/>
            <a:ext cx="8382000" cy="461665"/>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Cuộc</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khẩn</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hoang</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ở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Đàng</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Trong</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mang</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lại</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kết</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quả</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effectLst/>
                <a:uLnTx/>
                <a:uFillTx/>
                <a:latin typeface="Times New Roman" pitchFamily="18" charset="0"/>
                <a:cs typeface="Times New Roman" pitchFamily="18" charset="0"/>
              </a:rPr>
              <a:t>gì</a:t>
            </a:r>
            <a:r>
              <a:rPr kumimoji="0" lang="en-US" altLang="en-US" sz="2400" b="0" i="0" u="none" strike="noStrike" kern="0" cap="none" spc="0" normalizeH="0" baseline="0" noProof="0" dirty="0">
                <a:ln>
                  <a:noFill/>
                </a:ln>
                <a:effectLst/>
                <a:uLnTx/>
                <a:uFillTx/>
                <a:latin typeface="Times New Roman" pitchFamily="18" charset="0"/>
                <a:cs typeface="Times New Roman" pitchFamily="18" charset="0"/>
              </a:rPr>
              <a:t>?</a:t>
            </a:r>
          </a:p>
        </p:txBody>
      </p:sp>
      <p:grpSp>
        <p:nvGrpSpPr>
          <p:cNvPr id="6" name="Group 6"/>
          <p:cNvGrpSpPr>
            <a:grpSpLocks/>
          </p:cNvGrpSpPr>
          <p:nvPr/>
        </p:nvGrpSpPr>
        <p:grpSpPr bwMode="auto">
          <a:xfrm>
            <a:off x="381000" y="2669962"/>
            <a:ext cx="8534400" cy="2492375"/>
            <a:chOff x="1104" y="1584"/>
            <a:chExt cx="5376" cy="1570"/>
          </a:xfrm>
        </p:grpSpPr>
        <p:sp>
          <p:nvSpPr>
            <p:cNvPr id="7" name="Text Box 7"/>
            <p:cNvSpPr txBox="1">
              <a:spLocks noChangeArrowheads="1"/>
            </p:cNvSpPr>
            <p:nvPr/>
          </p:nvSpPr>
          <p:spPr bwMode="auto">
            <a:xfrm>
              <a:off x="1104" y="1584"/>
              <a:ext cx="5376" cy="1570"/>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Mở</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rộng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diện</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tích</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canh</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tác</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ở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những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vùng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hoang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hoá</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Ruộng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đất</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được</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khai</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phá</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Xóm</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làng</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được</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hình</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thành</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và</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phát</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triển</a:t>
              </a:r>
              <a:r>
                <a:rPr kumimoji="0" lang="en-US" alt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a:spcBef>
                  <a:spcPct val="50000"/>
                </a:spcBef>
              </a:pP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Từ</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Phú</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Yên</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trở</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vào</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có</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những</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dân</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tộc</a:t>
              </a:r>
              <a:r>
                <a:rPr lang="en-US" altLang="en-US" sz="2400" kern="0" dirty="0">
                  <a:solidFill>
                    <a:srgbClr val="FF0000"/>
                  </a:solidFill>
                  <a:latin typeface="Times New Roman" pitchFamily="18" charset="0"/>
                  <a:cs typeface="Times New Roman" pitchFamily="18" charset="0"/>
                </a:rPr>
                <a:t> </a:t>
              </a:r>
              <a:r>
                <a:rPr lang="en-US" altLang="en-US" sz="2400" kern="0" dirty="0">
                  <a:solidFill>
                    <a:srgbClr val="FF0000"/>
                  </a:solidFill>
                  <a:latin typeface="Times New Roman" pitchFamily="18" charset="0"/>
                  <a:cs typeface="Times New Roman" pitchFamily="18" charset="0"/>
                </a:rPr>
                <a:t>n</a:t>
              </a:r>
              <a:r>
                <a:rPr lang="vi-VN" altLang="en-US" sz="2400" kern="0" dirty="0" smtClean="0">
                  <a:solidFill>
                    <a:srgbClr val="FF0000"/>
                  </a:solidFill>
                  <a:latin typeface="Times New Roman" pitchFamily="18" charset="0"/>
                  <a:cs typeface="Times New Roman" pitchFamily="18" charset="0"/>
                </a:rPr>
                <a:t>gười </a:t>
              </a:r>
              <a:r>
                <a:rPr lang="vi-VN" altLang="en-US" sz="2400" kern="0" dirty="0">
                  <a:solidFill>
                    <a:srgbClr val="FF0000"/>
                  </a:solidFill>
                  <a:latin typeface="Times New Roman" pitchFamily="18" charset="0"/>
                  <a:cs typeface="Times New Roman" pitchFamily="18" charset="0"/>
                </a:rPr>
                <a:t>Chăm, người Khơ me và các dân tộc ở Tây Nguyên</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sinh</a:t>
              </a:r>
              <a:r>
                <a:rPr lang="en-US" altLang="en-US" sz="2400" kern="0" dirty="0">
                  <a:solidFill>
                    <a:srgbClr val="FF0000"/>
                  </a:solidFill>
                  <a:latin typeface="Times New Roman" pitchFamily="18" charset="0"/>
                  <a:cs typeface="Times New Roman" pitchFamily="18" charset="0"/>
                </a:rPr>
                <a:t> </a:t>
              </a:r>
              <a:r>
                <a:rPr lang="en-US" altLang="en-US" sz="2400" kern="0" dirty="0" err="1">
                  <a:solidFill>
                    <a:srgbClr val="FF0000"/>
                  </a:solidFill>
                  <a:latin typeface="Times New Roman" pitchFamily="18" charset="0"/>
                  <a:cs typeface="Times New Roman" pitchFamily="18" charset="0"/>
                </a:rPr>
                <a:t>sống</a:t>
              </a:r>
              <a:r>
                <a:rPr lang="en-US" altLang="en-US" sz="2400" kern="0" dirty="0">
                  <a:solidFill>
                    <a:srgbClr val="FF0000"/>
                  </a:solidFill>
                  <a:latin typeface="Times New Roman" pitchFamily="18" charset="0"/>
                  <a:cs typeface="Times New Roman" pitchFamily="18" charset="0"/>
                </a:rPr>
                <a:t>.</a:t>
              </a:r>
              <a:endParaRPr lang="vi-VN" altLang="en-US" sz="2400" kern="0" dirty="0">
                <a:solidFill>
                  <a:srgbClr val="FF0000"/>
                </a:solidFill>
                <a:latin typeface="Times New Roman" pitchFamily="18" charset="0"/>
                <a:cs typeface="Times New Roman" pitchFamily="18" charset="0"/>
              </a:endParaRPr>
            </a:p>
          </p:txBody>
        </p:sp>
        <p:sp>
          <p:nvSpPr>
            <p:cNvPr id="8" name="Text Box 8"/>
            <p:cNvSpPr txBox="1">
              <a:spLocks noChangeArrowheads="1"/>
            </p:cNvSpPr>
            <p:nvPr/>
          </p:nvSpPr>
          <p:spPr bwMode="auto">
            <a:xfrm>
              <a:off x="1104" y="2736"/>
              <a:ext cx="4896" cy="32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0" i="0" u="none" strike="noStrike" kern="0" cap="none" spc="0" normalizeH="0" baseline="0" noProof="0">
                  <a:ln>
                    <a:noFill/>
                  </a:ln>
                  <a:solidFill>
                    <a:sysClr val="windowText" lastClr="000000"/>
                  </a:solidFill>
                  <a:effectLst/>
                  <a:uLnTx/>
                  <a:uFillTx/>
                </a:rPr>
                <a:t> </a:t>
              </a:r>
              <a:endParaRPr kumimoji="0" lang="en-US" altLang="en-US" sz="2800" b="0" i="0" u="none" strike="noStrike" kern="0" cap="none" spc="0" normalizeH="0" baseline="0" noProof="0">
                <a:ln>
                  <a:noFill/>
                </a:ln>
                <a:solidFill>
                  <a:srgbClr val="FF0000"/>
                </a:solidFill>
                <a:effectLst/>
                <a:uLnTx/>
                <a:uFillTx/>
              </a:endParaRPr>
            </a:p>
          </p:txBody>
        </p:sp>
      </p:grpSp>
    </p:spTree>
    <p:extLst>
      <p:ext uri="{BB962C8B-B14F-4D97-AF65-F5344CB8AC3E}">
        <p14:creationId xmlns:p14="http://schemas.microsoft.com/office/powerpoint/2010/main" val="22435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0" nodeType="clickEffect">
                                  <p:stCondLst>
                                    <p:cond delay="0"/>
                                  </p:stCondLst>
                                  <p:iterate type="lt">
                                    <p:tmPct val="0"/>
                                  </p:iterate>
                                  <p:childTnLst>
                                    <p:animEffect transition="out" filter="box(in)">
                                      <p:cBhvr>
                                        <p:cTn id="13" dur="500"/>
                                        <p:tgtEl>
                                          <p:spTgt spid="5">
                                            <p:txEl>
                                              <p:pRg st="0" end="0"/>
                                            </p:txEl>
                                          </p:spTgt>
                                        </p:tgtEl>
                                      </p:cBhvr>
                                    </p:animEffect>
                                    <p:set>
                                      <p:cBhvr>
                                        <p:cTn id="14" dur="1" fill="hold">
                                          <p:stCondLst>
                                            <p:cond delay="499"/>
                                          </p:stCondLst>
                                        </p:cTn>
                                        <p:tgtEl>
                                          <p:spTgt spid="5">
                                            <p:txEl>
                                              <p:pRg st="0" end="0"/>
                                            </p:txEl>
                                          </p:spTgt>
                                        </p:tgtEl>
                                        <p:attrNameLst>
                                          <p:attrName>style.visibility</p:attrName>
                                        </p:attrNameLst>
                                      </p:cBhvr>
                                      <p:to>
                                        <p:strVal val="hidden"/>
                                      </p:to>
                                    </p:set>
                                  </p:childTnLst>
                                </p:cTn>
                              </p:par>
                              <p:par>
                                <p:cTn id="15" presetID="3"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64" presetClass="path" presetSubtype="0" accel="50000" decel="50000" fill="hold" nodeType="withEffect">
                                  <p:stCondLst>
                                    <p:cond delay="0"/>
                                  </p:stCondLst>
                                  <p:childTnLst>
                                    <p:animMotion origin="layout" path="M 3.33333E-6 -2.59259E-6 L 3.33333E-6 -0.1287 " pathEditMode="relative" rAng="0" ptsTypes="AA">
                                      <p:cBhvr>
                                        <p:cTn id="19" dur="2000" fill="hold"/>
                                        <p:tgtEl>
                                          <p:spTgt spid="6"/>
                                        </p:tgtEl>
                                        <p:attrNameLst>
                                          <p:attrName>ppt_x</p:attrName>
                                          <p:attrName>ppt_y</p:attrName>
                                        </p:attrNameLst>
                                      </p:cBhvr>
                                      <p:rCtr x="0" y="-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Text Box 7"/>
          <p:cNvSpPr txBox="1">
            <a:spLocks noChangeArrowheads="1"/>
          </p:cNvSpPr>
          <p:nvPr/>
        </p:nvSpPr>
        <p:spPr bwMode="auto">
          <a:xfrm>
            <a:off x="217715" y="1180777"/>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2.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Kết</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quả</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của</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cuộc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hoang</a:t>
            </a:r>
            <a:r>
              <a:rPr kumimoji="0" lang="en-US" altLang="en-US" sz="2400" b="1" i="0" strike="noStrike" kern="0" cap="none" spc="0" normalizeH="0" baseline="0" noProof="0" dirty="0">
                <a:ln>
                  <a:noFill/>
                </a:ln>
                <a:solidFill>
                  <a:srgbClr val="6600FF"/>
                </a:solidFill>
                <a:effectLst/>
                <a:uLnTx/>
                <a:uFillTx/>
                <a:latin typeface="Times New Roman" pitchFamily="18" charset="0"/>
                <a:cs typeface="Times New Roman" pitchFamily="18" charset="0"/>
              </a:rPr>
              <a:t>:</a:t>
            </a:r>
          </a:p>
        </p:txBody>
      </p:sp>
      <p:pic>
        <p:nvPicPr>
          <p:cNvPr id="5" name="Picture 10" descr="Copy of _2"/>
          <p:cNvPicPr>
            <a:picLocks noChangeAspect="1" noChangeArrowheads="1"/>
          </p:cNvPicPr>
          <p:nvPr/>
        </p:nvPicPr>
        <p:blipFill>
          <a:blip r:embed="rId2"/>
          <a:srcRect/>
          <a:stretch>
            <a:fillRect/>
          </a:stretch>
        </p:blipFill>
        <p:spPr bwMode="auto">
          <a:xfrm>
            <a:off x="4114800" y="1752600"/>
            <a:ext cx="4876800" cy="4953000"/>
          </a:xfrm>
          <a:prstGeom prst="rect">
            <a:avLst/>
          </a:prstGeom>
          <a:noFill/>
          <a:ln w="57150">
            <a:solidFill>
              <a:srgbClr val="006600"/>
            </a:solidFill>
            <a:miter lim="800000"/>
            <a:headEnd/>
            <a:tailEnd/>
          </a:ln>
        </p:spPr>
      </p:pic>
      <p:sp>
        <p:nvSpPr>
          <p:cNvPr id="6" name="Text Box 15"/>
          <p:cNvSpPr txBox="1">
            <a:spLocks noChangeArrowheads="1"/>
          </p:cNvSpPr>
          <p:nvPr/>
        </p:nvSpPr>
        <p:spPr bwMode="auto">
          <a:xfrm>
            <a:off x="217715" y="1905000"/>
            <a:ext cx="3668485" cy="1384995"/>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Cuộc</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sống</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chung</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giữa</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các</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dân</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tộc</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phía</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Nam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đã</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đem</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lại</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kết</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quả</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0000FF"/>
                </a:solidFill>
                <a:effectLst/>
                <a:uLnTx/>
                <a:uFillTx/>
                <a:latin typeface="Times New Roman" pitchFamily="18" charset="0"/>
                <a:cs typeface="Times New Roman" pitchFamily="18" charset="0"/>
              </a:rPr>
              <a:t>gì</a:t>
            </a:r>
            <a:r>
              <a:rPr kumimoji="0" lang="en-US" altLang="en-US" sz="2800" b="0" i="0" u="none" strike="noStrike" kern="0" cap="none" spc="0" normalizeH="0" baseline="0" noProof="0" dirty="0">
                <a:ln>
                  <a:noFill/>
                </a:ln>
                <a:solidFill>
                  <a:srgbClr val="0000FF"/>
                </a:solidFill>
                <a:effectLst/>
                <a:uLnTx/>
                <a:uFillTx/>
                <a:latin typeface="Times New Roman" pitchFamily="18" charset="0"/>
                <a:cs typeface="Times New Roman" pitchFamily="18" charset="0"/>
              </a:rPr>
              <a:t>?</a:t>
            </a:r>
          </a:p>
        </p:txBody>
      </p:sp>
      <p:sp>
        <p:nvSpPr>
          <p:cNvPr id="7" name="Text Box 16"/>
          <p:cNvSpPr txBox="1">
            <a:spLocks noChangeArrowheads="1"/>
          </p:cNvSpPr>
          <p:nvPr/>
        </p:nvSpPr>
        <p:spPr bwMode="auto">
          <a:xfrm>
            <a:off x="152400" y="3810000"/>
            <a:ext cx="3837215" cy="2246769"/>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FF0000"/>
                </a:solidFill>
                <a:effectLst/>
                <a:uLnTx/>
                <a:uFillTx/>
              </a:rPr>
              <a:t> </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Cuộc</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sống</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hoà</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hợp</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nền</a:t>
            </a:r>
            <a:r>
              <a:rPr lang="en-US" altLang="en-US" sz="2800" kern="0" dirty="0">
                <a:solidFill>
                  <a:srgbClr val="FF0000"/>
                </a:solidFill>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văn</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hoá</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của</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các</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dân</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tộc</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hoà</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vào</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nhau</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tạo</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nên</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nền</a:t>
            </a:r>
            <a:r>
              <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văn</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hoá</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chung</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của</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dân</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tộc</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Việt</a:t>
            </a:r>
            <a:r>
              <a:rPr kumimoji="0" lang="en-US" altLang="en-US"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Nam.</a:t>
            </a:r>
          </a:p>
        </p:txBody>
      </p:sp>
    </p:spTree>
    <p:extLst>
      <p:ext uri="{BB962C8B-B14F-4D97-AF65-F5344CB8AC3E}">
        <p14:creationId xmlns:p14="http://schemas.microsoft.com/office/powerpoint/2010/main" val="14715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Text Box 7"/>
          <p:cNvSpPr txBox="1">
            <a:spLocks noChangeArrowheads="1"/>
          </p:cNvSpPr>
          <p:nvPr/>
        </p:nvSpPr>
        <p:spPr bwMode="auto">
          <a:xfrm>
            <a:off x="217715" y="1180777"/>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2.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Kết</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quả</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của</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cuộc</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4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hoang</a:t>
            </a:r>
            <a:r>
              <a:rPr kumimoji="0" lang="en-US" altLang="en-US" sz="2400" b="1" i="0" strike="noStrike" kern="0" cap="none" spc="0" normalizeH="0" baseline="0" noProof="0" dirty="0">
                <a:ln>
                  <a:noFill/>
                </a:ln>
                <a:solidFill>
                  <a:srgbClr val="6600FF"/>
                </a:solidFill>
                <a:effectLst/>
                <a:uLnTx/>
                <a:uFillTx/>
                <a:latin typeface="Times New Roman" pitchFamily="18" charset="0"/>
                <a:cs typeface="Times New Roman" pitchFamily="18" charset="0"/>
              </a:rPr>
              <a:t>:</a:t>
            </a:r>
          </a:p>
        </p:txBody>
      </p:sp>
      <p:sp>
        <p:nvSpPr>
          <p:cNvPr id="5" name="Rectangle 9"/>
          <p:cNvSpPr>
            <a:spLocks noChangeArrowheads="1"/>
          </p:cNvSpPr>
          <p:nvPr/>
        </p:nvSpPr>
        <p:spPr bwMode="auto">
          <a:xfrm>
            <a:off x="304799" y="2133600"/>
            <a:ext cx="8458201" cy="322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en-US" sz="3200" dirty="0">
                <a:effectLst>
                  <a:outerShdw blurRad="38100" dist="38100" dir="2700000" algn="tl">
                    <a:srgbClr val="000000"/>
                  </a:outerShdw>
                </a:effectLst>
                <a:latin typeface="+mj-lt"/>
              </a:rPr>
              <a:t>     </a:t>
            </a:r>
            <a:r>
              <a:rPr lang="vi-VN" sz="3200" dirty="0">
                <a:latin typeface="Times New Roman" pitchFamily="18" charset="0"/>
                <a:cs typeface="Times New Roman" pitchFamily="18" charset="0"/>
              </a:rPr>
              <a:t>Cuộc khẩn hoang đã làm cho bờ cõi đất nước được mở rộng. Diện tích đất nông nghiệp tăng, sản xuất nông nghiệp phát triển, đời sống nhân dân ấm no hơn.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tộc sống đoàn kết </a:t>
            </a:r>
            <a:r>
              <a:rPr lang="en-US" sz="3200" dirty="0" err="1">
                <a:latin typeface="Times New Roman" pitchFamily="18" charset="0"/>
                <a:cs typeface="Times New Roman" pitchFamily="18" charset="0"/>
              </a:rPr>
              <a:t>và</a:t>
            </a:r>
            <a:r>
              <a:rPr lang="vi-VN" sz="3200" dirty="0">
                <a:latin typeface="Times New Roman" pitchFamily="18" charset="0"/>
                <a:cs typeface="Times New Roman" pitchFamily="18" charset="0"/>
              </a:rPr>
              <a:t> tạo n</a:t>
            </a:r>
            <a:r>
              <a:rPr lang="en-US" sz="3200" dirty="0">
                <a:latin typeface="Times New Roman" pitchFamily="18" charset="0"/>
                <a:cs typeface="Times New Roman" pitchFamily="18" charset="0"/>
              </a:rPr>
              <a:t>ê</a:t>
            </a:r>
            <a:r>
              <a:rPr lang="vi-VN" sz="3200" dirty="0">
                <a:latin typeface="Times New Roman" pitchFamily="18" charset="0"/>
                <a:cs typeface="Times New Roman" pitchFamily="18" charset="0"/>
              </a:rPr>
              <a:t>n nền văn </a:t>
            </a:r>
            <a:r>
              <a:rPr lang="en-US" sz="3200" dirty="0" err="1">
                <a:latin typeface="Times New Roman" pitchFamily="18" charset="0"/>
                <a:cs typeface="Times New Roman" pitchFamily="18" charset="0"/>
              </a:rPr>
              <a:t>hoá</a:t>
            </a:r>
            <a:r>
              <a:rPr lang="vi-VN" sz="3200" dirty="0">
                <a:latin typeface="Times New Roman" pitchFamily="18" charset="0"/>
                <a:cs typeface="Times New Roman" pitchFamily="18" charset="0"/>
              </a:rPr>
              <a:t> thống nhất, nhiều bản sắc.</a:t>
            </a:r>
          </a:p>
        </p:txBody>
      </p:sp>
    </p:spTree>
    <p:extLst>
      <p:ext uri="{BB962C8B-B14F-4D97-AF65-F5344CB8AC3E}">
        <p14:creationId xmlns:p14="http://schemas.microsoft.com/office/powerpoint/2010/main" val="407097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9746" y="21771"/>
            <a:ext cx="9154887" cy="6836229"/>
            <a:chOff x="-1" y="-1"/>
            <a:chExt cx="9154887" cy="683622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589" y="-1"/>
              <a:ext cx="5840297" cy="49609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3314589" cy="6836229"/>
            </a:xfrm>
            <a:prstGeom prst="rect">
              <a:avLst/>
            </a:prstGeom>
          </p:spPr>
        </p:pic>
        <p:sp>
          <p:nvSpPr>
            <p:cNvPr id="9" name="TextBox 8"/>
            <p:cNvSpPr txBox="1"/>
            <p:nvPr/>
          </p:nvSpPr>
          <p:spPr>
            <a:xfrm>
              <a:off x="4327633" y="5486400"/>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Khơ</a:t>
              </a:r>
              <a:r>
                <a:rPr lang="en-US" sz="3600" b="1" dirty="0">
                  <a:latin typeface="Times New Roman" panose="02020603050405020304" pitchFamily="18" charset="0"/>
                  <a:cs typeface="Times New Roman" panose="02020603050405020304" pitchFamily="18" charset="0"/>
                </a:rPr>
                <a:t>-me</a:t>
              </a:r>
            </a:p>
          </p:txBody>
        </p:sp>
      </p:grpSp>
      <p:grpSp>
        <p:nvGrpSpPr>
          <p:cNvPr id="5" name="Group 4"/>
          <p:cNvGrpSpPr/>
          <p:nvPr/>
        </p:nvGrpSpPr>
        <p:grpSpPr>
          <a:xfrm>
            <a:off x="107702" y="32281"/>
            <a:ext cx="9131681" cy="6517733"/>
            <a:chOff x="35966" y="48047"/>
            <a:chExt cx="9131681" cy="6517733"/>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373" y="48047"/>
              <a:ext cx="4804274" cy="5410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6" y="58557"/>
              <a:ext cx="4330035" cy="5410200"/>
            </a:xfrm>
            <a:prstGeom prst="rect">
              <a:avLst/>
            </a:prstGeom>
          </p:spPr>
        </p:pic>
        <p:sp>
          <p:nvSpPr>
            <p:cNvPr id="4" name="TextBox 3"/>
            <p:cNvSpPr txBox="1"/>
            <p:nvPr/>
          </p:nvSpPr>
          <p:spPr>
            <a:xfrm>
              <a:off x="2182590" y="5857894"/>
              <a:ext cx="5029200"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Chăm</a:t>
              </a:r>
              <a:endParaRPr lang="vi-VN" sz="4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0010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61414" y="3390256"/>
            <a:ext cx="901776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0" y="-1"/>
            <a:ext cx="9144000" cy="6821242"/>
            <a:chOff x="0" y="-1"/>
            <a:chExt cx="9144000" cy="682124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174911"/>
            </a:xfrm>
            <a:prstGeom prst="rect">
              <a:avLst/>
            </a:prstGeom>
          </p:spPr>
        </p:pic>
        <p:sp>
          <p:nvSpPr>
            <p:cNvPr id="11" name="TextBox 10"/>
            <p:cNvSpPr txBox="1"/>
            <p:nvPr/>
          </p:nvSpPr>
          <p:spPr>
            <a:xfrm>
              <a:off x="2718556" y="6174910"/>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Ê - </a:t>
              </a:r>
              <a:r>
                <a:rPr lang="en-US" sz="3600" b="1" dirty="0" err="1">
                  <a:latin typeface="Times New Roman" panose="02020603050405020304" pitchFamily="18" charset="0"/>
                  <a:cs typeface="Times New Roman" panose="02020603050405020304" pitchFamily="18" charset="0"/>
                </a:rPr>
                <a:t>đê</a:t>
              </a:r>
              <a:endParaRPr lang="en-US" sz="3600" b="1"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18393" y="-1"/>
            <a:ext cx="9144000" cy="6734888"/>
            <a:chOff x="61414" y="-18380"/>
            <a:chExt cx="9144000" cy="673488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4" y="-18380"/>
              <a:ext cx="9144000" cy="6211668"/>
            </a:xfrm>
            <a:prstGeom prst="rect">
              <a:avLst/>
            </a:prstGeom>
          </p:spPr>
        </p:pic>
        <p:sp>
          <p:nvSpPr>
            <p:cNvPr id="9" name="TextBox 8"/>
            <p:cNvSpPr txBox="1"/>
            <p:nvPr/>
          </p:nvSpPr>
          <p:spPr>
            <a:xfrm>
              <a:off x="2438400" y="6193288"/>
              <a:ext cx="502920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Gia-rai</a:t>
              </a:r>
              <a:endParaRPr lang="vi-VN"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809580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117" r="49686"/>
          <a:stretch/>
        </p:blipFill>
        <p:spPr>
          <a:xfrm>
            <a:off x="838200" y="0"/>
            <a:ext cx="7010400"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905000" y="6096000"/>
            <a:ext cx="5257800"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526928"/>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1"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2748171"/>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5419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ChangeArrowheads="1"/>
          </p:cNvSpPr>
          <p:nvPr/>
        </p:nvSpPr>
        <p:spPr bwMode="auto">
          <a:xfrm>
            <a:off x="197257" y="1216729"/>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smtClean="0">
                <a:solidFill>
                  <a:srgbClr val="FF0000"/>
                </a:solidFill>
                <a:latin typeface="Times New Roman" pitchFamily="18" charset="0"/>
                <a:cs typeface="Times New Roman" pitchFamily="18" charset="0"/>
              </a:rPr>
              <a:t>1. </a:t>
            </a:r>
            <a:r>
              <a:rPr lang="en-US" sz="2400" b="1" dirty="0" err="1" smtClean="0">
                <a:solidFill>
                  <a:srgbClr val="FF0000"/>
                </a:solidFill>
                <a:latin typeface="Times New Roman" pitchFamily="18" charset="0"/>
                <a:cs typeface="Times New Roman" pitchFamily="18" charset="0"/>
              </a:rPr>
              <a:t>Tình</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Đàng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XVI</a:t>
            </a:r>
            <a:endParaRPr lang="en-US" sz="2400" b="1" dirty="0">
              <a:solidFill>
                <a:srgbClr val="FF0000"/>
              </a:solidFill>
              <a:latin typeface="Times New Roman" pitchFamily="18" charset="0"/>
              <a:cs typeface="Times New Roman" pitchFamily="18" charset="0"/>
            </a:endParaRPr>
          </a:p>
        </p:txBody>
      </p:sp>
      <p:sp>
        <p:nvSpPr>
          <p:cNvPr id="13" name="Rectangle 10"/>
          <p:cNvSpPr>
            <a:spLocks noChangeArrowheads="1"/>
          </p:cNvSpPr>
          <p:nvPr/>
        </p:nvSpPr>
        <p:spPr bwMode="auto">
          <a:xfrm>
            <a:off x="381000" y="1678394"/>
            <a:ext cx="79248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a:t>
            </a:r>
          </a:p>
          <a:p>
            <a:pPr>
              <a:spcBef>
                <a:spcPts val="600"/>
              </a:spcBef>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thớt</a:t>
            </a:r>
            <a:r>
              <a:rPr lang="en-US" sz="2400" dirty="0">
                <a:latin typeface="Times New Roman" pitchFamily="18" charset="0"/>
                <a:cs typeface="Times New Roman" pitchFamily="18" charset="0"/>
              </a:rPr>
              <a:t>.</a:t>
            </a:r>
          </a:p>
        </p:txBody>
      </p:sp>
      <p:sp>
        <p:nvSpPr>
          <p:cNvPr id="14" name="Rectangle 10"/>
          <p:cNvSpPr>
            <a:spLocks noChangeArrowheads="1"/>
          </p:cNvSpPr>
          <p:nvPr/>
        </p:nvSpPr>
        <p:spPr bwMode="auto">
          <a:xfrm>
            <a:off x="243240" y="258633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chúa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Nguyễn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khai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hoang</a:t>
            </a:r>
            <a:endParaRPr lang="en-US" sz="2400" b="1" dirty="0">
              <a:solidFill>
                <a:srgbClr val="FF0000"/>
              </a:solidFill>
              <a:latin typeface="Times New Roman" pitchFamily="18" charset="0"/>
              <a:cs typeface="Times New Roman" pitchFamily="18" charset="0"/>
            </a:endParaRPr>
          </a:p>
        </p:txBody>
      </p:sp>
      <p:sp>
        <p:nvSpPr>
          <p:cNvPr id="9" name="Rectangle 10"/>
          <p:cNvSpPr>
            <a:spLocks noChangeArrowheads="1"/>
          </p:cNvSpPr>
          <p:nvPr/>
        </p:nvSpPr>
        <p:spPr bwMode="auto">
          <a:xfrm>
            <a:off x="318126" y="5970307"/>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3. </a:t>
            </a:r>
            <a:r>
              <a:rPr lang="en-US" sz="2400" b="1" dirty="0" err="1">
                <a:solidFill>
                  <a:srgbClr val="FF0000"/>
                </a:solidFill>
                <a:latin typeface="Times New Roman" pitchFamily="18" charset="0"/>
                <a:cs typeface="Times New Roman" pitchFamily="18" charset="0"/>
              </a:rPr>
              <a:t>Kết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khẩn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hoang</a:t>
            </a:r>
            <a:endParaRPr lang="en-US" sz="2400" b="1" dirty="0">
              <a:solidFill>
                <a:srgbClr val="FF0000"/>
              </a:solidFill>
              <a:latin typeface="Times New Roman" pitchFamily="18" charset="0"/>
              <a:cs typeface="Times New Roman" pitchFamily="18" charset="0"/>
            </a:endParaRPr>
          </a:p>
        </p:txBody>
      </p:sp>
      <p:sp>
        <p:nvSpPr>
          <p:cNvPr id="10" name="Text Box 15"/>
          <p:cNvSpPr txBox="1">
            <a:spLocks noChangeArrowheads="1"/>
          </p:cNvSpPr>
          <p:nvPr/>
        </p:nvSpPr>
        <p:spPr bwMode="auto">
          <a:xfrm>
            <a:off x="22991" y="0"/>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11" name="Text Box 15"/>
          <p:cNvSpPr txBox="1">
            <a:spLocks noChangeArrowheads="1"/>
          </p:cNvSpPr>
          <p:nvPr/>
        </p:nvSpPr>
        <p:spPr bwMode="auto">
          <a:xfrm>
            <a:off x="45982" y="523220"/>
            <a:ext cx="9052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r>
              <a:rPr lang="en-US" sz="3200" b="1" dirty="0">
                <a:solidFill>
                  <a:srgbClr val="FF0000"/>
                </a:solidFill>
                <a:latin typeface="Times New Roman" pitchFamily="18" charset="0"/>
                <a:cs typeface="Times New Roman" pitchFamily="18" charset="0"/>
              </a:rPr>
              <a:t>CUỘC KHẨN HOANG Ở ĐÀNG TRONG</a:t>
            </a:r>
            <a:endParaRPr lang="en-US" sz="3200" dirty="0">
              <a:solidFill>
                <a:srgbClr val="FF0000"/>
              </a:solidFill>
              <a:latin typeface="Times New Roman" pitchFamily="18" charset="0"/>
              <a:cs typeface="Times New Roman" pitchFamily="18" charset="0"/>
            </a:endParaRPr>
          </a:p>
        </p:txBody>
      </p:sp>
      <p:sp>
        <p:nvSpPr>
          <p:cNvPr id="15" name="TextBox 14"/>
          <p:cNvSpPr txBox="1"/>
          <p:nvPr/>
        </p:nvSpPr>
        <p:spPr>
          <a:xfrm>
            <a:off x="381000" y="3048000"/>
            <a:ext cx="8504183" cy="2908489"/>
          </a:xfrm>
          <a:prstGeom prst="rect">
            <a:avLst/>
          </a:prstGeom>
          <a:noFill/>
        </p:spPr>
        <p:txBody>
          <a:bodyPr wrap="square" rtlCol="0">
            <a:spAutoFit/>
          </a:bodyPr>
          <a:lstStyle/>
          <a:p>
            <a:pPr lvl="0" algn="just">
              <a:spcBef>
                <a:spcPts val="600"/>
              </a:spcBef>
            </a:pPr>
            <a:r>
              <a:rPr lang="vi-VN" sz="2400" dirty="0">
                <a:solidFill>
                  <a:prstClr val="black"/>
                </a:solidFill>
                <a:latin typeface="Times New Roman" pitchFamily="18" charset="0"/>
                <a:cs typeface="Times New Roman" pitchFamily="18" charset="0"/>
              </a:rPr>
              <a:t>- Lực lượng đi khai hoang chủ yếu là nông dân,quân lính. </a:t>
            </a:r>
          </a:p>
          <a:p>
            <a:pPr lvl="0" algn="just">
              <a:spcBef>
                <a:spcPts val="600"/>
              </a:spcBef>
            </a:pPr>
            <a:r>
              <a:rPr lang="vi-VN" sz="2400" dirty="0">
                <a:solidFill>
                  <a:prstClr val="black"/>
                </a:solidFill>
                <a:latin typeface="Times New Roman" pitchFamily="18" charset="0"/>
                <a:cs typeface="Times New Roman" pitchFamily="18" charset="0"/>
              </a:rPr>
              <a:t>- Những người đi khai hoang được cấp lương thực trong nửa năm và một số nông cụ cho việc khẩn hoang.</a:t>
            </a:r>
            <a:endParaRPr lang="en-US" sz="2400" dirty="0">
              <a:solidFill>
                <a:prstClr val="black"/>
              </a:solidFill>
              <a:latin typeface="Times New Roman" pitchFamily="18" charset="0"/>
              <a:cs typeface="Times New Roman" pitchFamily="18" charset="0"/>
            </a:endParaRPr>
          </a:p>
          <a:p>
            <a:pPr lvl="0" algn="just">
              <a:spcBef>
                <a:spcPts val="600"/>
              </a:spcBef>
            </a:pP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Họ đi đến vùng Phú Yên, Khánh Hòa, đến Nam Trung Bộ, Tây Nguyên, họ đến cả đồng bằng sông Cửu Long.</a:t>
            </a:r>
          </a:p>
          <a:p>
            <a:pPr lvl="0" algn="just">
              <a:spcBef>
                <a:spcPts val="600"/>
              </a:spcBef>
            </a:pPr>
            <a:r>
              <a:rPr lang="vi-VN" sz="2400" dirty="0">
                <a:solidFill>
                  <a:prstClr val="black"/>
                </a:solidFill>
                <a:latin typeface="Times New Roman" pitchFamily="18" charset="0"/>
                <a:cs typeface="Times New Roman" pitchFamily="18" charset="0"/>
              </a:rPr>
              <a:t>- Họ lập làng, lập ấp mới và vỡ đất để trồng trọt, chăn nuôi, buôn bán …</a:t>
            </a:r>
            <a:endParaRPr lang="en-US" sz="2400" dirty="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22068754"/>
      </p:ext>
    </p:extLst>
  </p:cSld>
  <p:clrMapOvr>
    <a:masterClrMapping/>
  </p:clrMapOvr>
  <p:transition spd="slow" advTm="1780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left)">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wipe(left)">
                                      <p:cBhvr>
                                        <p:cTn id="24" dur="500"/>
                                        <p:tgtEl>
                                          <p:spTgt spid="1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wipe(left)">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wipe(left)">
                                      <p:cBhvr>
                                        <p:cTn id="34" dur="500"/>
                                        <p:tgtEl>
                                          <p:spTgt spid="1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848380"/>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Text Box 7"/>
          <p:cNvSpPr txBox="1">
            <a:spLocks noChangeArrowheads="1"/>
          </p:cNvSpPr>
          <p:nvPr/>
        </p:nvSpPr>
        <p:spPr bwMode="auto">
          <a:xfrm>
            <a:off x="914400" y="1447800"/>
            <a:ext cx="7543800" cy="51911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1" i="0" u="none" strike="noStrike" kern="0" cap="none" spc="0" normalizeH="0" baseline="0" noProof="0" dirty="0">
                <a:ln>
                  <a:noFill/>
                </a:ln>
                <a:solidFill>
                  <a:srgbClr val="6600FF"/>
                </a:solidFill>
                <a:effectLst/>
                <a:uLnTx/>
                <a:uFillTx/>
                <a:latin typeface="Times New Roman" pitchFamily="18" charset="0"/>
                <a:cs typeface="Times New Roman" pitchFamily="18" charset="0"/>
              </a:rPr>
              <a:t>1.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Các</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chúa</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Nguyễn</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tổ</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chức</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a:ln>
                  <a:noFill/>
                </a:ln>
                <a:solidFill>
                  <a:srgbClr val="6600FF"/>
                </a:solidFill>
                <a:effectLst/>
                <a:uLnTx/>
                <a:uFillTx/>
                <a:latin typeface="Times New Roman" pitchFamily="18" charset="0"/>
                <a:cs typeface="Times New Roman" pitchFamily="18" charset="0"/>
              </a:rPr>
              <a:t>khẩn</a:t>
            </a:r>
            <a:r>
              <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rPr>
              <a:t> </a:t>
            </a:r>
            <a:r>
              <a:rPr kumimoji="0" lang="en-US" altLang="en-US" sz="2800" b="1" i="0" u="sng" strike="noStrike" kern="0" cap="none" spc="0" normalizeH="0" baseline="0" noProof="0" dirty="0" err="1" smtClean="0">
                <a:ln>
                  <a:noFill/>
                </a:ln>
                <a:solidFill>
                  <a:srgbClr val="6600FF"/>
                </a:solidFill>
                <a:effectLst/>
                <a:uLnTx/>
                <a:uFillTx/>
                <a:latin typeface="Times New Roman" pitchFamily="18" charset="0"/>
                <a:cs typeface="Times New Roman" pitchFamily="18" charset="0"/>
              </a:rPr>
              <a:t>hoang</a:t>
            </a:r>
            <a:endParaRPr kumimoji="0" lang="en-US" altLang="en-US" sz="2800" b="1" i="0" u="sng" strike="noStrike" kern="0" cap="none" spc="0" normalizeH="0" baseline="0" noProof="0" dirty="0">
              <a:ln>
                <a:noFill/>
              </a:ln>
              <a:solidFill>
                <a:srgbClr val="6600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6958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
            <a:ext cx="7924800" cy="1143000"/>
          </a:xfrm>
        </p:spPr>
        <p:txBody>
          <a:bodyPr>
            <a:noAutofit/>
          </a:bodyPr>
          <a:lstStyle/>
          <a:p>
            <a:pPr>
              <a:lnSpc>
                <a:spcPct val="130000"/>
              </a:lnSpc>
            </a:pPr>
            <a:r>
              <a:rPr lang="vi-VN" sz="2800" b="1" dirty="0">
                <a:solidFill>
                  <a:srgbClr val="0000FF"/>
                </a:solidFill>
                <a:latin typeface="Times New Roman" pitchFamily="18" charset="0"/>
                <a:cs typeface="Times New Roman" pitchFamily="18" charset="0"/>
              </a:rPr>
              <a:t>Các đời chúa Nguyễn tồn tại 203 năm (1600-1802), trải qua 10 đời chúa, </a:t>
            </a:r>
            <a:r>
              <a:rPr lang="vi-VN" sz="2800" b="1" dirty="0" smtClean="0">
                <a:solidFill>
                  <a:srgbClr val="0000FF"/>
                </a:solidFill>
                <a:latin typeface="Times New Roman" pitchFamily="18" charset="0"/>
                <a:cs typeface="Times New Roman" pitchFamily="18" charset="0"/>
              </a:rPr>
              <a:t>bao </a:t>
            </a:r>
            <a:r>
              <a:rPr lang="vi-VN" sz="2800" b="1" dirty="0">
                <a:solidFill>
                  <a:srgbClr val="0000FF"/>
                </a:solidFill>
                <a:latin typeface="Times New Roman" pitchFamily="18" charset="0"/>
                <a:cs typeface="Times New Roman" pitchFamily="18" charset="0"/>
              </a:rPr>
              <a:t>gồm:</a:t>
            </a:r>
            <a:endParaRPr lang="en-US" sz="2800" dirty="0">
              <a:solidFill>
                <a:srgbClr val="0000FF"/>
              </a:solidFill>
              <a:latin typeface="Times New Roman" pitchFamily="18" charset="0"/>
              <a:cs typeface="Times New Roman" pitchFamily="18" charset="0"/>
            </a:endParaRPr>
          </a:p>
        </p:txBody>
      </p:sp>
      <p:sp>
        <p:nvSpPr>
          <p:cNvPr id="9" name="Content Placeholder 2"/>
          <p:cNvSpPr>
            <a:spLocks noGrp="1"/>
          </p:cNvSpPr>
          <p:nvPr>
            <p:ph sz="half" idx="1"/>
          </p:nvPr>
        </p:nvSpPr>
        <p:spPr>
          <a:xfrm>
            <a:off x="228600" y="1905000"/>
            <a:ext cx="4267200" cy="4525963"/>
          </a:xfrm>
          <a:prstGeom prst="rect">
            <a:avLst/>
          </a:prstGeom>
        </p:spPr>
        <p:txBody>
          <a:bodyPr>
            <a:norm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Hoàng</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Nguyên </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Lan </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Tần</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Trăn</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0" name="Content Placeholder 3"/>
          <p:cNvSpPr>
            <a:spLocks noGrp="1"/>
          </p:cNvSpPr>
          <p:nvPr>
            <p:ph sz="half" idx="2"/>
          </p:nvPr>
        </p:nvSpPr>
        <p:spPr>
          <a:xfrm>
            <a:off x="4724400" y="1905000"/>
            <a:ext cx="4267200" cy="4525963"/>
          </a:xfrm>
          <a:prstGeom prst="rect">
            <a:avLst/>
          </a:prstGeom>
        </p:spPr>
        <p:txBody>
          <a:bodyPr>
            <a:normAutofit/>
          </a:bodyPr>
          <a:lstStyle/>
          <a:p>
            <a:pPr marL="514350" marR="0" lvl="0" indent="-51435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6. </a:t>
            </a: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Ánh </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7. </a:t>
            </a: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Thuần </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8. </a:t>
            </a: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Khoát</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9. </a:t>
            </a:r>
            <a:r>
              <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Nguyễn Phúc Chú</a:t>
            </a:r>
            <a:endPar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514350" marR="0" lvl="0" indent="-51435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10. </a:t>
            </a:r>
            <a:r>
              <a:rPr kumimoji="0" lang="en-US"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Nguyễn</a:t>
            </a:r>
            <a:r>
              <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Phúc</a:t>
            </a:r>
            <a:r>
              <a:rPr kumimoji="0" lang="en-US"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Chu </a:t>
            </a:r>
            <a:endParaRPr kumimoji="0" lang="vi-VN"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dirty="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263783199"/>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3" name="Text Box 15"/>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Times New Roman" pitchFamily="18" charset="0"/>
                <a:cs typeface="Times New Roman" pitchFamily="18" charset="0"/>
              </a:rPr>
              <a:t>CUỘC KHẨN HOANG Ở ĐÀNG TRONG</a:t>
            </a:r>
            <a:endParaRPr lang="en-US" sz="2800" dirty="0">
              <a:solidFill>
                <a:srgbClr val="FF0000"/>
              </a:solidFill>
              <a:latin typeface="Times New Roman" pitchFamily="18" charset="0"/>
              <a:cs typeface="Times New Roman" pitchFamily="18" charset="0"/>
            </a:endParaRPr>
          </a:p>
        </p:txBody>
      </p:sp>
      <p:sp>
        <p:nvSpPr>
          <p:cNvPr id="4" name="Hộp_Văn_Bản 1"/>
          <p:cNvSpPr txBox="1"/>
          <p:nvPr/>
        </p:nvSpPr>
        <p:spPr>
          <a:xfrm>
            <a:off x="239486" y="2590800"/>
            <a:ext cx="8763000" cy="4278094"/>
          </a:xfrm>
          <a:prstGeom prst="rect">
            <a:avLst/>
          </a:prstGeom>
          <a:solidFill>
            <a:srgbClr val="CCFFFF"/>
          </a:solidFill>
        </p:spPr>
        <p:txBody>
          <a:bodyPr wrap="square" rtlCol="0">
            <a:spAutoFit/>
          </a:bodyPr>
          <a:lstStyle/>
          <a:p>
            <a:pPr algn="just"/>
            <a:r>
              <a:rPr lang="en-US" sz="2800" b="1" i="1" dirty="0">
                <a:latin typeface="Times New Roman" pitchFamily="18" charset="0"/>
                <a:cs typeface="Times New Roman" pitchFamily="18" charset="0"/>
              </a:rPr>
              <a:t>   </a:t>
            </a:r>
          </a:p>
          <a:p>
            <a:pPr algn="just">
              <a:lnSpc>
                <a:spcPct val="130000"/>
              </a:lnSpc>
            </a:pPr>
            <a:r>
              <a:rPr lang="en-US" sz="28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Từ</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cuối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thế</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kỉ</a:t>
            </a:r>
            <a:r>
              <a:rPr lang="en-US" sz="3200" b="1" i="1" dirty="0">
                <a:latin typeface="Times New Roman" pitchFamily="18" charset="0"/>
                <a:cs typeface="Times New Roman" pitchFamily="18" charset="0"/>
              </a:rPr>
              <a:t> XVI, </a:t>
            </a:r>
            <a:r>
              <a:rPr lang="en-US" sz="3200" b="1" i="1" dirty="0" err="1">
                <a:latin typeface="Times New Roman" pitchFamily="18" charset="0"/>
                <a:cs typeface="Times New Roman" pitchFamily="18" charset="0"/>
              </a:rPr>
              <a:t>công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cuộc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khẩn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hoang</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Đàng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được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xúc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tiến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mạnh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mẽ</a:t>
            </a:r>
            <a:r>
              <a:rPr lang="en-US" sz="3200" b="1" i="1" dirty="0">
                <a:latin typeface="Times New Roman" pitchFamily="18" charset="0"/>
                <a:cs typeface="Times New Roman" pitchFamily="18" charset="0"/>
              </a:rPr>
              <a:t>.</a:t>
            </a:r>
          </a:p>
          <a:p>
            <a:pPr algn="just">
              <a:lnSpc>
                <a:spcPct val="130000"/>
              </a:lnSpc>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Ruộng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đất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được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xóm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được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phát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triển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đoàn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kết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giữa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dân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tộc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ngày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càng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bền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chặt</a:t>
            </a:r>
            <a:r>
              <a:rPr lang="en-US" sz="3200" b="1" i="1" dirty="0">
                <a:latin typeface="Times New Roman" pitchFamily="18" charset="0"/>
                <a:cs typeface="Times New Roman" pitchFamily="18" charset="0"/>
              </a:rPr>
              <a:t>.</a:t>
            </a:r>
          </a:p>
          <a:p>
            <a:pPr algn="just"/>
            <a:endParaRPr lang="en-US" sz="3600" b="1" i="1" dirty="0">
              <a:latin typeface="Times New Roman" pitchFamily="18" charset="0"/>
              <a:cs typeface="Times New Roman" pitchFamily="18" charset="0"/>
            </a:endParaRPr>
          </a:p>
        </p:txBody>
      </p:sp>
      <p:sp>
        <p:nvSpPr>
          <p:cNvPr id="5" name="Rectangle 4"/>
          <p:cNvSpPr/>
          <p:nvPr/>
        </p:nvSpPr>
        <p:spPr>
          <a:xfrm>
            <a:off x="2980154" y="1371600"/>
            <a:ext cx="3281668"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itchFamily="18" charset="0"/>
                <a:cs typeface="Times New Roman" pitchFamily="18" charset="0"/>
              </a:rPr>
              <a:t>GHI NHỚ</a:t>
            </a:r>
          </a:p>
        </p:txBody>
      </p:sp>
    </p:spTree>
    <p:extLst>
      <p:ext uri="{BB962C8B-B14F-4D97-AF65-F5344CB8AC3E}">
        <p14:creationId xmlns:p14="http://schemas.microsoft.com/office/powerpoint/2010/main" val="27523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py of 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510" y="152400"/>
            <a:ext cx="6858000" cy="4433888"/>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8438" name="Rectangle 6"/>
          <p:cNvSpPr>
            <a:spLocks noGrp="1" noChangeArrowheads="1"/>
          </p:cNvSpPr>
          <p:nvPr>
            <p:ph idx="4294967295"/>
          </p:nvPr>
        </p:nvSpPr>
        <p:spPr>
          <a:xfrm>
            <a:off x="990600" y="5029200"/>
            <a:ext cx="8153400" cy="1477963"/>
          </a:xfrm>
        </p:spPr>
        <p:txBody>
          <a:bodyPr/>
          <a:lstStyle/>
          <a:p>
            <a:pPr marL="0" indent="0" algn="just" eaLnBrk="1" hangingPunct="1">
              <a:lnSpc>
                <a:spcPct val="120000"/>
              </a:lnSpc>
              <a:spcBef>
                <a:spcPts val="0"/>
              </a:spcBef>
              <a:buFontTx/>
              <a:buNone/>
            </a:pPr>
            <a:r>
              <a:rPr lang="en-US" sz="3000" dirty="0">
                <a:solidFill>
                  <a:schemeClr val="tx1"/>
                </a:solidFill>
              </a:rPr>
              <a:t>      </a:t>
            </a:r>
            <a:r>
              <a:rPr lang="en-US" sz="3000" dirty="0" err="1">
                <a:solidFill>
                  <a:schemeClr val="tx1"/>
                </a:solidFill>
                <a:latin typeface="Times New Roman" pitchFamily="18" charset="0"/>
                <a:cs typeface="Times New Roman" pitchFamily="18" charset="0"/>
              </a:rPr>
              <a:t>Trước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thế</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kỉ</a:t>
            </a:r>
            <a:r>
              <a:rPr lang="en-US" sz="3000" dirty="0">
                <a:solidFill>
                  <a:schemeClr val="tx1"/>
                </a:solidFill>
                <a:latin typeface="Times New Roman" pitchFamily="18" charset="0"/>
                <a:cs typeface="Times New Roman" pitchFamily="18" charset="0"/>
              </a:rPr>
              <a:t> XVI, </a:t>
            </a:r>
            <a:r>
              <a:rPr lang="en-US" sz="3000" dirty="0" err="1">
                <a:solidFill>
                  <a:schemeClr val="tx1"/>
                </a:solidFill>
                <a:latin typeface="Times New Roman" pitchFamily="18" charset="0"/>
                <a:cs typeface="Times New Roman" pitchFamily="18" charset="0"/>
              </a:rPr>
              <a:t>từ</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sông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Gianh</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vào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phía</a:t>
            </a:r>
            <a:r>
              <a:rPr lang="en-US" sz="3000" dirty="0">
                <a:solidFill>
                  <a:schemeClr val="tx1"/>
                </a:solidFill>
                <a:latin typeface="Times New Roman" pitchFamily="18" charset="0"/>
                <a:cs typeface="Times New Roman" pitchFamily="18" charset="0"/>
              </a:rPr>
              <a:t> Nam, </a:t>
            </a:r>
            <a:r>
              <a:rPr lang="en-US" sz="3000" dirty="0" err="1">
                <a:solidFill>
                  <a:schemeClr val="tx1"/>
                </a:solidFill>
                <a:latin typeface="Times New Roman" pitchFamily="18" charset="0"/>
                <a:cs typeface="Times New Roman" pitchFamily="18" charset="0"/>
              </a:rPr>
              <a:t>đất</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hoang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còn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nhiều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xóm</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làng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và</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dân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cư</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thưa</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thớt</a:t>
            </a:r>
            <a:r>
              <a:rPr lang="en-US" sz="30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3108656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8438">
                                            <p:txEl>
                                              <p:pRg st="0" end="0"/>
                                            </p:txEl>
                                          </p:spTgt>
                                        </p:tgtEl>
                                        <p:attrNameLst>
                                          <p:attrName>style.visibility</p:attrName>
                                        </p:attrNameLst>
                                      </p:cBhvr>
                                      <p:to>
                                        <p:strVal val="visible"/>
                                      </p:to>
                                    </p:set>
                                    <p:anim calcmode="discrete" valueType="clr">
                                      <p:cBhvr override="childStyle">
                                        <p:cTn id="18" dur="80"/>
                                        <p:tgtEl>
                                          <p:spTgt spid="184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438">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843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py of 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530" y="381000"/>
            <a:ext cx="6092825" cy="457200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990599" y="5334000"/>
            <a:ext cx="8001001"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 indent="-342900" algn="just">
              <a:lnSpc>
                <a:spcPct val="120000"/>
              </a:lnSpc>
            </a:pPr>
            <a:r>
              <a:rPr lang="en-US" sz="3000" dirty="0"/>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nghèo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khổ</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phía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đã</a:t>
            </a:r>
            <a:r>
              <a:rPr lang="en-US" sz="3000" dirty="0">
                <a:latin typeface="Times New Roman" pitchFamily="18" charset="0"/>
                <a:cs typeface="Times New Roman" pitchFamily="18" charset="0"/>
              </a:rPr>
              <a:t> di </a:t>
            </a:r>
            <a:r>
              <a:rPr lang="en-US" sz="3000" dirty="0" err="1">
                <a:latin typeface="Times New Roman" pitchFamily="18" charset="0"/>
                <a:cs typeface="Times New Roman" pitchFamily="18" charset="0"/>
              </a:rPr>
              <a:t>cư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ăn</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7403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py of 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28" y="228600"/>
            <a:ext cx="5486400" cy="4525963"/>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3"/>
          <p:cNvSpPr>
            <a:spLocks noChangeArrowheads="1"/>
          </p:cNvSpPr>
          <p:nvPr/>
        </p:nvSpPr>
        <p:spPr bwMode="auto">
          <a:xfrm>
            <a:off x="990600" y="5116909"/>
            <a:ext cx="7924800" cy="151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20000"/>
              </a:lnSpc>
            </a:pPr>
            <a:r>
              <a:rPr lang="en-US" sz="3000" dirty="0"/>
              <a:t>      </a:t>
            </a:r>
            <a:r>
              <a:rPr lang="en-US" sz="3000" dirty="0" err="1">
                <a:latin typeface="Times New Roman" pitchFamily="18" charset="0"/>
                <a:cs typeface="Times New Roman" pitchFamily="18" charset="0"/>
              </a:rPr>
              <a:t>Cuối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kỉ</a:t>
            </a:r>
            <a:r>
              <a:rPr lang="en-US" sz="3000" dirty="0">
                <a:latin typeface="Times New Roman" pitchFamily="18" charset="0"/>
                <a:cs typeface="Times New Roman" pitchFamily="18" charset="0"/>
              </a:rPr>
              <a:t> XVI,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chúa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Nguyễn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tâm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việc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hoang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mở</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sản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xuất</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3115198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770" decel="100000"/>
                                        <p:tgtEl>
                                          <p:spTgt spid="14338"/>
                                        </p:tgtEl>
                                      </p:cBhvr>
                                    </p:animEffect>
                                    <p:animScale>
                                      <p:cBhvr>
                                        <p:cTn id="8" dur="770" decel="100000"/>
                                        <p:tgtEl>
                                          <p:spTgt spid="14338"/>
                                        </p:tgtEl>
                                      </p:cBhvr>
                                      <p:from x="10000" y="10000"/>
                                      <p:to x="200000" y="450000"/>
                                    </p:animScale>
                                    <p:animScale>
                                      <p:cBhvr>
                                        <p:cTn id="9" dur="1230" accel="100000" fill="hold">
                                          <p:stCondLst>
                                            <p:cond delay="770"/>
                                          </p:stCondLst>
                                        </p:cTn>
                                        <p:tgtEl>
                                          <p:spTgt spid="14338"/>
                                        </p:tgtEl>
                                      </p:cBhvr>
                                      <p:from x="200000" y="450000"/>
                                      <p:to x="100000" y="100000"/>
                                    </p:animScale>
                                    <p:set>
                                      <p:cBhvr>
                                        <p:cTn id="10" dur="770" fill="hold"/>
                                        <p:tgtEl>
                                          <p:spTgt spid="14338"/>
                                        </p:tgtEl>
                                        <p:attrNameLst>
                                          <p:attrName>ppt_x</p:attrName>
                                        </p:attrNameLst>
                                      </p:cBhvr>
                                      <p:to>
                                        <p:strVal val="(0.5)"/>
                                      </p:to>
                                    </p:set>
                                    <p:anim from="(0.5)" to="(#ppt_x)" calcmode="lin" valueType="num">
                                      <p:cBhvr>
                                        <p:cTn id="11" dur="1230" accel="100000" fill="hold">
                                          <p:stCondLst>
                                            <p:cond delay="770"/>
                                          </p:stCondLst>
                                        </p:cTn>
                                        <p:tgtEl>
                                          <p:spTgt spid="14338"/>
                                        </p:tgtEl>
                                        <p:attrNameLst>
                                          <p:attrName>ppt_x</p:attrName>
                                        </p:attrNameLst>
                                      </p:cBhvr>
                                    </p:anim>
                                    <p:set>
                                      <p:cBhvr>
                                        <p:cTn id="12" dur="770" fill="hold"/>
                                        <p:tgtEl>
                                          <p:spTgt spid="14338"/>
                                        </p:tgtEl>
                                        <p:attrNameLst>
                                          <p:attrName>ppt_y</p:attrName>
                                        </p:attrNameLst>
                                      </p:cBhvr>
                                      <p:to>
                                        <p:strVal val="(#ppt_y+0.4)"/>
                                      </p:to>
                                    </p:set>
                                    <p:anim from="(#ppt_y+0.4)" to="(#ppt_y)" calcmode="lin" valueType="num">
                                      <p:cBhvr>
                                        <p:cTn id="13" dur="1230" accel="100000" fill="hold">
                                          <p:stCondLst>
                                            <p:cond delay="770"/>
                                          </p:stCondLst>
                                        </p:cTn>
                                        <p:tgtEl>
                                          <p:spTgt spid="1433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339"/>
                                        </p:tgtEl>
                                        <p:attrNameLst>
                                          <p:attrName>style.visibility</p:attrName>
                                        </p:attrNameLst>
                                      </p:cBhvr>
                                      <p:to>
                                        <p:strVal val="visible"/>
                                      </p:to>
                                    </p:set>
                                    <p:anim calcmode="discrete" valueType="clr">
                                      <p:cBhvr override="childStyle">
                                        <p:cTn id="18" dur="80"/>
                                        <p:tgtEl>
                                          <p:spTgt spid="143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39"/>
                                        </p:tgtEl>
                                        <p:attrNameLst>
                                          <p:attrName>fillcolor</p:attrName>
                                        </p:attrNameLst>
                                      </p:cBhvr>
                                      <p:tavLst>
                                        <p:tav tm="0">
                                          <p:val>
                                            <p:clrVal>
                                              <a:schemeClr val="accent2"/>
                                            </p:clrVal>
                                          </p:val>
                                        </p:tav>
                                        <p:tav tm="50000">
                                          <p:val>
                                            <p:clrVal>
                                              <a:schemeClr val="hlink"/>
                                            </p:clrVal>
                                          </p:val>
                                        </p:tav>
                                      </p:tavLst>
                                    </p:anim>
                                    <p:set>
                                      <p:cBhvr>
                                        <p:cTn id="20" dur="80"/>
                                        <p:tgtEl>
                                          <p:spTgt spid="14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ối t t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710" y="152400"/>
            <a:ext cx="5211763" cy="4747501"/>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0484" name="Rectangle 4"/>
          <p:cNvSpPr>
            <a:spLocks noChangeArrowheads="1"/>
          </p:cNvSpPr>
          <p:nvPr/>
        </p:nvSpPr>
        <p:spPr bwMode="auto">
          <a:xfrm>
            <a:off x="990600" y="5257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lgn="just">
              <a:lnSpc>
                <a:spcPct val="120000"/>
              </a:lnSpc>
            </a:pP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Nông</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dân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phép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nam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hoang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ấp</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2477167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770" decel="100000"/>
                                        <p:tgtEl>
                                          <p:spTgt spid="20482"/>
                                        </p:tgtEl>
                                      </p:cBhvr>
                                    </p:animEffect>
                                    <p:animScale>
                                      <p:cBhvr>
                                        <p:cTn id="8" dur="770" decel="100000"/>
                                        <p:tgtEl>
                                          <p:spTgt spid="20482"/>
                                        </p:tgtEl>
                                      </p:cBhvr>
                                      <p:from x="10000" y="10000"/>
                                      <p:to x="200000" y="450000"/>
                                    </p:animScale>
                                    <p:animScale>
                                      <p:cBhvr>
                                        <p:cTn id="9" dur="1230" accel="100000" fill="hold">
                                          <p:stCondLst>
                                            <p:cond delay="770"/>
                                          </p:stCondLst>
                                        </p:cTn>
                                        <p:tgtEl>
                                          <p:spTgt spid="20482"/>
                                        </p:tgtEl>
                                      </p:cBhvr>
                                      <p:from x="200000" y="450000"/>
                                      <p:to x="100000" y="100000"/>
                                    </p:animScale>
                                    <p:set>
                                      <p:cBhvr>
                                        <p:cTn id="10" dur="770" fill="hold"/>
                                        <p:tgtEl>
                                          <p:spTgt spid="20482"/>
                                        </p:tgtEl>
                                        <p:attrNameLst>
                                          <p:attrName>ppt_x</p:attrName>
                                        </p:attrNameLst>
                                      </p:cBhvr>
                                      <p:to>
                                        <p:strVal val="(0.5)"/>
                                      </p:to>
                                    </p:set>
                                    <p:anim from="(0.5)" to="(#ppt_x)" calcmode="lin" valueType="num">
                                      <p:cBhvr>
                                        <p:cTn id="11" dur="1230" accel="100000" fill="hold">
                                          <p:stCondLst>
                                            <p:cond delay="770"/>
                                          </p:stCondLst>
                                        </p:cTn>
                                        <p:tgtEl>
                                          <p:spTgt spid="20482"/>
                                        </p:tgtEl>
                                        <p:attrNameLst>
                                          <p:attrName>ppt_x</p:attrName>
                                        </p:attrNameLst>
                                      </p:cBhvr>
                                    </p:anim>
                                    <p:set>
                                      <p:cBhvr>
                                        <p:cTn id="12" dur="770" fill="hold"/>
                                        <p:tgtEl>
                                          <p:spTgt spid="20482"/>
                                        </p:tgtEl>
                                        <p:attrNameLst>
                                          <p:attrName>ppt_y</p:attrName>
                                        </p:attrNameLst>
                                      </p:cBhvr>
                                      <p:to>
                                        <p:strVal val="(#ppt_y+0.4)"/>
                                      </p:to>
                                    </p:set>
                                    <p:anim from="(#ppt_y+0.4)" to="(#ppt_y)" calcmode="lin" valueType="num">
                                      <p:cBhvr>
                                        <p:cTn id="13" dur="1230" accel="100000" fill="hold">
                                          <p:stCondLst>
                                            <p:cond delay="770"/>
                                          </p:stCondLst>
                                        </p:cTn>
                                        <p:tgtEl>
                                          <p:spTgt spid="204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0484"/>
                                        </p:tgtEl>
                                        <p:attrNameLst>
                                          <p:attrName>style.visibility</p:attrName>
                                        </p:attrNameLst>
                                      </p:cBhvr>
                                      <p:to>
                                        <p:strVal val="visible"/>
                                      </p:to>
                                    </p:set>
                                    <p:anim calcmode="discrete" valueType="clr">
                                      <p:cBhvr override="childStyle">
                                        <p:cTn id="18" dur="80"/>
                                        <p:tgtEl>
                                          <p:spTgt spid="2048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484"/>
                                        </p:tgtEl>
                                        <p:attrNameLst>
                                          <p:attrName>fillcolor</p:attrName>
                                        </p:attrNameLst>
                                      </p:cBhvr>
                                      <p:tavLst>
                                        <p:tav tm="0">
                                          <p:val>
                                            <p:clrVal>
                                              <a:schemeClr val="accent2"/>
                                            </p:clrVal>
                                          </p:val>
                                        </p:tav>
                                        <p:tav tm="50000">
                                          <p:val>
                                            <p:clrVal>
                                              <a:schemeClr val="hlink"/>
                                            </p:clrVal>
                                          </p:val>
                                        </p:tav>
                                      </p:tavLst>
                                    </p:anim>
                                    <p:set>
                                      <p:cBhvr>
                                        <p:cTn id="20" dur="80"/>
                                        <p:tgtEl>
                                          <p:spTgt spid="204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ối t 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393" y="152400"/>
            <a:ext cx="5411214" cy="457200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1508" name="Rectangle 4"/>
          <p:cNvSpPr>
            <a:spLocks noChangeArrowheads="1"/>
          </p:cNvSpPr>
          <p:nvPr/>
        </p:nvSpPr>
        <p:spPr bwMode="auto">
          <a:xfrm>
            <a:off x="990600" y="4999038"/>
            <a:ext cx="7924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20000"/>
              </a:lnSpc>
            </a:pPr>
            <a:r>
              <a:rPr lang="en-US" sz="3000" dirty="0"/>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hoang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cấp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nửa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cùng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rồi</a:t>
            </a:r>
            <a:r>
              <a:rPr lang="en-US" sz="3000" dirty="0">
                <a:latin typeface="Times New Roman" pitchFamily="18" charset="0"/>
                <a:cs typeface="Times New Roman" pitchFamily="18" charset="0"/>
              </a:rPr>
              <a:t> chia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đoàn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hoang</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348311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trips(downLeft)">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08"/>
                                        </p:tgtEl>
                                        <p:attrNameLst>
                                          <p:attrName>style.visibility</p:attrName>
                                        </p:attrNameLst>
                                      </p:cBhvr>
                                      <p:to>
                                        <p:strVal val="visible"/>
                                      </p:to>
                                    </p:set>
                                    <p:anim calcmode="discrete" valueType="clr">
                                      <p:cBhvr override="childStyle">
                                        <p:cTn id="12"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08"/>
                                        </p:tgtEl>
                                        <p:attrNameLst>
                                          <p:attrName>fillcolor</p:attrName>
                                        </p:attrNameLst>
                                      </p:cBhvr>
                                      <p:tavLst>
                                        <p:tav tm="0">
                                          <p:val>
                                            <p:clrVal>
                                              <a:schemeClr val="accent2"/>
                                            </p:clrVal>
                                          </p:val>
                                        </p:tav>
                                        <p:tav tm="50000">
                                          <p:val>
                                            <p:clrVal>
                                              <a:schemeClr val="hlink"/>
                                            </p:clrVal>
                                          </p:val>
                                        </p:tav>
                                      </p:tavLst>
                                    </p:anim>
                                    <p:set>
                                      <p:cBhvr>
                                        <p:cTn id="14" dur="80"/>
                                        <p:tgtEl>
                                          <p:spTgt spid="21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ối t 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931" y="189186"/>
            <a:ext cx="5573713" cy="419100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3"/>
          <p:cNvSpPr>
            <a:spLocks noChangeArrowheads="1"/>
          </p:cNvSpPr>
          <p:nvPr/>
        </p:nvSpPr>
        <p:spPr bwMode="auto">
          <a:xfrm>
            <a:off x="990600" y="4698124"/>
            <a:ext cx="7924800" cy="177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20000"/>
              </a:lnSpc>
            </a:pPr>
            <a:r>
              <a:rPr lang="en-US" sz="2800" dirty="0"/>
              <a:t>    </a:t>
            </a:r>
            <a:r>
              <a:rPr lang="en-US" sz="2800" dirty="0" smtClean="0"/>
              <a:t>  </a:t>
            </a:r>
            <a:r>
              <a:rPr lang="en-US" sz="2800" dirty="0" err="1" smtClean="0">
                <a:latin typeface="Times New Roman" pitchFamily="18" charset="0"/>
                <a:cs typeface="Times New Roman" pitchFamily="18" charset="0"/>
              </a:rPr>
              <a:t>Đoàn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Cửu</a:t>
            </a:r>
            <a:r>
              <a:rPr lang="en-US" sz="2800" dirty="0">
                <a:latin typeface="Times New Roman" pitchFamily="18" charset="0"/>
                <a:cs typeface="Times New Roman" pitchFamily="18" charset="0"/>
              </a:rPr>
              <a:t> Long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nay. </a:t>
            </a:r>
          </a:p>
        </p:txBody>
      </p:sp>
    </p:spTree>
    <p:extLst>
      <p:ext uri="{BB962C8B-B14F-4D97-AF65-F5344CB8AC3E}">
        <p14:creationId xmlns:p14="http://schemas.microsoft.com/office/powerpoint/2010/main" val="605427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770" decel="100000"/>
                                        <p:tgtEl>
                                          <p:spTgt spid="22530"/>
                                        </p:tgtEl>
                                      </p:cBhvr>
                                    </p:animEffect>
                                    <p:animScale>
                                      <p:cBhvr>
                                        <p:cTn id="8" dur="770" decel="100000"/>
                                        <p:tgtEl>
                                          <p:spTgt spid="22530"/>
                                        </p:tgtEl>
                                      </p:cBhvr>
                                      <p:from x="10000" y="10000"/>
                                      <p:to x="200000" y="450000"/>
                                    </p:animScale>
                                    <p:animScale>
                                      <p:cBhvr>
                                        <p:cTn id="9" dur="1230" accel="100000" fill="hold">
                                          <p:stCondLst>
                                            <p:cond delay="770"/>
                                          </p:stCondLst>
                                        </p:cTn>
                                        <p:tgtEl>
                                          <p:spTgt spid="22530"/>
                                        </p:tgtEl>
                                      </p:cBhvr>
                                      <p:from x="200000" y="450000"/>
                                      <p:to x="100000" y="100000"/>
                                    </p:animScale>
                                    <p:set>
                                      <p:cBhvr>
                                        <p:cTn id="10" dur="770" fill="hold"/>
                                        <p:tgtEl>
                                          <p:spTgt spid="22530"/>
                                        </p:tgtEl>
                                        <p:attrNameLst>
                                          <p:attrName>ppt_x</p:attrName>
                                        </p:attrNameLst>
                                      </p:cBhvr>
                                      <p:to>
                                        <p:strVal val="(0.5)"/>
                                      </p:to>
                                    </p:set>
                                    <p:anim from="(0.5)" to="(#ppt_x)" calcmode="lin" valueType="num">
                                      <p:cBhvr>
                                        <p:cTn id="11" dur="1230" accel="100000" fill="hold">
                                          <p:stCondLst>
                                            <p:cond delay="770"/>
                                          </p:stCondLst>
                                        </p:cTn>
                                        <p:tgtEl>
                                          <p:spTgt spid="22530"/>
                                        </p:tgtEl>
                                        <p:attrNameLst>
                                          <p:attrName>ppt_x</p:attrName>
                                        </p:attrNameLst>
                                      </p:cBhvr>
                                    </p:anim>
                                    <p:set>
                                      <p:cBhvr>
                                        <p:cTn id="12" dur="770" fill="hold"/>
                                        <p:tgtEl>
                                          <p:spTgt spid="22530"/>
                                        </p:tgtEl>
                                        <p:attrNameLst>
                                          <p:attrName>ppt_y</p:attrName>
                                        </p:attrNameLst>
                                      </p:cBhvr>
                                      <p:to>
                                        <p:strVal val="(#ppt_y+0.4)"/>
                                      </p:to>
                                    </p:set>
                                    <p:anim from="(#ppt_y+0.4)" to="(#ppt_y)" calcmode="lin" valueType="num">
                                      <p:cBhvr>
                                        <p:cTn id="13" dur="1230" accel="100000" fill="hold">
                                          <p:stCondLst>
                                            <p:cond delay="770"/>
                                          </p:stCondLst>
                                        </p:cTn>
                                        <p:tgtEl>
                                          <p:spTgt spid="225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531"/>
                                        </p:tgtEl>
                                        <p:attrNameLst>
                                          <p:attrName>style.visibility</p:attrName>
                                        </p:attrNameLst>
                                      </p:cBhvr>
                                      <p:to>
                                        <p:strVal val="visible"/>
                                      </p:to>
                                    </p:set>
                                    <p:anim calcmode="discrete" valueType="clr">
                                      <p:cBhvr override="childStyle">
                                        <p:cTn id="18" dur="80"/>
                                        <p:tgtEl>
                                          <p:spTgt spid="2253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531"/>
                                        </p:tgtEl>
                                        <p:attrNameLst>
                                          <p:attrName>fillcolor</p:attrName>
                                        </p:attrNameLst>
                                      </p:cBhvr>
                                      <p:tavLst>
                                        <p:tav tm="0">
                                          <p:val>
                                            <p:clrVal>
                                              <a:schemeClr val="accent2"/>
                                            </p:clrVal>
                                          </p:val>
                                        </p:tav>
                                        <p:tav tm="50000">
                                          <p:val>
                                            <p:clrVal>
                                              <a:schemeClr val="hlink"/>
                                            </p:clrVal>
                                          </p:val>
                                        </p:tav>
                                      </p:tavLst>
                                    </p:anim>
                                    <p:set>
                                      <p:cBhvr>
                                        <p:cTn id="20" dur="80"/>
                                        <p:tgtEl>
                                          <p:spTgt spid="225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8.5|3.4|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433</TotalTime>
  <Words>1337</Words>
  <Application>Microsoft Office PowerPoint</Application>
  <PresentationFormat>On-screen Show (4:3)</PresentationFormat>
  <Paragraphs>142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đời chúa Nguyễn tồn tại 203 năm (1600-1802), trải qua 10 đời chúa, bao gồm: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An</dc:creator>
  <cp:lastModifiedBy>THANH HUONG</cp:lastModifiedBy>
  <cp:revision>25</cp:revision>
  <dcterms:created xsi:type="dcterms:W3CDTF">2020-04-18T07:51:59Z</dcterms:created>
  <dcterms:modified xsi:type="dcterms:W3CDTF">2022-03-10T12:58:42Z</dcterms:modified>
</cp:coreProperties>
</file>