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05" r:id="rId2"/>
    <p:sldId id="308" r:id="rId3"/>
    <p:sldId id="307" r:id="rId4"/>
    <p:sldId id="303" r:id="rId5"/>
    <p:sldId id="309" r:id="rId6"/>
    <p:sldId id="259" r:id="rId7"/>
    <p:sldId id="300" r:id="rId8"/>
    <p:sldId id="260" r:id="rId9"/>
    <p:sldId id="261" r:id="rId10"/>
    <p:sldId id="262" r:id="rId11"/>
    <p:sldId id="263" r:id="rId12"/>
    <p:sldId id="264" r:id="rId13"/>
    <p:sldId id="265" r:id="rId14"/>
    <p:sldId id="266" r:id="rId15"/>
    <p:sldId id="267" r:id="rId16"/>
    <p:sldId id="270" r:id="rId17"/>
    <p:sldId id="301" r:id="rId18"/>
    <p:sldId id="271" r:id="rId19"/>
    <p:sldId id="273" r:id="rId20"/>
    <p:sldId id="274" r:id="rId21"/>
    <p:sldId id="275" r:id="rId22"/>
    <p:sldId id="276" r:id="rId23"/>
    <p:sldId id="278" r:id="rId24"/>
    <p:sldId id="281" r:id="rId25"/>
    <p:sldId id="306" r:id="rId2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p:cViewPr>
        <p:scale>
          <a:sx n="76" d="100"/>
          <a:sy n="76" d="100"/>
        </p:scale>
        <p:origin x="-486"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37A91E-E32C-4FD8-B279-DA3E9DD681EF}" type="datetimeFigureOut">
              <a:rPr lang="en-SG" smtClean="0"/>
              <a:t>5/9/2022</a:t>
            </a:fld>
            <a:endParaRPr lang="en-SG"/>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465C3-E49C-451C-98F7-C85B61C41070}" type="slidenum">
              <a:rPr lang="en-SG" smtClean="0"/>
              <a:t>‹#›</a:t>
            </a:fld>
            <a:endParaRPr lang="en-SG"/>
          </a:p>
        </p:txBody>
      </p:sp>
    </p:spTree>
    <p:extLst>
      <p:ext uri="{BB962C8B-B14F-4D97-AF65-F5344CB8AC3E}">
        <p14:creationId xmlns:p14="http://schemas.microsoft.com/office/powerpoint/2010/main" val="156245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1411649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D8ECF3-D431-4963-A4A5-7E70E4D263EE}" type="slidenum">
              <a:rPr lang="en-US" altLang="en-US"/>
              <a:pPr/>
              <a:t>‹#›</a:t>
            </a:fld>
            <a:endParaRPr lang="en-US" altLang="en-US"/>
          </a:p>
        </p:txBody>
      </p:sp>
    </p:spTree>
    <p:extLst>
      <p:ext uri="{BB962C8B-B14F-4D97-AF65-F5344CB8AC3E}">
        <p14:creationId xmlns:p14="http://schemas.microsoft.com/office/powerpoint/2010/main" val="402915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0FC519-A3CB-4826-B840-2C565FF269FE}" type="slidenum">
              <a:rPr lang="en-US" altLang="en-US"/>
              <a:pPr/>
              <a:t>‹#›</a:t>
            </a:fld>
            <a:endParaRPr lang="en-US" altLang="en-US"/>
          </a:p>
        </p:txBody>
      </p:sp>
    </p:spTree>
    <p:extLst>
      <p:ext uri="{BB962C8B-B14F-4D97-AF65-F5344CB8AC3E}">
        <p14:creationId xmlns:p14="http://schemas.microsoft.com/office/powerpoint/2010/main" val="217724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6717D0-AB50-4D83-95FD-7AD2BA3F8161}" type="slidenum">
              <a:rPr lang="en-US" altLang="en-US"/>
              <a:pPr/>
              <a:t>‹#›</a:t>
            </a:fld>
            <a:endParaRPr lang="en-US" altLang="en-US"/>
          </a:p>
        </p:txBody>
      </p:sp>
    </p:spTree>
    <p:extLst>
      <p:ext uri="{BB962C8B-B14F-4D97-AF65-F5344CB8AC3E}">
        <p14:creationId xmlns:p14="http://schemas.microsoft.com/office/powerpoint/2010/main" val="1008209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41612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79306236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24F769-38C3-4376-AE53-2A8EB44F82C8}" type="slidenum">
              <a:rPr lang="en-US" altLang="en-US"/>
              <a:pPr/>
              <a:t>‹#›</a:t>
            </a:fld>
            <a:endParaRPr lang="en-US" altLang="en-US"/>
          </a:p>
        </p:txBody>
      </p:sp>
    </p:spTree>
    <p:extLst>
      <p:ext uri="{BB962C8B-B14F-4D97-AF65-F5344CB8AC3E}">
        <p14:creationId xmlns:p14="http://schemas.microsoft.com/office/powerpoint/2010/main" val="3958849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D4072-F582-4C91-82DF-4F6A55359FB4}" type="slidenum">
              <a:rPr lang="en-US" altLang="en-US"/>
              <a:pPr/>
              <a:t>‹#›</a:t>
            </a:fld>
            <a:endParaRPr lang="en-US" altLang="en-US"/>
          </a:p>
        </p:txBody>
      </p:sp>
    </p:spTree>
    <p:extLst>
      <p:ext uri="{BB962C8B-B14F-4D97-AF65-F5344CB8AC3E}">
        <p14:creationId xmlns:p14="http://schemas.microsoft.com/office/powerpoint/2010/main" val="10926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44C1BE-B902-4D2D-8CB4-DCF3CFF1A8A6}" type="slidenum">
              <a:rPr lang="en-US" altLang="en-US"/>
              <a:pPr/>
              <a:t>‹#›</a:t>
            </a:fld>
            <a:endParaRPr lang="en-US" altLang="en-US"/>
          </a:p>
        </p:txBody>
      </p:sp>
    </p:spTree>
    <p:extLst>
      <p:ext uri="{BB962C8B-B14F-4D97-AF65-F5344CB8AC3E}">
        <p14:creationId xmlns:p14="http://schemas.microsoft.com/office/powerpoint/2010/main" val="124877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7488A-0E83-4B85-9642-56E3EA13C51D}" type="slidenum">
              <a:rPr lang="en-US" altLang="en-US"/>
              <a:pPr/>
              <a:t>‹#›</a:t>
            </a:fld>
            <a:endParaRPr lang="en-US" altLang="en-US"/>
          </a:p>
        </p:txBody>
      </p:sp>
    </p:spTree>
    <p:extLst>
      <p:ext uri="{BB962C8B-B14F-4D97-AF65-F5344CB8AC3E}">
        <p14:creationId xmlns:p14="http://schemas.microsoft.com/office/powerpoint/2010/main" val="396922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26E0EEA-2D1C-4170-85F2-3B0E916FEFD5}" type="slidenum">
              <a:rPr lang="en-US" altLang="en-US"/>
              <a:pPr/>
              <a:t>‹#›</a:t>
            </a:fld>
            <a:endParaRPr lang="en-US" altLang="en-US"/>
          </a:p>
        </p:txBody>
      </p:sp>
    </p:spTree>
    <p:extLst>
      <p:ext uri="{BB962C8B-B14F-4D97-AF65-F5344CB8AC3E}">
        <p14:creationId xmlns:p14="http://schemas.microsoft.com/office/powerpoint/2010/main" val="276131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16091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51C723-17A5-41C6-B6C1-C1364FA6B38C}" type="slidenum">
              <a:rPr lang="en-US" altLang="en-US"/>
              <a:pPr/>
              <a:t>‹#›</a:t>
            </a:fld>
            <a:endParaRPr lang="en-US" altLang="en-US"/>
          </a:p>
        </p:txBody>
      </p:sp>
    </p:spTree>
    <p:extLst>
      <p:ext uri="{BB962C8B-B14F-4D97-AF65-F5344CB8AC3E}">
        <p14:creationId xmlns:p14="http://schemas.microsoft.com/office/powerpoint/2010/main" val="305410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0873A4-99C1-4A79-90C7-43CA0D2A2D59}" type="slidenum">
              <a:rPr lang="en-US" altLang="en-US"/>
              <a:pPr/>
              <a:t>‹#›</a:t>
            </a:fld>
            <a:endParaRPr lang="en-US" altLang="en-US"/>
          </a:p>
        </p:txBody>
      </p:sp>
    </p:spTree>
    <p:extLst>
      <p:ext uri="{BB962C8B-B14F-4D97-AF65-F5344CB8AC3E}">
        <p14:creationId xmlns:p14="http://schemas.microsoft.com/office/powerpoint/2010/main" val="3974086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DD9FC71-226D-4427-9A06-ACB7FBFE18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9.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1.jp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1485900" y="2438400"/>
            <a:ext cx="9220200" cy="1445623"/>
          </a:xfrm>
        </p:spPr>
        <p:txBody>
          <a:bodyPr>
            <a:normAutofit fontScale="90000"/>
          </a:bodyPr>
          <a:lstStyle/>
          <a:p>
            <a:r>
              <a:rPr lang="en-US" sz="4800" b="1" dirty="0" err="1">
                <a:solidFill>
                  <a:srgbClr val="FF0000"/>
                </a:solidFill>
                <a:latin typeface="Arial-Rounded" panose="020B0500000000000000" charset="0"/>
                <a:cs typeface="Arial-Rounded" panose="020B0500000000000000" charset="0"/>
                <a:sym typeface="+mn-ea"/>
              </a:rPr>
              <a:t>Chào</a:t>
            </a:r>
            <a:r>
              <a:rPr lang="en-US" sz="4800" b="1" dirty="0">
                <a:solidFill>
                  <a:srgbClr val="FF0000"/>
                </a:solidFill>
                <a:latin typeface="Arial-Rounded" panose="020B0500000000000000" charset="0"/>
                <a:cs typeface="Arial-Rounded" panose="020B0500000000000000" charset="0"/>
                <a:sym typeface="+mn-ea"/>
              </a:rPr>
              <a:t> </a:t>
            </a:r>
            <a:r>
              <a:rPr lang="en-US" sz="4800" b="1" dirty="0" err="1">
                <a:solidFill>
                  <a:srgbClr val="FF0000"/>
                </a:solidFill>
                <a:latin typeface="Arial-Rounded" panose="020B0500000000000000" charset="0"/>
                <a:cs typeface="Arial-Rounded" panose="020B0500000000000000" charset="0"/>
                <a:sym typeface="+mn-ea"/>
              </a:rPr>
              <a:t>mừng</a:t>
            </a:r>
            <a:r>
              <a:rPr lang="en-US" sz="4800" b="1" dirty="0">
                <a:solidFill>
                  <a:srgbClr val="FF0000"/>
                </a:solidFill>
                <a:latin typeface="Arial-Rounded" panose="020B0500000000000000" charset="0"/>
                <a:cs typeface="Arial-Rounded" panose="020B0500000000000000" charset="0"/>
                <a:sym typeface="+mn-ea"/>
              </a:rPr>
              <a:t> </a:t>
            </a:r>
            <a:r>
              <a:rPr lang="en-US" sz="4800" b="1" dirty="0" err="1">
                <a:solidFill>
                  <a:srgbClr val="FF0000"/>
                </a:solidFill>
                <a:latin typeface="Arial-Rounded" panose="020B0500000000000000" charset="0"/>
                <a:cs typeface="Arial-Rounded" panose="020B0500000000000000" charset="0"/>
                <a:sym typeface="+mn-ea"/>
              </a:rPr>
              <a:t>các</a:t>
            </a:r>
            <a:r>
              <a:rPr lang="en-US" sz="4800" b="1" dirty="0">
                <a:solidFill>
                  <a:srgbClr val="FF0000"/>
                </a:solidFill>
                <a:latin typeface="Arial-Rounded" panose="020B0500000000000000" charset="0"/>
                <a:cs typeface="Arial-Rounded" panose="020B0500000000000000" charset="0"/>
                <a:sym typeface="+mn-ea"/>
              </a:rPr>
              <a:t> em </a:t>
            </a:r>
            <a:r>
              <a:rPr lang="en-US" sz="4800" b="1" dirty="0" err="1">
                <a:solidFill>
                  <a:srgbClr val="FF0000"/>
                </a:solidFill>
                <a:latin typeface="Arial-Rounded" panose="020B0500000000000000" charset="0"/>
                <a:cs typeface="Arial-Rounded" panose="020B0500000000000000" charset="0"/>
                <a:sym typeface="+mn-ea"/>
              </a:rPr>
              <a:t>đến</a:t>
            </a:r>
            <a:r>
              <a:rPr lang="en-US" sz="4800" b="1" dirty="0">
                <a:solidFill>
                  <a:srgbClr val="FF0000"/>
                </a:solidFill>
                <a:latin typeface="Arial-Rounded" panose="020B0500000000000000" charset="0"/>
                <a:cs typeface="Arial-Rounded" panose="020B0500000000000000" charset="0"/>
                <a:sym typeface="+mn-ea"/>
              </a:rPr>
              <a:t> </a:t>
            </a:r>
            <a:r>
              <a:rPr lang="en-US" sz="4800" b="1" dirty="0" err="1">
                <a:solidFill>
                  <a:srgbClr val="FF0000"/>
                </a:solidFill>
                <a:latin typeface="Arial-Rounded" panose="020B0500000000000000" charset="0"/>
                <a:cs typeface="Arial-Rounded" panose="020B0500000000000000" charset="0"/>
                <a:sym typeface="+mn-ea"/>
              </a:rPr>
              <a:t>với</a:t>
            </a:r>
            <a:r>
              <a:rPr lang="en-US" sz="4800" b="1" dirty="0">
                <a:solidFill>
                  <a:srgbClr val="FF0000"/>
                </a:solidFill>
                <a:latin typeface="Arial-Rounded" panose="020B0500000000000000" charset="0"/>
                <a:cs typeface="Arial-Rounded" panose="020B0500000000000000" charset="0"/>
                <a:sym typeface="+mn-ea"/>
              </a:rPr>
              <a:t> </a:t>
            </a:r>
            <a:r>
              <a:rPr lang="vi-VN" sz="4800" b="1" dirty="0" smtClean="0">
                <a:solidFill>
                  <a:srgbClr val="FF0000"/>
                </a:solidFill>
                <a:latin typeface="Arial-Rounded" panose="020B0500000000000000" charset="0"/>
                <a:cs typeface="Arial-Rounded" panose="020B0500000000000000" charset="0"/>
                <a:sym typeface="+mn-ea"/>
              </a:rPr>
              <a:t>tiết</a:t>
            </a:r>
            <a:br>
              <a:rPr lang="vi-VN" sz="4800" b="1" dirty="0" smtClean="0">
                <a:solidFill>
                  <a:srgbClr val="FF0000"/>
                </a:solidFill>
                <a:latin typeface="Arial-Rounded" panose="020B0500000000000000" charset="0"/>
                <a:cs typeface="Arial-Rounded" panose="020B0500000000000000" charset="0"/>
                <a:sym typeface="+mn-ea"/>
              </a:rPr>
            </a:br>
            <a:r>
              <a:rPr lang="en-US" altLang="vi-VN" sz="4800" b="1" dirty="0" smtClean="0">
                <a:solidFill>
                  <a:srgbClr val="FF0000"/>
                </a:solidFill>
                <a:latin typeface="Arial-Rounded" panose="020B0500000000000000" charset="0"/>
                <a:cs typeface="Arial-Rounded" panose="020B0500000000000000" charset="0"/>
                <a:sym typeface="+mn-ea"/>
              </a:rPr>
              <a:t> </a:t>
            </a:r>
            <a:r>
              <a:rPr lang="vi-VN" altLang="vi-VN" sz="4800" b="1" dirty="0" smtClean="0">
                <a:solidFill>
                  <a:srgbClr val="FF0000"/>
                </a:solidFill>
                <a:latin typeface="Arial-Rounded" panose="020B0500000000000000" charset="0"/>
                <a:cs typeface="Arial-Rounded" panose="020B0500000000000000" charset="0"/>
                <a:sym typeface="+mn-ea"/>
              </a:rPr>
              <a:t>KỂ CHUYỆN </a:t>
            </a:r>
            <a:r>
              <a:rPr lang="en-US" altLang="vi-VN" sz="4800" b="1" dirty="0" smtClean="0">
                <a:solidFill>
                  <a:srgbClr val="FF0000"/>
                </a:solidFill>
                <a:latin typeface="Arial-Rounded" panose="020B0500000000000000" charset="0"/>
                <a:cs typeface="Arial-Rounded" panose="020B0500000000000000" charset="0"/>
                <a:sym typeface="+mn-ea"/>
              </a:rPr>
              <a:t>- </a:t>
            </a:r>
            <a:r>
              <a:rPr lang="en-US" altLang="vi-VN" sz="4800" b="1" dirty="0" err="1">
                <a:solidFill>
                  <a:srgbClr val="FF0000"/>
                </a:solidFill>
                <a:latin typeface="Arial-Rounded" panose="020B0500000000000000" charset="0"/>
                <a:cs typeface="Arial-Rounded" panose="020B0500000000000000" charset="0"/>
                <a:sym typeface="+mn-ea"/>
              </a:rPr>
              <a:t>Lớp</a:t>
            </a:r>
            <a:r>
              <a:rPr lang="en-US" altLang="vi-VN" sz="4800" b="1" dirty="0">
                <a:solidFill>
                  <a:srgbClr val="FF0000"/>
                </a:solidFill>
                <a:latin typeface="Arial-Rounded" panose="020B0500000000000000" charset="0"/>
                <a:cs typeface="Arial-Rounded" panose="020B0500000000000000" charset="0"/>
                <a:sym typeface="+mn-ea"/>
              </a:rPr>
              <a:t> </a:t>
            </a:r>
            <a:r>
              <a:rPr lang="vi-VN" altLang="vi-VN" sz="4800" b="1" dirty="0" smtClean="0">
                <a:solidFill>
                  <a:srgbClr val="FF0000"/>
                </a:solidFill>
                <a:latin typeface="Arial-Rounded" panose="020B0500000000000000" charset="0"/>
                <a:cs typeface="Arial-Rounded" panose="020B0500000000000000" charset="0"/>
                <a:sym typeface="+mn-ea"/>
              </a:rPr>
              <a:t>4</a:t>
            </a:r>
            <a:endParaRPr lang="en-US" altLang="vi-VN" sz="4800" b="1" dirty="0">
              <a:solidFill>
                <a:srgbClr val="FF0000"/>
              </a:solidFill>
              <a:latin typeface="Arial-Rounded" panose="020B0500000000000000" charset="0"/>
              <a:cs typeface="Arial-Rounded" panose="020B0500000000000000" charset="0"/>
              <a:sym typeface="+mn-ea"/>
            </a:endParaRPr>
          </a:p>
        </p:txBody>
      </p:sp>
      <p:sp>
        <p:nvSpPr>
          <p:cNvPr id="6" name="Title 1"/>
          <p:cNvSpPr txBox="1">
            <a:spLocks/>
          </p:cNvSpPr>
          <p:nvPr/>
        </p:nvSpPr>
        <p:spPr bwMode="auto">
          <a:xfrm>
            <a:off x="2743200" y="1219200"/>
            <a:ext cx="7381060" cy="144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vi-VN" altLang="vi-VN" sz="3200" b="1" dirty="0" smtClean="0">
                <a:solidFill>
                  <a:srgbClr val="0070C0"/>
                </a:solidFill>
                <a:latin typeface="Arial-Rounded" panose="020B0500000000000000" charset="0"/>
                <a:cs typeface="Arial-Rounded" panose="020B0500000000000000" charset="0"/>
                <a:sym typeface="+mn-ea"/>
              </a:rPr>
              <a:t>TRƯỜNG TIỂU HỌC GIANG BIÊN</a:t>
            </a:r>
            <a:endParaRPr lang="en-US" altLang="vi-VN" sz="3200" b="1" dirty="0">
              <a:solidFill>
                <a:srgbClr val="0070C0"/>
              </a:solidFill>
              <a:latin typeface="Arial-Rounded" panose="020B0500000000000000" charset="0"/>
              <a:cs typeface="Arial-Rounded" panose="020B0500000000000000" charset="0"/>
              <a:sym typeface="+mn-ea"/>
            </a:endParaRPr>
          </a:p>
        </p:txBody>
      </p:sp>
      <p:pic>
        <p:nvPicPr>
          <p:cNvPr id="3074" name="Picture 2" descr="C:\Users\HP\Desktop\Ản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418556"/>
            <a:ext cx="25146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31701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pPr eaLnBrk="1" hangingPunct="1"/>
            <a:endParaRPr lang="en-US" altLang="en-US" smtClean="0"/>
          </a:p>
        </p:txBody>
      </p:sp>
      <p:pic>
        <p:nvPicPr>
          <p:cNvPr id="8195" name="Content Placeholder 3" descr="Cây trên hồ BB.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2700"/>
            <a:ext cx="12192000" cy="6870700"/>
          </a:xfrm>
        </p:spPr>
      </p:pic>
      <p:sp>
        <p:nvSpPr>
          <p:cNvPr id="5" name="Title 1"/>
          <p:cNvSpPr txBox="1">
            <a:spLocks/>
          </p:cNvSpPr>
          <p:nvPr/>
        </p:nvSpPr>
        <p:spPr>
          <a:xfrm>
            <a:off x="3581400" y="4559300"/>
            <a:ext cx="5638800" cy="960438"/>
          </a:xfrm>
          <a:prstGeom prst="rect">
            <a:avLst/>
          </a:prstGeom>
        </p:spPr>
        <p:txBody>
          <a:bodyPr anchor="ctr">
            <a:normAutofit fontScale="92500"/>
          </a:bodyPr>
          <a:lstStyle/>
          <a:p>
            <a:pPr algn="ctr" eaLnBrk="1" fontAlgn="auto" hangingPunct="1">
              <a:spcAft>
                <a:spcPts val="0"/>
              </a:spcAft>
              <a:defRPr/>
            </a:pPr>
            <a:r>
              <a:rPr lang="en-US" sz="4400" b="1" dirty="0" err="1">
                <a:solidFill>
                  <a:srgbClr val="FF0000"/>
                </a:solidFill>
                <a:latin typeface="Arial" panose="020B0604020202020204" pitchFamily="34" charset="0"/>
                <a:ea typeface="+mj-ea"/>
                <a:cs typeface="Arial" pitchFamily="34" charset="0"/>
              </a:rPr>
              <a:t>Ba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Bể</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mùa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nước</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cạn</a:t>
            </a:r>
            <a:endParaRPr lang="en-US" sz="4400" b="1" dirty="0">
              <a:solidFill>
                <a:srgbClr val="FF00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ox(in)">
                                      <p:cBhvr>
                                        <p:cTn id="7" dur="500"/>
                                        <p:tgtEl>
                                          <p:spTgt spid="819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p:txBody>
          <a:bodyPr/>
          <a:lstStyle/>
          <a:p>
            <a:pPr eaLnBrk="1" hangingPunct="1"/>
            <a:endParaRPr lang="en-US" altLang="en-US" smtClean="0"/>
          </a:p>
        </p:txBody>
      </p:sp>
      <p:pic>
        <p:nvPicPr>
          <p:cNvPr id="9219" name="Content Placeholder 3" descr="Đảo nhỏ trên hồ BB.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Title 1"/>
          <p:cNvSpPr txBox="1">
            <a:spLocks/>
          </p:cNvSpPr>
          <p:nvPr/>
        </p:nvSpPr>
        <p:spPr>
          <a:xfrm>
            <a:off x="1828800" y="4572000"/>
            <a:ext cx="8610600" cy="960438"/>
          </a:xfrm>
          <a:prstGeom prst="rect">
            <a:avLst/>
          </a:prstGeom>
        </p:spPr>
        <p:txBody>
          <a:bodyPr anchor="ctr">
            <a:normAutofit/>
          </a:bodyPr>
          <a:lstStyle/>
          <a:p>
            <a:pPr algn="ctr" eaLnBrk="1" fontAlgn="auto" hangingPunct="1">
              <a:spcAft>
                <a:spcPts val="0"/>
              </a:spcAft>
              <a:defRPr/>
            </a:pPr>
            <a:r>
              <a:rPr lang="en-US" sz="4400" b="1" dirty="0" err="1">
                <a:solidFill>
                  <a:srgbClr val="FF0000"/>
                </a:solidFill>
                <a:latin typeface="Arial" panose="020B0604020202020204" pitchFamily="34" charset="0"/>
                <a:ea typeface="+mj-ea"/>
                <a:cs typeface="Arial" pitchFamily="34" charset="0"/>
              </a:rPr>
              <a:t>Có</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những</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núi</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đá</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nhỏ</a:t>
            </a:r>
            <a:r>
              <a:rPr lang="en-US" sz="4400" b="1" dirty="0">
                <a:solidFill>
                  <a:srgbClr val="FF0000"/>
                </a:solidFill>
                <a:latin typeface="Arial" panose="020B0604020202020204" pitchFamily="34" charset="0"/>
                <a:ea typeface="+mj-ea"/>
                <a:cs typeface="Arial" pitchFamily="34" charset="0"/>
              </a:rPr>
              <a:t> ở </a:t>
            </a:r>
            <a:r>
              <a:rPr lang="en-US" sz="4400" b="1" dirty="0" err="1">
                <a:solidFill>
                  <a:srgbClr val="FF0000"/>
                </a:solidFill>
                <a:latin typeface="Arial" panose="020B0604020202020204" pitchFamily="34" charset="0"/>
                <a:ea typeface="+mj-ea"/>
                <a:cs typeface="Arial" pitchFamily="34" charset="0"/>
              </a:rPr>
              <a:t>giữa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hồ</a:t>
            </a:r>
            <a:endParaRPr lang="en-US" sz="4400" b="1" dirty="0">
              <a:solidFill>
                <a:srgbClr val="FF00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box(in)">
                                      <p:cBhvr>
                                        <p:cTn id="10"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Content Placeholder 3" descr="Cá suối phơi khô.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
            <a:ext cx="12192000" cy="6858001"/>
          </a:xfrm>
        </p:spPr>
      </p:pic>
      <p:sp>
        <p:nvSpPr>
          <p:cNvPr id="12290" name="Title 1"/>
          <p:cNvSpPr>
            <a:spLocks noGrp="1"/>
          </p:cNvSpPr>
          <p:nvPr>
            <p:ph type="title" idx="4294967295"/>
          </p:nvPr>
        </p:nvSpPr>
        <p:spPr/>
        <p:txBody>
          <a:bodyPr/>
          <a:lstStyle/>
          <a:p>
            <a:pPr eaLnBrk="1" hangingPunct="1"/>
            <a:endParaRPr lang="en-US" altLang="en-US" smtClean="0"/>
          </a:p>
        </p:txBody>
      </p:sp>
      <p:sp>
        <p:nvSpPr>
          <p:cNvPr id="5" name="Title 1"/>
          <p:cNvSpPr txBox="1">
            <a:spLocks/>
          </p:cNvSpPr>
          <p:nvPr/>
        </p:nvSpPr>
        <p:spPr>
          <a:xfrm>
            <a:off x="3276600" y="381000"/>
            <a:ext cx="5638800" cy="960438"/>
          </a:xfrm>
          <a:prstGeom prst="rect">
            <a:avLst/>
          </a:prstGeom>
        </p:spPr>
        <p:txBody>
          <a:bodyPr anchor="ctr">
            <a:normAutofit/>
          </a:bodyPr>
          <a:lstStyle/>
          <a:p>
            <a:pPr algn="ctr" eaLnBrk="1" fontAlgn="auto" hangingPunct="1">
              <a:spcAft>
                <a:spcPts val="0"/>
              </a:spcAft>
              <a:defRPr/>
            </a:pPr>
            <a:r>
              <a:rPr lang="en-US" sz="4400" b="1" dirty="0" err="1">
                <a:solidFill>
                  <a:srgbClr val="FFFF00"/>
                </a:solidFill>
                <a:latin typeface="Times New Roman" panose="02020603050405020304" pitchFamily="18" charset="0"/>
                <a:ea typeface="+mj-ea"/>
                <a:cs typeface="Times New Roman" panose="02020603050405020304" pitchFamily="18" charset="0"/>
              </a:rPr>
              <a:t>Cá</a:t>
            </a:r>
            <a:r>
              <a:rPr lang="en-US" sz="4400" b="1" dirty="0">
                <a:solidFill>
                  <a:srgbClr val="FFFF00"/>
                </a:solidFill>
                <a:latin typeface="Times New Roman" panose="02020603050405020304" pitchFamily="18" charset="0"/>
                <a:ea typeface="+mj-ea"/>
                <a:cs typeface="Times New Roman" panose="02020603050405020304" pitchFamily="18" charset="0"/>
              </a:rPr>
              <a:t> </a:t>
            </a:r>
            <a:r>
              <a:rPr lang="en-US" sz="4400" b="1" dirty="0" err="1">
                <a:solidFill>
                  <a:srgbClr val="FFFF00"/>
                </a:solidFill>
                <a:latin typeface="Times New Roman" panose="02020603050405020304" pitchFamily="18" charset="0"/>
                <a:ea typeface="+mj-ea"/>
                <a:cs typeface="Times New Roman" panose="02020603050405020304" pitchFamily="18" charset="0"/>
              </a:rPr>
              <a:t>suối</a:t>
            </a:r>
            <a:r>
              <a:rPr lang="en-US" sz="4400" b="1" dirty="0">
                <a:solidFill>
                  <a:srgbClr val="FFFF00"/>
                </a:solidFill>
                <a:latin typeface="Times New Roman" panose="02020603050405020304" pitchFamily="18" charset="0"/>
                <a:ea typeface="+mj-ea"/>
                <a:cs typeface="Times New Roman" panose="02020603050405020304" pitchFamily="18" charset="0"/>
              </a:rPr>
              <a:t> </a:t>
            </a:r>
            <a:r>
              <a:rPr lang="en-US" sz="4400" b="1" dirty="0" err="1">
                <a:solidFill>
                  <a:srgbClr val="FFFF00"/>
                </a:solidFill>
                <a:latin typeface="Times New Roman" panose="02020603050405020304" pitchFamily="18" charset="0"/>
                <a:ea typeface="+mj-ea"/>
                <a:cs typeface="Times New Roman" panose="02020603050405020304" pitchFamily="18" charset="0"/>
              </a:rPr>
              <a:t>phơi</a:t>
            </a:r>
            <a:r>
              <a:rPr lang="en-US" sz="4400" b="1" dirty="0">
                <a:solidFill>
                  <a:srgbClr val="FFFF00"/>
                </a:solidFill>
                <a:latin typeface="Times New Roman" panose="02020603050405020304" pitchFamily="18" charset="0"/>
                <a:ea typeface="+mj-ea"/>
                <a:cs typeface="Times New Roman" panose="02020603050405020304" pitchFamily="18" charset="0"/>
              </a:rPr>
              <a:t> </a:t>
            </a:r>
            <a:r>
              <a:rPr lang="en-US" sz="4400" b="1" dirty="0" err="1">
                <a:solidFill>
                  <a:srgbClr val="FFFF00"/>
                </a:solidFill>
                <a:latin typeface="Times New Roman" panose="02020603050405020304" pitchFamily="18" charset="0"/>
                <a:ea typeface="+mj-ea"/>
                <a:cs typeface="Times New Roman" panose="02020603050405020304" pitchFamily="18" charset="0"/>
              </a:rPr>
              <a:t>khô</a:t>
            </a:r>
            <a:endParaRPr lang="en-US" sz="4400" b="1" dirty="0">
              <a:solidFill>
                <a:srgbClr val="FFFF00"/>
              </a:solidFill>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checkerboard(across)">
                                      <p:cBhvr>
                                        <p:cTn id="7" dur="500"/>
                                        <p:tgtEl>
                                          <p:spTgt spid="1024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41252" y="228600"/>
            <a:ext cx="10941148" cy="990600"/>
          </a:xfrm>
          <a:ln w="38100">
            <a:solidFill>
              <a:schemeClr val="accent4"/>
            </a:solidFill>
          </a:ln>
        </p:spPr>
        <p:txBody>
          <a:bodyPr/>
          <a:lstStyle/>
          <a:p>
            <a:r>
              <a:rPr lang="en-US" sz="5400" b="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Rau Ngót rừng</a:t>
            </a:r>
            <a:endParaRPr lang="en-US" sz="54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BÁN GIỐNG CÂY RAU SẮNG, BÁN CÂY RAU SẮNG GIỐNG SỐ LƯỢNG LỚ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41252" y="1600200"/>
            <a:ext cx="4953000" cy="4724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u rừng về Hà Nội, 200 nghìn/kg vẫn &amp;#39;cháy hàng&amp;#39;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840" y="1600200"/>
            <a:ext cx="5369560" cy="4723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6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Rau bò khai</a:t>
            </a:r>
            <a:endParaRPr lang="en-US" sz="6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descr="Thuần hóa&amp;quot; rau bò khai rừng thành rau nhà, ngồi đếm ngọn thu ti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24782"/>
            <a:ext cx="5257800" cy="4876799"/>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4" descr="CHẾ BIẾN RAU BÒ... - Rau Bò Khai - www.thuanvietfruits.com | Facebook"/>
          <p:cNvSpPr>
            <a:spLocks noChangeAspect="1" noChangeArrowheads="1"/>
          </p:cNvSpPr>
          <p:nvPr/>
        </p:nvSpPr>
        <p:spPr bwMode="auto">
          <a:xfrm>
            <a:off x="244764" y="32464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0" descr="CHẾ BIẾN RAU BÒ... - Rau Bò Khai - www.thuanvietfruits.com | Facebook"/>
          <p:cNvSpPr>
            <a:spLocks noChangeAspect="1" noChangeArrowheads="1"/>
          </p:cNvSpPr>
          <p:nvPr/>
        </p:nvSpPr>
        <p:spPr bwMode="auto">
          <a:xfrm>
            <a:off x="4800600" y="2286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4" name="Picture 16" descr="Rau bò khai, rau ngót leo (COMBO 10 BẦU CÂY GIỐNG) | Lazada.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424782"/>
            <a:ext cx="5029200" cy="4883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64"/>
                                        </p:tgtEl>
                                        <p:attrNameLst>
                                          <p:attrName>style.visibility</p:attrName>
                                        </p:attrNameLst>
                                      </p:cBhvr>
                                      <p:to>
                                        <p:strVal val="visible"/>
                                      </p:to>
                                    </p:set>
                                    <p:animEffect transition="in" filter="fade">
                                      <p:cBhvr>
                                        <p:cTn id="17" dur="1000"/>
                                        <p:tgtEl>
                                          <p:spTgt spid="2064"/>
                                        </p:tgtEl>
                                      </p:cBhvr>
                                    </p:animEffect>
                                    <p:anim calcmode="lin" valueType="num">
                                      <p:cBhvr>
                                        <p:cTn id="18" dur="1000" fill="hold"/>
                                        <p:tgtEl>
                                          <p:spTgt spid="2064"/>
                                        </p:tgtEl>
                                        <p:attrNameLst>
                                          <p:attrName>ppt_x</p:attrName>
                                        </p:attrNameLst>
                                      </p:cBhvr>
                                      <p:tavLst>
                                        <p:tav tm="0">
                                          <p:val>
                                            <p:strVal val="#ppt_x"/>
                                          </p:val>
                                        </p:tav>
                                        <p:tav tm="100000">
                                          <p:val>
                                            <p:strVal val="#ppt_x"/>
                                          </p:val>
                                        </p:tav>
                                      </p:tavLst>
                                    </p:anim>
                                    <p:anim calcmode="lin" valueType="num">
                                      <p:cBhvr>
                                        <p:cTn id="19" dur="1000" fill="hold"/>
                                        <p:tgtEl>
                                          <p:spTgt spid="20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422146" y="256185"/>
            <a:ext cx="102452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marL="457200" eaLnBrk="0" hangingPunct="0">
              <a:defRPr sz="2000">
                <a:solidFill>
                  <a:schemeClr val="tx1"/>
                </a:solidFill>
                <a:latin typeface="Arial" charset="0"/>
              </a:defRPr>
            </a:lvl6pPr>
            <a:lvl7pPr marL="914400" eaLnBrk="0" hangingPunct="0">
              <a:defRPr sz="2000">
                <a:solidFill>
                  <a:schemeClr val="tx1"/>
                </a:solidFill>
                <a:latin typeface="Arial" charset="0"/>
              </a:defRPr>
            </a:lvl7pPr>
            <a:lvl8pPr marL="1371600" eaLnBrk="0" hangingPunct="0">
              <a:defRPr sz="2000">
                <a:solidFill>
                  <a:schemeClr val="tx1"/>
                </a:solidFill>
                <a:latin typeface="Arial" charset="0"/>
              </a:defRPr>
            </a:lvl8pPr>
            <a:lvl9pPr marL="1828800" eaLnBrk="0" hangingPunct="0">
              <a:defRPr sz="2000">
                <a:solidFill>
                  <a:schemeClr val="tx1"/>
                </a:solidFill>
                <a:latin typeface="Arial" charset="0"/>
              </a:defRPr>
            </a:lvl9pPr>
          </a:lstStyle>
          <a:p>
            <a:pPr marL="0" lvl="4" eaLnBrk="1" hangingPunct="1">
              <a:spcBef>
                <a:spcPct val="50000"/>
              </a:spcBef>
            </a:pPr>
            <a:r>
              <a:rPr lang="en-US" altLang="en-US" sz="3000">
                <a:latin typeface="Times New Roman" pitchFamily="18" charset="0"/>
                <a:cs typeface="Times New Roman" pitchFamily="18" charset="0"/>
              </a:rPr>
              <a:t>Đọc lời dưới mỗi bức tranh. Thử đoán xem câu chuyện kể về ai? </a:t>
            </a:r>
            <a:r>
              <a:rPr lang="en-US" altLang="en-US" sz="3000" smtClean="0">
                <a:latin typeface="Times New Roman" pitchFamily="18" charset="0"/>
                <a:cs typeface="Times New Roman" pitchFamily="18" charset="0"/>
              </a:rPr>
              <a:t>Nội </a:t>
            </a:r>
            <a:r>
              <a:rPr lang="en-US" altLang="en-US" sz="3000">
                <a:latin typeface="Times New Roman" pitchFamily="18" charset="0"/>
                <a:cs typeface="Times New Roman" pitchFamily="18" charset="0"/>
              </a:rPr>
              <a:t>dung câu chuyện là gì</a:t>
            </a:r>
            <a:r>
              <a:rPr lang="en-US" altLang="en-US" sz="3000" smtClean="0">
                <a:latin typeface="Times New Roman" pitchFamily="18" charset="0"/>
                <a:cs typeface="Times New Roman" pitchFamily="18" charset="0"/>
              </a:rPr>
              <a:t>?</a:t>
            </a:r>
            <a:endParaRPr lang="en-US" altLang="en-US" sz="3000">
              <a:latin typeface="Times New Roman" pitchFamily="18" charset="0"/>
              <a:cs typeface="Times New Roman" pitchFamily="18" charset="0"/>
            </a:endParaRPr>
          </a:p>
        </p:txBody>
      </p:sp>
      <p:grpSp>
        <p:nvGrpSpPr>
          <p:cNvPr id="2" name="Group 14"/>
          <p:cNvGrpSpPr>
            <a:grpSpLocks/>
          </p:cNvGrpSpPr>
          <p:nvPr/>
        </p:nvGrpSpPr>
        <p:grpSpPr bwMode="auto">
          <a:xfrm>
            <a:off x="401783" y="1447800"/>
            <a:ext cx="11286387" cy="4940300"/>
            <a:chOff x="-195594" y="838201"/>
            <a:chExt cx="9873297" cy="6019800"/>
          </a:xfrm>
        </p:grpSpPr>
        <p:pic>
          <p:nvPicPr>
            <p:cNvPr id="15364"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143000" y="876300"/>
              <a:ext cx="3376971" cy="29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648201" y="838201"/>
              <a:ext cx="3352799" cy="30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155700" y="4038600"/>
              <a:ext cx="3352800" cy="281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648200" y="3962400"/>
              <a:ext cx="3429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195594" y="1828801"/>
              <a:ext cx="1338593" cy="1981201"/>
            </a:xfrm>
            <a:prstGeom prst="wedgeRoundRectCallout">
              <a:avLst>
                <a:gd name="adj1" fmla="val 64854"/>
                <a:gd name="adj2" fmla="val -70433"/>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Bà cụ ăn xin xuất hiện như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2" name="Rounded Rectangular Callout 11"/>
            <p:cNvSpPr/>
            <p:nvPr/>
          </p:nvSpPr>
          <p:spPr>
            <a:xfrm>
              <a:off x="8152918" y="1362003"/>
              <a:ext cx="1300772" cy="1457399"/>
            </a:xfrm>
            <a:prstGeom prst="wedgeRoundRectCallout">
              <a:avLst>
                <a:gd name="adj1" fmla="val -63056"/>
                <a:gd name="adj2" fmla="val -80812"/>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Ai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nghỉ</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3" name="Rounded Rectangular Callout 12"/>
            <p:cNvSpPr/>
            <p:nvPr/>
          </p:nvSpPr>
          <p:spPr>
            <a:xfrm>
              <a:off x="-195594" y="4762504"/>
              <a:ext cx="1414552" cy="1943098"/>
            </a:xfrm>
            <a:prstGeom prst="wedgeRoundRectCallout">
              <a:avLst>
                <a:gd name="adj1" fmla="val 64960"/>
                <a:gd name="adj2" fmla="val -79424"/>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Chuyện gì xảy ra trong đêm lễ hội ?</a:t>
              </a:r>
            </a:p>
          </p:txBody>
        </p:sp>
        <p:sp>
          <p:nvSpPr>
            <p:cNvPr id="14" name="Rounded Rectangular Callout 13"/>
            <p:cNvSpPr/>
            <p:nvPr/>
          </p:nvSpPr>
          <p:spPr>
            <a:xfrm>
              <a:off x="8246535" y="4647464"/>
              <a:ext cx="1431168" cy="2210536"/>
            </a:xfrm>
            <a:prstGeom prst="wedgeRoundRectCallout">
              <a:avLst>
                <a:gd name="adj1" fmla="val -65443"/>
                <a:gd name="adj2" fmla="val -47801"/>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chemeClr val="tx1"/>
                  </a:solidFill>
                  <a:latin typeface="Times New Roman" panose="02020603050405020304" pitchFamily="18" charset="0"/>
                  <a:cs typeface="Times New Roman" panose="02020603050405020304" pitchFamily="18" charset="0"/>
                </a:rPr>
                <a:t>Hồ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grpSp>
      <p:sp>
        <p:nvSpPr>
          <p:cNvPr id="3" name="Flowchart: Summing Junction 2"/>
          <p:cNvSpPr/>
          <p:nvPr/>
        </p:nvSpPr>
        <p:spPr>
          <a:xfrm>
            <a:off x="381001" y="383016"/>
            <a:ext cx="838200" cy="888832"/>
          </a:xfrm>
          <a:prstGeom prst="flowChartSummingJunction">
            <a:avLst/>
          </a:prstGeom>
          <a:solidFill>
            <a:schemeClr val="accent3"/>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a:xfrm>
            <a:off x="609600" y="394998"/>
            <a:ext cx="10972800" cy="1625890"/>
          </a:xfrm>
        </p:spPr>
        <p:txBody>
          <a:bodyPr/>
          <a:lstStyle/>
          <a:p>
            <a:pPr eaLnBrk="1" hangingPunct="1"/>
            <a:r>
              <a:rPr lang="en-US" altLang="en-US" b="1" smtClean="0">
                <a:latin typeface="Times New Roman" panose="02020603050405020304" pitchFamily="18" charset="0"/>
                <a:cs typeface="Times New Roman" panose="02020603050405020304" pitchFamily="18" charset="0"/>
              </a:rPr>
              <a:t>GIẢI THÍCH TỪ KHÓ</a:t>
            </a:r>
          </a:p>
        </p:txBody>
      </p:sp>
      <p:sp>
        <p:nvSpPr>
          <p:cNvPr id="2" name="Content Placeholder 1"/>
          <p:cNvSpPr>
            <a:spLocks noGrp="1"/>
          </p:cNvSpPr>
          <p:nvPr>
            <p:ph idx="1"/>
          </p:nvPr>
        </p:nvSpPr>
        <p:spPr>
          <a:xfrm>
            <a:off x="609600" y="2078831"/>
            <a:ext cx="10972800" cy="3919537"/>
          </a:xfrm>
        </p:spPr>
        <p:txBody>
          <a:bodyPr anchor="ctr"/>
          <a:lstStyle/>
          <a:p>
            <a:pPr algn="ctr"/>
            <a:r>
              <a:rPr lang="en-US" sz="3600" smtClean="0">
                <a:solidFill>
                  <a:srgbClr val="FF0000"/>
                </a:solidFill>
                <a:latin typeface="Times New Roman" panose="02020603050405020304" pitchFamily="18" charset="0"/>
                <a:cs typeface="Times New Roman" panose="02020603050405020304" pitchFamily="18" charset="0"/>
              </a:rPr>
              <a:t>Làm </a:t>
            </a:r>
            <a:r>
              <a:rPr lang="en-US" sz="3600">
                <a:solidFill>
                  <a:srgbClr val="FF0000"/>
                </a:solidFill>
                <a:latin typeface="Times New Roman" panose="02020603050405020304" pitchFamily="18" charset="0"/>
                <a:cs typeface="Times New Roman" panose="02020603050405020304" pitchFamily="18" charset="0"/>
              </a:rPr>
              <a:t>phúc</a:t>
            </a:r>
            <a:r>
              <a:rPr lang="en-US" sz="3600">
                <a:latin typeface="Times New Roman" panose="02020603050405020304" pitchFamily="18" charset="0"/>
                <a:cs typeface="Times New Roman" panose="02020603050405020304" pitchFamily="18" charset="0"/>
              </a:rPr>
              <a:t>: </a:t>
            </a:r>
            <a:r>
              <a:rPr lang="vi-VN" sz="3600">
                <a:latin typeface="Times New Roman" panose="02020603050405020304" pitchFamily="18" charset="0"/>
                <a:cs typeface="Times New Roman" panose="02020603050405020304" pitchFamily="18" charset="0"/>
              </a:rPr>
              <a:t>làm điều tốt lành để cứu giúp người </a:t>
            </a:r>
            <a:r>
              <a:rPr lang="vi-VN" sz="3600" smtClean="0">
                <a:latin typeface="Times New Roman" panose="02020603050405020304" pitchFamily="18" charset="0"/>
                <a:cs typeface="Times New Roman" panose="02020603050405020304" pitchFamily="18" charset="0"/>
              </a:rPr>
              <a:t>khác</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a:p>
            <a:pPr algn="ctr"/>
            <a:r>
              <a:rPr lang="en-US" sz="3600">
                <a:solidFill>
                  <a:srgbClr val="FF0000"/>
                </a:solidFill>
                <a:latin typeface="Times New Roman" panose="02020603050405020304" pitchFamily="18" charset="0"/>
                <a:cs typeface="Times New Roman" panose="02020603050405020304" pitchFamily="18" charset="0"/>
              </a:rPr>
              <a:t>Giao long</a:t>
            </a:r>
            <a:r>
              <a:rPr lang="en-US" sz="3600">
                <a:latin typeface="Times New Roman" panose="02020603050405020304" pitchFamily="18" charset="0"/>
                <a:cs typeface="Times New Roman" panose="02020603050405020304" pitchFamily="18" charset="0"/>
              </a:rPr>
              <a:t>: loài rắn to còn gọi là thuồng luồng.</a:t>
            </a:r>
          </a:p>
          <a:p>
            <a:pPr algn="ctr"/>
            <a:r>
              <a:rPr lang="en-US" sz="3600">
                <a:solidFill>
                  <a:srgbClr val="FF0000"/>
                </a:solidFill>
                <a:latin typeface="Times New Roman" panose="02020603050405020304" pitchFamily="18" charset="0"/>
                <a:cs typeface="Times New Roman" panose="02020603050405020304" pitchFamily="18" charset="0"/>
              </a:rPr>
              <a:t>Bà góa</a:t>
            </a:r>
            <a:r>
              <a:rPr lang="en-US" sz="3600">
                <a:latin typeface="Times New Roman" panose="02020603050405020304" pitchFamily="18" charset="0"/>
                <a:cs typeface="Times New Roman" panose="02020603050405020304" pitchFamily="18" charset="0"/>
              </a:rPr>
              <a:t>: người phụ nữ có chồng bị chết.</a:t>
            </a:r>
          </a:p>
          <a:p>
            <a:pPr algn="ctr"/>
            <a:r>
              <a:rPr lang="en-US" sz="3600">
                <a:solidFill>
                  <a:srgbClr val="FF0000"/>
                </a:solidFill>
                <a:latin typeface="Times New Roman" panose="02020603050405020304" pitchFamily="18" charset="0"/>
                <a:cs typeface="Times New Roman" panose="02020603050405020304" pitchFamily="18" charset="0"/>
              </a:rPr>
              <a:t>Làm việc thiện</a:t>
            </a:r>
            <a:r>
              <a:rPr lang="en-US" sz="3600">
                <a:latin typeface="Times New Roman" panose="02020603050405020304" pitchFamily="18" charset="0"/>
                <a:cs typeface="Times New Roman" panose="02020603050405020304" pitchFamily="18" charset="0"/>
              </a:rPr>
              <a:t>: làm điều tốt cho người khác</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
        <p:nvSpPr>
          <p:cNvPr id="3" name="Title 1"/>
          <p:cNvSpPr txBox="1">
            <a:spLocks/>
          </p:cNvSpPr>
          <p:nvPr/>
        </p:nvSpPr>
        <p:spPr>
          <a:xfrm>
            <a:off x="1295400" y="1246188"/>
            <a:ext cx="9206707" cy="960438"/>
          </a:xfrm>
          <a:prstGeom prst="rect">
            <a:avLst/>
          </a:prstGeom>
        </p:spPr>
        <p:txBody>
          <a:bodyPr anchor="ctr">
            <a:normAutofit/>
          </a:bodyPr>
          <a:lstStyle/>
          <a:p>
            <a:pPr algn="ctr" eaLnBrk="1" fontAlgn="auto" hangingPunct="1">
              <a:spcAft>
                <a:spcPts val="0"/>
              </a:spcAft>
              <a:defRPr/>
            </a:pPr>
            <a:endParaRPr lang="en-US" sz="4000" dirty="0">
              <a:latin typeface="Times New Roman" panose="02020603050405020304" pitchFamily="18" charset="0"/>
              <a:ea typeface="+mj-ea"/>
              <a:cs typeface="Times New Roman" panose="02020603050405020304" pitchFamily="18" charset="0"/>
            </a:endParaRPr>
          </a:p>
        </p:txBody>
      </p:sp>
      <p:sp>
        <p:nvSpPr>
          <p:cNvPr id="4" name="Title 1"/>
          <p:cNvSpPr txBox="1">
            <a:spLocks/>
          </p:cNvSpPr>
          <p:nvPr/>
        </p:nvSpPr>
        <p:spPr>
          <a:xfrm>
            <a:off x="1295400" y="2020888"/>
            <a:ext cx="11049000" cy="960437"/>
          </a:xfrm>
          <a:prstGeom prst="rect">
            <a:avLst/>
          </a:prstGeom>
        </p:spPr>
        <p:txBody>
          <a:bodyPr anchor="ctr"/>
          <a:lstStyle/>
          <a:p>
            <a:pPr eaLnBrk="1" fontAlgn="auto" hangingPunct="1">
              <a:spcAft>
                <a:spcPts val="0"/>
              </a:spcAft>
              <a:defRPr/>
            </a:pPr>
            <a:endParaRPr lang="en-US" sz="4000" dirty="0">
              <a:latin typeface="Times New Roman" panose="02020603050405020304" pitchFamily="18" charset="0"/>
              <a:ea typeface="+mj-ea"/>
              <a:cs typeface="Times New Roman" panose="02020603050405020304" pitchFamily="18" charset="0"/>
            </a:endParaRPr>
          </a:p>
        </p:txBody>
      </p:sp>
      <p:sp>
        <p:nvSpPr>
          <p:cNvPr id="5" name="Title 1"/>
          <p:cNvSpPr txBox="1">
            <a:spLocks/>
          </p:cNvSpPr>
          <p:nvPr/>
        </p:nvSpPr>
        <p:spPr>
          <a:xfrm>
            <a:off x="1295400" y="3078163"/>
            <a:ext cx="8382000" cy="960437"/>
          </a:xfrm>
          <a:prstGeom prst="rect">
            <a:avLst/>
          </a:prstGeom>
        </p:spPr>
        <p:txBody>
          <a:bodyPr anchor="ctr">
            <a:normAutofit/>
          </a:bodyPr>
          <a:lstStyle/>
          <a:p>
            <a:pPr eaLnBrk="1" fontAlgn="auto" hangingPunct="1">
              <a:spcAft>
                <a:spcPts val="0"/>
              </a:spcAft>
              <a:defRPr/>
            </a:pPr>
            <a:endParaRPr lang="en-US" sz="4000" dirty="0">
              <a:latin typeface="Times New Roman" panose="02020603050405020304" pitchFamily="18" charset="0"/>
              <a:ea typeface="+mj-ea"/>
              <a:cs typeface="Times New Roman" panose="02020603050405020304" pitchFamily="18" charset="0"/>
            </a:endParaRPr>
          </a:p>
        </p:txBody>
      </p:sp>
      <p:sp>
        <p:nvSpPr>
          <p:cNvPr id="6" name="Title 1"/>
          <p:cNvSpPr txBox="1">
            <a:spLocks/>
          </p:cNvSpPr>
          <p:nvPr/>
        </p:nvSpPr>
        <p:spPr>
          <a:xfrm>
            <a:off x="1268413" y="4065588"/>
            <a:ext cx="9982200" cy="960437"/>
          </a:xfrm>
          <a:prstGeom prst="rect">
            <a:avLst/>
          </a:prstGeom>
        </p:spPr>
        <p:txBody>
          <a:bodyPr anchor="ctr"/>
          <a:lstStyle/>
          <a:p>
            <a:pPr eaLnBrk="1" fontAlgn="auto" hangingPunct="1">
              <a:spcAft>
                <a:spcPts val="0"/>
              </a:spcAft>
              <a:defRPr/>
            </a:pPr>
            <a:endParaRPr lang="en-US" sz="4000" dirty="0">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down)">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down)">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5" descr="Hồ Ba Bể.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112"/>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7"/>
          <p:cNvSpPr>
            <a:spLocks noChangeArrowheads="1"/>
          </p:cNvSpPr>
          <p:nvPr/>
        </p:nvSpPr>
        <p:spPr bwMode="auto">
          <a:xfrm>
            <a:off x="4495800" y="762000"/>
            <a:ext cx="7467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n-US" sz="4400" b="1" i="1">
                <a:solidFill>
                  <a:srgbClr val="FF0000"/>
                </a:solidFill>
                <a:latin typeface="Times New Roman" pitchFamily="18" charset="0"/>
              </a:rPr>
              <a:t>SỰ TÍCH HỒ BA </a:t>
            </a:r>
            <a:r>
              <a:rPr lang="en-US" altLang="en-US" sz="4400" b="1" i="1" smtClean="0">
                <a:solidFill>
                  <a:srgbClr val="FF0000"/>
                </a:solidFill>
                <a:latin typeface="Times New Roman" pitchFamily="18" charset="0"/>
              </a:rPr>
              <a:t>BỂ</a:t>
            </a:r>
          </a:p>
          <a:p>
            <a:pPr algn="ctr" eaLnBrk="1" hangingPunct="1"/>
            <a:r>
              <a:rPr lang="en-US" altLang="en-US" sz="4400" b="1" i="1" smtClean="0">
                <a:solidFill>
                  <a:srgbClr val="FF0000"/>
                </a:solidFill>
                <a:latin typeface="Times New Roman" pitchFamily="18" charset="0"/>
              </a:rPr>
              <a:t>Audio</a:t>
            </a:r>
            <a:endParaRPr lang="vi-VN" altLang="en-US" sz="4400" b="1" i="1">
              <a:solidFill>
                <a:srgbClr val="FF0000"/>
              </a:solidFill>
              <a:latin typeface="Times New Roman" pitchFamily="18" charset="0"/>
            </a:endParaRPr>
          </a:p>
        </p:txBody>
      </p:sp>
      <p:pic>
        <p:nvPicPr>
          <p:cNvPr id="3" name="Audio Sự tích Hô Ba Bể">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5029200"/>
            <a:ext cx="1295401" cy="83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1000"/>
                                        <p:tgtEl>
                                          <p:spTgt spid="30723"/>
                                        </p:tgtEl>
                                      </p:cBhvr>
                                    </p:animEffect>
                                    <p:anim calcmode="lin" valueType="num">
                                      <p:cBhvr>
                                        <p:cTn id="8" dur="1000" fill="hold"/>
                                        <p:tgtEl>
                                          <p:spTgt spid="30723"/>
                                        </p:tgtEl>
                                        <p:attrNameLst>
                                          <p:attrName>ppt_x</p:attrName>
                                        </p:attrNameLst>
                                      </p:cBhvr>
                                      <p:tavLst>
                                        <p:tav tm="0">
                                          <p:val>
                                            <p:strVal val="#ppt_x"/>
                                          </p:val>
                                        </p:tav>
                                        <p:tav tm="100000">
                                          <p:val>
                                            <p:strVal val="#ppt_x"/>
                                          </p:val>
                                        </p:tav>
                                      </p:tavLst>
                                    </p:anim>
                                    <p:anim calcmode="lin" valueType="num">
                                      <p:cBhvr>
                                        <p:cTn id="9" dur="1000" fill="hold"/>
                                        <p:tgtEl>
                                          <p:spTgt spid="3072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barn(inVertical)">
                                      <p:cBhvr>
                                        <p:cTn id="12"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3"/>
                                        </p:tgtEl>
                                      </p:cBhvr>
                                    </p:cmd>
                                  </p:childTnLst>
                                </p:cTn>
                              </p:par>
                            </p:childTnLst>
                          </p:cTn>
                        </p:par>
                      </p:childTnLst>
                    </p:cTn>
                  </p:par>
                </p:childTnLst>
              </p:cTn>
              <p:nextCondLst>
                <p:cond evt="onClick" delay="0">
                  <p:tgtEl>
                    <p:spTgt spid="3"/>
                  </p:tgtEl>
                </p:cond>
              </p:nextCondLst>
            </p:seq>
            <p:audio>
              <p:cMediaNode vol="80000" numSld="999">
                <p:cTn id="18" fill="hold" display="0">
                  <p:stCondLst>
                    <p:cond delay="indefinite"/>
                  </p:stCondLst>
                  <p:endCondLst>
                    <p:cond evt="onStopAudio" delay="0">
                      <p:tgtEl>
                        <p:sldTgt/>
                      </p:tgtEl>
                    </p:cond>
                  </p:endCondLst>
                </p:cTn>
                <p:tgtEl>
                  <p:spTgt spid="3"/>
                </p:tgtEl>
              </p:cMediaNode>
            </p:audio>
          </p:childTnLst>
        </p:cTn>
      </p:par>
    </p:tnLst>
    <p:bldLst>
      <p:bldP spid="307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666999"/>
            <a:ext cx="3390900" cy="3664641"/>
          </a:xfrm>
          <a:prstGeom prst="rect">
            <a:avLst/>
          </a:prstGeom>
        </p:spPr>
      </p:pic>
      <p:sp>
        <p:nvSpPr>
          <p:cNvPr id="4" name="Cloud Callout 3"/>
          <p:cNvSpPr/>
          <p:nvPr/>
        </p:nvSpPr>
        <p:spPr>
          <a:xfrm>
            <a:off x="1524000" y="152400"/>
            <a:ext cx="7086600" cy="1931089"/>
          </a:xfrm>
          <a:prstGeom prst="cloudCallout">
            <a:avLst>
              <a:gd name="adj1" fmla="val -27923"/>
              <a:gd name="adj2" fmla="val 85396"/>
            </a:avLst>
          </a:prstGeom>
          <a:solidFill>
            <a:schemeClr val="accent3"/>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Bạn có biết? Đây chính là con “Giao long” trong truyện nè!</a:t>
            </a:r>
            <a:endParaRPr lang="en-US" sz="2400" b="1">
              <a:solidFill>
                <a:schemeClr val="tx1"/>
              </a:solidFill>
              <a:latin typeface="Times New Roman" panose="02020603050405020304" pitchFamily="18" charset="0"/>
              <a:cs typeface="Times New Roman" panose="02020603050405020304" pitchFamily="18" charset="0"/>
            </a:endParaRPr>
          </a:p>
        </p:txBody>
      </p:sp>
      <p:pic>
        <p:nvPicPr>
          <p:cNvPr id="3074" name="Picture 2" descr="Giao Long |  Путин Вьетнама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83489"/>
            <a:ext cx="6324600" cy="43293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6" presetClass="entr" presetSubtype="32"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ircle(out)">
                                      <p:cBhvr>
                                        <p:cTn id="2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3794" name="Picture 2" descr="Ke chuye_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62000" y="695783"/>
            <a:ext cx="6629400" cy="545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7626927" y="914400"/>
            <a:ext cx="4191000" cy="1160463"/>
          </a:xfrm>
          <a:solidFill>
            <a:srgbClr val="FFFF00"/>
          </a:solidFill>
        </p:spPr>
        <p:txBody>
          <a:bodyPr/>
          <a:lstStyle/>
          <a:p>
            <a:pPr eaLnBrk="1" hangingPunct="1"/>
            <a:r>
              <a:rPr lang="en-US" altLang="en-US" sz="3600" smtClean="0">
                <a:latin typeface="Times New Roman" panose="02020603050405020304" pitchFamily="18" charset="0"/>
                <a:cs typeface="Times New Roman" panose="02020603050405020304" pitchFamily="18" charset="0"/>
              </a:rPr>
              <a:t>Bà cụ ăn xin xuất hiện như thế nào?</a:t>
            </a:r>
          </a:p>
        </p:txBody>
      </p:sp>
      <p:sp>
        <p:nvSpPr>
          <p:cNvPr id="7" name="Title 1"/>
          <p:cNvSpPr txBox="1">
            <a:spLocks/>
          </p:cNvSpPr>
          <p:nvPr/>
        </p:nvSpPr>
        <p:spPr>
          <a:xfrm>
            <a:off x="7620000" y="2299854"/>
            <a:ext cx="4191000" cy="1143000"/>
          </a:xfrm>
          <a:prstGeom prst="rect">
            <a:avLst/>
          </a:prstGeom>
          <a:solidFill>
            <a:srgbClr val="92D050"/>
          </a:solidFill>
        </p:spPr>
        <p:txBody>
          <a:bodyPr anchor="ctr">
            <a:normAutofit lnSpcReduction="10000"/>
          </a:bodyPr>
          <a:lstStyle/>
          <a:p>
            <a:pPr algn="ctr" eaLnBrk="1" fontAlgn="auto" hangingPunct="1">
              <a:spcAft>
                <a:spcPts val="0"/>
              </a:spcAft>
              <a:defRPr/>
            </a:pPr>
            <a:r>
              <a:rPr lang="en-US" sz="3600" dirty="0" err="1">
                <a:latin typeface="Times New Roman" panose="02020603050405020304" pitchFamily="18" charset="0"/>
                <a:ea typeface="+mj-ea"/>
                <a:cs typeface="Times New Roman" panose="02020603050405020304" pitchFamily="18" charset="0"/>
              </a:rPr>
              <a:t>Mọi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người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đối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xử</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với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cụ</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như</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thế</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nào</a:t>
            </a:r>
            <a:r>
              <a:rPr lang="en-US" sz="3600" dirty="0">
                <a:latin typeface="Times New Roman" panose="02020603050405020304" pitchFamily="18" charset="0"/>
                <a:ea typeface="+mj-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32"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plus(out)">
                                      <p:cBhvr>
                                        <p:cTn id="7" dur="20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0831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4818"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876800" y="525462"/>
            <a:ext cx="67770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33399" y="762000"/>
            <a:ext cx="4073237" cy="990600"/>
          </a:xfrm>
          <a:prstGeom prst="rect">
            <a:avLst/>
          </a:prstGeom>
          <a:solidFill>
            <a:srgbClr val="00B0F0"/>
          </a:solidFill>
        </p:spPr>
        <p:txBody>
          <a:bodyPr anchor="ctr">
            <a:normAutofit fontScale="92500" lnSpcReduction="20000"/>
          </a:bodyPr>
          <a:lstStyle/>
          <a:p>
            <a:pPr algn="ctr" eaLnBrk="1" fontAlgn="auto" hangingPunct="1">
              <a:spcAft>
                <a:spcPts val="0"/>
              </a:spcAft>
              <a:defRPr/>
            </a:pPr>
            <a:r>
              <a:rPr lang="en-US" sz="3600" dirty="0">
                <a:latin typeface="Arial" panose="020B0604020202020204" pitchFamily="34" charset="0"/>
                <a:ea typeface="+mj-ea"/>
                <a:cs typeface="Arial" pitchFamily="34" charset="0"/>
              </a:rPr>
              <a:t>Ai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cho</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ăn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và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nghỉ</a:t>
            </a:r>
            <a:r>
              <a:rPr lang="en-US" sz="3600" dirty="0">
                <a:latin typeface="Arial" panose="020B0604020202020204" pitchFamily="34" charset="0"/>
                <a:ea typeface="+mj-ea"/>
                <a:cs typeface="Arial" pitchFamily="34" charset="0"/>
              </a:rPr>
              <a:t>?</a:t>
            </a:r>
          </a:p>
        </p:txBody>
      </p:sp>
      <p:sp>
        <p:nvSpPr>
          <p:cNvPr id="5" name="Title 1"/>
          <p:cNvSpPr txBox="1">
            <a:spLocks/>
          </p:cNvSpPr>
          <p:nvPr/>
        </p:nvSpPr>
        <p:spPr>
          <a:xfrm>
            <a:off x="533399" y="2514600"/>
            <a:ext cx="4073238" cy="906462"/>
          </a:xfrm>
          <a:prstGeom prst="rect">
            <a:avLst/>
          </a:prstGeom>
          <a:solidFill>
            <a:srgbClr val="92D050"/>
          </a:solidFill>
        </p:spPr>
        <p:txBody>
          <a:bodyPr anchor="ctr">
            <a:normAutofit fontScale="92500" lnSpcReduction="20000"/>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Chuyện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xảy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ra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trong</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đêm</a:t>
            </a:r>
            <a:r>
              <a:rPr lang="en-US" sz="3600" dirty="0">
                <a:latin typeface="Arial" panose="020B0604020202020204" pitchFamily="34" charset="0"/>
                <a:ea typeface="+mj-ea"/>
                <a:cs typeface="Arial" pitchFamily="34" charset="0"/>
              </a:rPr>
              <a:t>?</a:t>
            </a:r>
          </a:p>
        </p:txBody>
      </p:sp>
      <p:sp>
        <p:nvSpPr>
          <p:cNvPr id="6" name="Title 1"/>
          <p:cNvSpPr txBox="1">
            <a:spLocks/>
          </p:cNvSpPr>
          <p:nvPr/>
        </p:nvSpPr>
        <p:spPr>
          <a:xfrm>
            <a:off x="533398" y="4343400"/>
            <a:ext cx="4080165" cy="1676400"/>
          </a:xfrm>
          <a:prstGeom prst="rect">
            <a:avLst/>
          </a:prstGeom>
          <a:solidFill>
            <a:srgbClr val="FFC000"/>
          </a:solidFill>
        </p:spPr>
        <p:txBody>
          <a:bodyPr anchor="ctr">
            <a:normAutofit lnSpcReduction="10000"/>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Khi</a:t>
            </a:r>
            <a:r>
              <a:rPr lang="en-US" sz="3600" dirty="0">
                <a:latin typeface="Arial" panose="020B0604020202020204" pitchFamily="34" charset="0"/>
                <a:ea typeface="+mj-ea"/>
                <a:cs typeface="Arial" pitchFamily="34" charset="0"/>
              </a:rPr>
              <a:t> chia </a:t>
            </a:r>
            <a:r>
              <a:rPr lang="en-US" sz="3600" dirty="0" err="1">
                <a:latin typeface="Arial" panose="020B0604020202020204" pitchFamily="34" charset="0"/>
                <a:ea typeface="+mj-ea"/>
                <a:cs typeface="Arial" pitchFamily="34" charset="0"/>
              </a:rPr>
              <a:t>tay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dặn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mẹ</a:t>
            </a:r>
            <a:r>
              <a:rPr lang="en-US" sz="3600" dirty="0">
                <a:latin typeface="Arial" panose="020B0604020202020204" pitchFamily="34" charset="0"/>
                <a:ea typeface="+mj-ea"/>
                <a:cs typeface="Arial" pitchFamily="34" charset="0"/>
              </a:rPr>
              <a:t> con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góa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điều</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out)">
                                      <p:cBhvr>
                                        <p:cTn id="7" dur="20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5842" name="Picture 2" descr="Ke chuye_1"/>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09600" y="695325"/>
            <a:ext cx="6553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7543800" y="674543"/>
            <a:ext cx="4038600" cy="1230457"/>
          </a:xfrm>
          <a:prstGeom prst="rect">
            <a:avLst/>
          </a:prstGeom>
          <a:solidFill>
            <a:srgbClr val="FFC000"/>
          </a:solidFill>
        </p:spPr>
        <p:txBody>
          <a:bodyPr anchor="ctr">
            <a:normAutofit/>
          </a:bodyPr>
          <a:lstStyle/>
          <a:p>
            <a:pPr algn="ctr" eaLnBrk="1" fontAlgn="auto" hangingPunct="1">
              <a:spcAft>
                <a:spcPts val="0"/>
              </a:spcAft>
              <a:defRPr/>
            </a:pP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đêm</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lễ</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hội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chuyện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gì</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đã</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xảy</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ra</a:t>
            </a:r>
            <a:r>
              <a:rPr lang="en-US" sz="3600" dirty="0">
                <a:latin typeface="Times New Roman" panose="02020603050405020304" pitchFamily="18" charset="0"/>
                <a:ea typeface="+mj-ea"/>
                <a:cs typeface="Times New Roman" panose="02020603050405020304" pitchFamily="18" charset="0"/>
              </a:rPr>
              <a:t>?</a:t>
            </a:r>
          </a:p>
        </p:txBody>
      </p:sp>
      <p:sp>
        <p:nvSpPr>
          <p:cNvPr id="5" name="Title 1"/>
          <p:cNvSpPr txBox="1">
            <a:spLocks/>
          </p:cNvSpPr>
          <p:nvPr/>
        </p:nvSpPr>
        <p:spPr>
          <a:xfrm>
            <a:off x="7543800" y="2073852"/>
            <a:ext cx="4010891" cy="1371600"/>
          </a:xfrm>
          <a:prstGeom prst="rect">
            <a:avLst/>
          </a:prstGeom>
          <a:solidFill>
            <a:schemeClr val="tx2">
              <a:lumMod val="20000"/>
              <a:lumOff val="80000"/>
            </a:schemeClr>
          </a:solidFill>
        </p:spPr>
        <p:txBody>
          <a:bodyPr anchor="ctr">
            <a:normAutofit/>
          </a:bodyPr>
          <a:lstStyle/>
          <a:p>
            <a:pPr algn="ctr" eaLnBrk="1" fontAlgn="auto" hangingPunct="1">
              <a:spcAft>
                <a:spcPts val="0"/>
              </a:spcAft>
              <a:defRPr/>
            </a:pPr>
            <a:r>
              <a:rPr lang="en-US" sz="3600" dirty="0" err="1">
                <a:latin typeface="Times New Roman" panose="02020603050405020304" pitchFamily="18" charset="0"/>
                <a:ea typeface="+mj-ea"/>
                <a:cs typeface="Times New Roman" panose="02020603050405020304" pitchFamily="18" charset="0"/>
              </a:rPr>
              <a:t>Mẹ</a:t>
            </a:r>
            <a:r>
              <a:rPr lang="en-US" sz="3600" dirty="0">
                <a:latin typeface="Times New Roman" panose="02020603050405020304" pitchFamily="18" charset="0"/>
                <a:ea typeface="+mj-ea"/>
                <a:cs typeface="Times New Roman" panose="02020603050405020304" pitchFamily="18" charset="0"/>
              </a:rPr>
              <a:t> con </a:t>
            </a:r>
            <a:r>
              <a:rPr lang="en-US" sz="3600" dirty="0" err="1">
                <a:latin typeface="Times New Roman" panose="02020603050405020304" pitchFamily="18" charset="0"/>
                <a:ea typeface="+mj-ea"/>
                <a:cs typeface="Times New Roman" panose="02020603050405020304" pitchFamily="18" charset="0"/>
              </a:rPr>
              <a:t>bà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góa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đã</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làm</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gì</a:t>
            </a:r>
            <a:r>
              <a:rPr lang="en-US" sz="3600" dirty="0">
                <a:latin typeface="Times New Roman" panose="02020603050405020304" pitchFamily="18" charset="0"/>
                <a:ea typeface="+mj-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circle(out)">
                                      <p:cBhvr>
                                        <p:cTn id="7" dur="20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6866" name="Picture 5" descr="Ke chuye_0"/>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762000" y="990600"/>
            <a:ext cx="7239000" cy="471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8305800" y="990600"/>
            <a:ext cx="3657600" cy="1905000"/>
          </a:xfrm>
          <a:prstGeom prst="rect">
            <a:avLst/>
          </a:prstGeom>
          <a:solidFill>
            <a:srgbClr val="FFFF00"/>
          </a:solidFill>
        </p:spPr>
        <p:txBody>
          <a:bodyPr anchor="ctr">
            <a:normAutofit/>
          </a:bodyPr>
          <a:lstStyle/>
          <a:p>
            <a:pPr algn="ctr" eaLnBrk="1" fontAlgn="auto" hangingPunct="1">
              <a:spcAft>
                <a:spcPts val="0"/>
              </a:spcAft>
              <a:defRPr/>
            </a:pPr>
            <a:r>
              <a:rPr lang="en-US" sz="2800" dirty="0" err="1">
                <a:latin typeface="Times New Roman" panose="02020603050405020304" pitchFamily="18" charset="0"/>
                <a:ea typeface="+mj-ea"/>
                <a:cs typeface="Times New Roman" panose="02020603050405020304" pitchFamily="18" charset="0"/>
              </a:rPr>
              <a:t>Hồ</a:t>
            </a:r>
            <a:r>
              <a:rPr lang="en-US" sz="2800" dirty="0">
                <a:latin typeface="Times New Roman" panose="02020603050405020304" pitchFamily="18" charset="0"/>
                <a:ea typeface="+mj-ea"/>
                <a:cs typeface="Times New Roman" panose="02020603050405020304" pitchFamily="18" charset="0"/>
              </a:rPr>
              <a:t> Ba </a:t>
            </a:r>
            <a:r>
              <a:rPr lang="en-US" sz="2800" dirty="0" err="1">
                <a:latin typeface="Times New Roman" panose="02020603050405020304" pitchFamily="18" charset="0"/>
                <a:ea typeface="+mj-ea"/>
                <a:cs typeface="Times New Roman" panose="02020603050405020304" pitchFamily="18" charset="0"/>
              </a:rPr>
              <a:t>Bể</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đã</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được</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hình</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thành</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như</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thế</a:t>
            </a:r>
            <a:r>
              <a:rPr lang="en-US" sz="2800" dirty="0">
                <a:latin typeface="Times New Roman" panose="02020603050405020304" pitchFamily="18" charset="0"/>
                <a:ea typeface="+mj-ea"/>
                <a:cs typeface="Times New Roman" panose="02020603050405020304" pitchFamily="18" charset="0"/>
              </a:rPr>
              <a:t> </a:t>
            </a:r>
            <a:r>
              <a:rPr lang="en-US" sz="2800" dirty="0" err="1">
                <a:latin typeface="Times New Roman" panose="02020603050405020304" pitchFamily="18" charset="0"/>
                <a:ea typeface="+mj-ea"/>
                <a:cs typeface="Times New Roman" panose="02020603050405020304" pitchFamily="18" charset="0"/>
              </a:rPr>
              <a:t>nào</a:t>
            </a:r>
            <a:r>
              <a:rPr lang="en-US" sz="2800" dirty="0">
                <a:latin typeface="Times New Roman" panose="02020603050405020304" pitchFamily="18" charset="0"/>
                <a:ea typeface="+mj-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circle(out)">
                                      <p:cBhvr>
                                        <p:cTn id="12"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8914" name="Group 14"/>
          <p:cNvGrpSpPr>
            <a:grpSpLocks/>
          </p:cNvGrpSpPr>
          <p:nvPr/>
        </p:nvGrpSpPr>
        <p:grpSpPr bwMode="auto">
          <a:xfrm>
            <a:off x="4724400" y="1905001"/>
            <a:ext cx="7239000" cy="4517666"/>
            <a:chOff x="0" y="0"/>
            <a:chExt cx="9144001" cy="6858001"/>
          </a:xfrm>
        </p:grpSpPr>
        <p:pic>
          <p:nvPicPr>
            <p:cNvPr id="38915" name="Picture 2" descr="Ke chuye_3"/>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2700" y="9712"/>
              <a:ext cx="4483100" cy="36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descr="Ke chuye_2"/>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495801" y="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Ke chuye_1"/>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0" y="3657601"/>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Ke chuye_0"/>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495800" y="365760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2765066"/>
            <a:ext cx="3505200" cy="3657600"/>
          </a:xfrm>
          <a:prstGeom prst="rect">
            <a:avLst/>
          </a:prstGeom>
        </p:spPr>
      </p:pic>
      <p:sp>
        <p:nvSpPr>
          <p:cNvPr id="3" name="Cloud Callout 2"/>
          <p:cNvSpPr/>
          <p:nvPr/>
        </p:nvSpPr>
        <p:spPr>
          <a:xfrm>
            <a:off x="685800" y="304800"/>
            <a:ext cx="6616503" cy="1752599"/>
          </a:xfrm>
          <a:prstGeom prst="cloudCallout">
            <a:avLst>
              <a:gd name="adj1" fmla="val -21135"/>
              <a:gd name="adj2" fmla="val 9884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Hãy kể lại toàn bộ câu chuyện theo lời kể của em?</a:t>
            </a:r>
            <a:endParaRPr lang="en-US" sz="2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6" presetClass="entr" presetSubtype="32" fill="hold" nodeType="withEffect">
                                  <p:stCondLst>
                                    <p:cond delay="0"/>
                                  </p:stCondLst>
                                  <p:childTnLst>
                                    <p:set>
                                      <p:cBhvr>
                                        <p:cTn id="16" dur="1" fill="hold">
                                          <p:stCondLst>
                                            <p:cond delay="0"/>
                                          </p:stCondLst>
                                        </p:cTn>
                                        <p:tgtEl>
                                          <p:spTgt spid="38914"/>
                                        </p:tgtEl>
                                        <p:attrNameLst>
                                          <p:attrName>style.visibility</p:attrName>
                                        </p:attrNameLst>
                                      </p:cBhvr>
                                      <p:to>
                                        <p:strVal val="visible"/>
                                      </p:to>
                                    </p:set>
                                    <p:animEffect transition="in" filter="circle(out)">
                                      <p:cBhvr>
                                        <p:cTn id="1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371600" y="838200"/>
            <a:ext cx="9144000" cy="646331"/>
          </a:xfrm>
          <a:prstGeom prst="rect">
            <a:avLst/>
          </a:prstGeom>
          <a:solidFill>
            <a:schemeClr val="bg1"/>
          </a:solidFill>
          <a:ln w="38100">
            <a:solidFill>
              <a:schemeClr val="tx1"/>
            </a:solidFill>
          </a:ln>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sz="3600" b="1" smtClean="0">
                <a:solidFill>
                  <a:srgbClr val="0070C0"/>
                </a:solidFill>
                <a:latin typeface="Times New Roman" panose="02020603050405020304" pitchFamily="18" charset="0"/>
                <a:cs typeface="Times New Roman" panose="02020603050405020304" pitchFamily="18" charset="0"/>
              </a:rPr>
              <a:t>Qua </a:t>
            </a:r>
            <a:r>
              <a:rPr lang="en-US" altLang="en-US" sz="3600" b="1">
                <a:solidFill>
                  <a:srgbClr val="0070C0"/>
                </a:solidFill>
                <a:latin typeface="Times New Roman" panose="02020603050405020304" pitchFamily="18" charset="0"/>
                <a:cs typeface="Times New Roman" panose="02020603050405020304" pitchFamily="18" charset="0"/>
              </a:rPr>
              <a:t>câu chuyện trên em hiểu được điều gì?</a:t>
            </a:r>
          </a:p>
        </p:txBody>
      </p:sp>
      <p:sp>
        <p:nvSpPr>
          <p:cNvPr id="5" name="Text Box 7"/>
          <p:cNvSpPr txBox="1">
            <a:spLocks noChangeArrowheads="1"/>
          </p:cNvSpPr>
          <p:nvPr/>
        </p:nvSpPr>
        <p:spPr bwMode="auto">
          <a:xfrm>
            <a:off x="1828800" y="2971800"/>
            <a:ext cx="9982200" cy="2308324"/>
          </a:xfrm>
          <a:prstGeom prst="rect">
            <a:avLst/>
          </a:prstGeom>
          <a:noFill/>
          <a:ln w="76200">
            <a:solidFill>
              <a:srgbClr val="00B050"/>
            </a:solidFill>
            <a:miter lim="800000"/>
            <a:headEnd/>
            <a:tailEnd/>
          </a:ln>
          <a:extLst/>
        </p:spPr>
        <p:txBody>
          <a:bodyPr wrap="square" anchor="ct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3600" b="1" dirty="0">
                <a:solidFill>
                  <a:srgbClr val="FF6600"/>
                </a:solidFill>
                <a:latin typeface="Times New Roman" panose="02020603050405020304" pitchFamily="18" charset="0"/>
                <a:cs typeface="Times New Roman" panose="02020603050405020304" pitchFamily="18" charset="0"/>
              </a:rPr>
              <a:t>Ý </a:t>
            </a:r>
            <a:r>
              <a:rPr lang="en-US" altLang="en-US" sz="3600" b="1" dirty="0" err="1">
                <a:solidFill>
                  <a:srgbClr val="FF6600"/>
                </a:solidFill>
                <a:latin typeface="Times New Roman" panose="02020603050405020304" pitchFamily="18" charset="0"/>
                <a:cs typeface="Times New Roman" panose="02020603050405020304" pitchFamily="18" charset="0"/>
              </a:rPr>
              <a:t>nghĩa</a:t>
            </a:r>
            <a:r>
              <a:rPr lang="en-US" altLang="en-US" sz="3600" b="1" dirty="0">
                <a:solidFill>
                  <a:srgbClr val="FF6600"/>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chuyện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ta </a:t>
            </a:r>
            <a:r>
              <a:rPr lang="en-US" altLang="en-US" sz="3600" b="1" dirty="0" err="1">
                <a:latin typeface="Times New Roman" panose="02020603050405020304" pitchFamily="18" charset="0"/>
                <a:cs typeface="Times New Roman" panose="02020603050405020304" pitchFamily="18" charset="0"/>
              </a:rPr>
              <a:t>biết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sự</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hình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thành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hồ</a:t>
            </a:r>
            <a:r>
              <a:rPr lang="en-US" altLang="en-US" sz="3600" b="1" dirty="0">
                <a:latin typeface="Times New Roman" panose="02020603050405020304" pitchFamily="18" charset="0"/>
                <a:cs typeface="Times New Roman" panose="02020603050405020304" pitchFamily="18" charset="0"/>
              </a:rPr>
              <a:t> Ba </a:t>
            </a:r>
            <a:r>
              <a:rPr lang="en-US" altLang="en-US" sz="3600" b="1" dirty="0" err="1">
                <a:latin typeface="Times New Roman" panose="02020603050405020304" pitchFamily="18" charset="0"/>
                <a:cs typeface="Times New Roman" panose="02020603050405020304" pitchFamily="18" charset="0"/>
              </a:rPr>
              <a:t>Bể</a:t>
            </a:r>
            <a:r>
              <a:rPr lang="en-US" altLang="en-US" sz="3600" b="1" dirty="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ngoài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ra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còn</a:t>
            </a:r>
            <a:r>
              <a:rPr lang="en-US" altLang="en-US" sz="3600" b="1" dirty="0">
                <a:latin typeface="Times New Roman" panose="02020603050405020304" pitchFamily="18" charset="0"/>
                <a:cs typeface="Times New Roman" panose="02020603050405020304" pitchFamily="18" charset="0"/>
              </a:rPr>
              <a:t> ca </a:t>
            </a:r>
            <a:r>
              <a:rPr lang="en-US" altLang="en-US" sz="3600" b="1" dirty="0" err="1">
                <a:latin typeface="Times New Roman" panose="02020603050405020304" pitchFamily="18" charset="0"/>
                <a:cs typeface="Times New Roman" panose="02020603050405020304" pitchFamily="18" charset="0"/>
              </a:rPr>
              <a:t>ngợi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những</a:t>
            </a:r>
            <a:r>
              <a:rPr lang="en-US" altLang="en-US" sz="3600" b="1" dirty="0">
                <a:latin typeface="Times New Roman" panose="02020603050405020304" pitchFamily="18" charset="0"/>
                <a:cs typeface="Times New Roman" panose="02020603050405020304" pitchFamily="18" charset="0"/>
              </a:rPr>
              <a:t> con </a:t>
            </a:r>
            <a:r>
              <a:rPr lang="en-US" altLang="en-US" sz="3600" b="1" dirty="0" err="1">
                <a:latin typeface="Times New Roman" panose="02020603050405020304" pitchFamily="18" charset="0"/>
                <a:cs typeface="Times New Roman" panose="02020603050405020304" pitchFamily="18" charset="0"/>
              </a:rPr>
              <a:t>người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giàu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lòng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nhân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biết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giúp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người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khác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sẽ</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gặp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nhiều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điều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tốt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lành</a:t>
            </a:r>
            <a:r>
              <a:rPr lang="en-US" altLang="en-US" sz="3600" b="1" dirty="0">
                <a:latin typeface="Times New Roman" panose="02020603050405020304" pitchFamily="18" charset="0"/>
                <a:cs typeface="Times New Roman" panose="02020603050405020304" pitchFamily="18" charset="0"/>
              </a:rPr>
              <a:t>.</a:t>
            </a:r>
          </a:p>
        </p:txBody>
      </p:sp>
      <p:sp>
        <p:nvSpPr>
          <p:cNvPr id="2" name="Curved Right Arrow 1"/>
          <p:cNvSpPr/>
          <p:nvPr/>
        </p:nvSpPr>
        <p:spPr>
          <a:xfrm rot="20995446">
            <a:off x="331322" y="1077467"/>
            <a:ext cx="1289635" cy="3024318"/>
          </a:xfrm>
          <a:prstGeom prst="curvedRightArrow">
            <a:avLst>
              <a:gd name="adj1" fmla="val 24483"/>
              <a:gd name="adj2" fmla="val 41322"/>
              <a:gd name="adj3" fmla="val 412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69509" y="-2805407"/>
            <a:ext cx="6858000" cy="12192000"/>
          </a:xfrm>
          <a:prstGeom prst="rect">
            <a:avLst/>
          </a:prstGeom>
        </p:spPr>
      </p:pic>
      <p:sp>
        <p:nvSpPr>
          <p:cNvPr id="21" name="20"/>
          <p:cNvSpPr/>
          <p:nvPr/>
        </p:nvSpPr>
        <p:spPr>
          <a:xfrm>
            <a:off x="4275390" y="2197892"/>
            <a:ext cx="5505067" cy="677108"/>
          </a:xfrm>
          <a:prstGeom prst="rect">
            <a:avLst/>
          </a:prstGeom>
          <a:noFill/>
          <a:ln>
            <a:noFill/>
          </a:ln>
        </p:spPr>
        <p:txBody>
          <a:bodyPr vert="horz" wrap="square" lIns="0" tIns="0" rIns="0" bIns="0" numCol="1" anchor="t" anchorCtr="0" compatLnSpc="1">
            <a:spAutoFit/>
          </a:bodyPr>
          <a:lstStyle/>
          <a:p>
            <a:pPr algn="ctr"/>
            <a:r>
              <a:rPr lang="vi-VN" sz="4400" b="1" kern="1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VẬN DỤNG</a:t>
            </a:r>
            <a:endParaRPr lang="en-US" sz="44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endParaRP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4" cstate="screen"/>
          <a:srcRect/>
          <a:stretch>
            <a:fillRect/>
          </a:stretch>
        </p:blipFill>
        <p:spPr>
          <a:xfrm>
            <a:off x="9714797" y="3429000"/>
            <a:ext cx="2263295" cy="3827929"/>
          </a:xfrm>
          <a:prstGeom prst="rect">
            <a:avLst/>
          </a:prstGeom>
        </p:spPr>
      </p:pic>
      <p:sp>
        <p:nvSpPr>
          <p:cNvPr id="16" name="20"/>
          <p:cNvSpPr/>
          <p:nvPr/>
        </p:nvSpPr>
        <p:spPr>
          <a:xfrm>
            <a:off x="4275389" y="3290592"/>
            <a:ext cx="5505067" cy="1107996"/>
          </a:xfrm>
          <a:prstGeom prst="rect">
            <a:avLst/>
          </a:prstGeom>
          <a:noFill/>
          <a:ln>
            <a:noFill/>
          </a:ln>
        </p:spPr>
        <p:txBody>
          <a:bodyPr vert="horz" wrap="square" lIns="0" tIns="0" rIns="0" bIns="0" numCol="1" anchor="t" anchorCtr="0" compatLnSpc="1">
            <a:spAutoFit/>
          </a:bodyPr>
          <a:lstStyle/>
          <a:p>
            <a:pPr algn="ctr"/>
            <a:r>
              <a:rPr lang="vi-VN" sz="3600" b="1" kern="10" dirty="0" smtClean="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Luyện kể lại câu chuyện</a:t>
            </a:r>
          </a:p>
          <a:p>
            <a:pPr algn="ctr"/>
            <a:r>
              <a:rPr lang="vi-VN" sz="3600" b="1" kern="10" dirty="0" smtClean="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rPr>
              <a:t>Chuẩn bị bài Tuần 2</a:t>
            </a:r>
            <a:endParaRPr lang="en-US" sz="3600" b="1" kern="10"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6137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16"/>
                                        </p:tgtEl>
                                        <p:attrNameLst>
                                          <p:attrName>style.visibility</p:attrName>
                                        </p:attrNameLst>
                                      </p:cBhvr>
                                      <p:to>
                                        <p:strVal val="visible"/>
                                      </p:to>
                                    </p:set>
                                    <p:anim by="(-#ppt_w*2)" calcmode="lin" valueType="num">
                                      <p:cBhvr rctx="PPT">
                                        <p:cTn id="19" dur="300" autoRev="1" fill="hold">
                                          <p:stCondLst>
                                            <p:cond delay="0"/>
                                          </p:stCondLst>
                                        </p:cTn>
                                        <p:tgtEl>
                                          <p:spTgt spid="16"/>
                                        </p:tgtEl>
                                        <p:attrNameLst>
                                          <p:attrName>ppt_w</p:attrName>
                                        </p:attrNameLst>
                                      </p:cBhvr>
                                    </p:anim>
                                    <p:anim by="(#ppt_w*0.50)" calcmode="lin" valueType="num">
                                      <p:cBhvr>
                                        <p:cTn id="20" dur="300" decel="50000" autoRev="1" fill="hold">
                                          <p:stCondLst>
                                            <p:cond delay="0"/>
                                          </p:stCondLst>
                                        </p:cTn>
                                        <p:tgtEl>
                                          <p:spTgt spid="16"/>
                                        </p:tgtEl>
                                        <p:attrNameLst>
                                          <p:attrName>ppt_x</p:attrName>
                                        </p:attrNameLst>
                                      </p:cBhvr>
                                    </p:anim>
                                    <p:anim from="(-#ppt_h/2)" to="(#ppt_y)" calcmode="lin" valueType="num">
                                      <p:cBhvr>
                                        <p:cTn id="21" dur="600" fill="hold">
                                          <p:stCondLst>
                                            <p:cond delay="0"/>
                                          </p:stCondLst>
                                        </p:cTn>
                                        <p:tgtEl>
                                          <p:spTgt spid="16"/>
                                        </p:tgtEl>
                                        <p:attrNameLst>
                                          <p:attrName>ppt_y</p:attrName>
                                        </p:attrNameLst>
                                      </p:cBhvr>
                                    </p:anim>
                                    <p:animRot by="21600000">
                                      <p:cBhvr>
                                        <p:cTn id="22" dur="6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KHỞI ĐỘNG</a:t>
            </a:r>
            <a:endParaRPr lang="en-SG" dirty="0"/>
          </a:p>
        </p:txBody>
      </p:sp>
      <p:pic>
        <p:nvPicPr>
          <p:cNvPr id="4" name="Picture 35" descr="Hồ Ba Bể.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89" y="533400"/>
            <a:ext cx="11933129"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ChangeAspect="1"/>
          </p:cNvGraphicFramePr>
          <p:nvPr>
            <p:extLst>
              <p:ext uri="{D42A27DB-BD31-4B8C-83A1-F6EECF244321}">
                <p14:modId xmlns:p14="http://schemas.microsoft.com/office/powerpoint/2010/main" val="897471787"/>
              </p:ext>
            </p:extLst>
          </p:nvPr>
        </p:nvGraphicFramePr>
        <p:xfrm>
          <a:off x="1219200" y="5486400"/>
          <a:ext cx="2293938" cy="490538"/>
        </p:xfrm>
        <a:graphic>
          <a:graphicData uri="http://schemas.openxmlformats.org/presentationml/2006/ole">
            <mc:AlternateContent xmlns:mc="http://schemas.openxmlformats.org/markup-compatibility/2006">
              <mc:Choice xmlns:v="urn:schemas-microsoft-com:vml" Requires="v">
                <p:oleObj spid="_x0000_s2056" name="Packager Shell Object" showAsIcon="1" r:id="rId4" imgW="2293560" imgH="491040" progId="Package">
                  <p:embed/>
                </p:oleObj>
              </mc:Choice>
              <mc:Fallback>
                <p:oleObj name="Packager Shell Object" showAsIcon="1" r:id="rId4" imgW="2293560" imgH="491040" progId="Package">
                  <p:embed/>
                  <p:pic>
                    <p:nvPicPr>
                      <p:cNvPr id="0" name="Object 1"/>
                      <p:cNvPicPr>
                        <a:picLocks noChangeAspect="1" noChangeArrowheads="1"/>
                      </p:cNvPicPr>
                      <p:nvPr/>
                    </p:nvPicPr>
                    <p:blipFill>
                      <a:blip r:embed="rId5"/>
                      <a:srcRect/>
                      <a:stretch>
                        <a:fillRect/>
                      </a:stretch>
                    </p:blipFill>
                    <p:spPr bwMode="auto">
                      <a:xfrm>
                        <a:off x="1219200" y="5486400"/>
                        <a:ext cx="229393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3802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5" descr="Hồ Ba Bể.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7" y="1"/>
            <a:ext cx="12198927"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7"/>
          <p:cNvSpPr>
            <a:spLocks noChangeArrowheads="1"/>
          </p:cNvSpPr>
          <p:nvPr/>
        </p:nvSpPr>
        <p:spPr bwMode="auto">
          <a:xfrm>
            <a:off x="4267200" y="762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n-US" sz="4400" b="1" i="1" dirty="0">
                <a:solidFill>
                  <a:srgbClr val="0000FF"/>
                </a:solidFill>
                <a:latin typeface="Times New Roman" pitchFamily="18" charset="0"/>
              </a:rPr>
              <a:t>KỂ </a:t>
            </a:r>
            <a:r>
              <a:rPr lang="en-US" altLang="en-US" sz="4400" b="1" i="1" dirty="0" smtClean="0">
                <a:solidFill>
                  <a:srgbClr val="0000FF"/>
                </a:solidFill>
                <a:latin typeface="Times New Roman" pitchFamily="18" charset="0"/>
              </a:rPr>
              <a:t>CHUYỆN LỚP 4</a:t>
            </a:r>
            <a:r>
              <a:rPr lang="en-US" altLang="en-US" sz="4400" b="1" i="1" dirty="0">
                <a:solidFill>
                  <a:srgbClr val="0000FF"/>
                </a:solidFill>
                <a:latin typeface="Times New Roman" pitchFamily="18" charset="0"/>
              </a:rPr>
              <a:t/>
            </a:r>
            <a:br>
              <a:rPr lang="en-US" altLang="en-US" sz="4400" b="1" i="1" dirty="0">
                <a:solidFill>
                  <a:srgbClr val="0000FF"/>
                </a:solidFill>
                <a:latin typeface="Times New Roman" pitchFamily="18" charset="0"/>
              </a:rPr>
            </a:br>
            <a:r>
              <a:rPr lang="en-US" altLang="en-US" sz="4400" b="1" i="1" dirty="0">
                <a:solidFill>
                  <a:srgbClr val="FF0000"/>
                </a:solidFill>
                <a:latin typeface="Times New Roman" pitchFamily="18" charset="0"/>
              </a:rPr>
              <a:t>SỰ TÍCH HỒ BA BỂ</a:t>
            </a:r>
            <a:endParaRPr lang="vi-VN" altLang="en-US" sz="4400" b="1" i="1" dirty="0">
              <a:solidFill>
                <a:srgbClr val="FF0000"/>
              </a:solidFill>
              <a:latin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239531140"/>
              </p:ext>
            </p:extLst>
          </p:nvPr>
        </p:nvGraphicFramePr>
        <p:xfrm>
          <a:off x="1219200" y="5486400"/>
          <a:ext cx="2293937" cy="490537"/>
        </p:xfrm>
        <a:graphic>
          <a:graphicData uri="http://schemas.openxmlformats.org/presentationml/2006/ole">
            <mc:AlternateContent xmlns:mc="http://schemas.openxmlformats.org/markup-compatibility/2006">
              <mc:Choice xmlns:v="urn:schemas-microsoft-com:vml" Requires="v">
                <p:oleObj spid="_x0000_s1032" name="Packager Shell Object" showAsIcon="1" r:id="rId4" imgW="2293560" imgH="491040" progId="Package">
                  <p:embed/>
                </p:oleObj>
              </mc:Choice>
              <mc:Fallback>
                <p:oleObj name="Packager Shell Object" showAsIcon="1" r:id="rId4" imgW="2293560" imgH="491040" progId="Package">
                  <p:embed/>
                  <p:pic>
                    <p:nvPicPr>
                      <p:cNvPr id="0" name=""/>
                      <p:cNvPicPr/>
                      <p:nvPr/>
                    </p:nvPicPr>
                    <p:blipFill>
                      <a:blip r:embed="rId5"/>
                      <a:stretch>
                        <a:fillRect/>
                      </a:stretch>
                    </p:blipFill>
                    <p:spPr>
                      <a:xfrm>
                        <a:off x="1219200" y="5486400"/>
                        <a:ext cx="2293937" cy="490537"/>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529194" y="3006461"/>
            <a:ext cx="3575169" cy="807867"/>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itchFamily="18" charset="0"/>
                <a:ea typeface="Arial-Rounded" panose="020B0604020202020204" pitchFamily="34" charset="0"/>
                <a:cs typeface="Times New Roman" pitchFamily="18" charset="0"/>
              </a:rPr>
              <a:t>K</a:t>
            </a:r>
            <a:r>
              <a:rPr kumimoji="0" lang="vi-VN" sz="4800" b="1" i="0" u="none" strike="noStrike" kern="1200" cap="none" spc="0" normalizeH="0" baseline="0" noProof="0" dirty="0" smtClean="0">
                <a:ln>
                  <a:noFill/>
                </a:ln>
                <a:solidFill>
                  <a:srgbClr val="FF0000"/>
                </a:solidFill>
                <a:effectLst/>
                <a:uLnTx/>
                <a:uFillTx/>
                <a:latin typeface="Times New Roman" pitchFamily="18" charset="0"/>
                <a:ea typeface="Arial-Rounded" panose="020B0604020202020204" pitchFamily="34" charset="0"/>
                <a:cs typeface="Times New Roman" pitchFamily="18" charset="0"/>
              </a:rPr>
              <a:t>HÁM PHÁ</a:t>
            </a:r>
            <a:endParaRPr kumimoji="0" lang="en-US" sz="4800" b="1" i="0" u="none" strike="noStrike" kern="1200" cap="none" spc="0" normalizeH="0" baseline="0" noProof="0" dirty="0">
              <a:ln>
                <a:noFill/>
              </a:ln>
              <a:solidFill>
                <a:srgbClr val="FF0000"/>
              </a:solidFill>
              <a:effectLst/>
              <a:uLnTx/>
              <a:uFillTx/>
              <a:latin typeface="Times New Roman" pitchFamily="18" charset="0"/>
              <a:ea typeface="Arial-Rounded" panose="020B0604020202020204" pitchFamily="34" charset="0"/>
              <a:cs typeface="Times New Roman"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04791" y="2646634"/>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6172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146" name="Content Placeholder 2"/>
          <p:cNvSpPr txBox="1">
            <a:spLocks/>
          </p:cNvSpPr>
          <p:nvPr/>
        </p:nvSpPr>
        <p:spPr bwMode="auto">
          <a:xfrm>
            <a:off x="1828800" y="2895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eaLnBrk="1" hangingPunct="1">
              <a:spcBef>
                <a:spcPct val="20000"/>
              </a:spcBef>
              <a:buFontTx/>
              <a:buChar char="•"/>
            </a:pPr>
            <a:endParaRPr lang="en-US" altLang="en-US">
              <a:cs typeface="Arial" charset="0"/>
            </a:endParaRPr>
          </a:p>
        </p:txBody>
      </p:sp>
      <p:sp>
        <p:nvSpPr>
          <p:cNvPr id="6147" name="Rectangle 5"/>
          <p:cNvSpPr>
            <a:spLocks noChangeArrowheads="1"/>
          </p:cNvSpPr>
          <p:nvPr/>
        </p:nvSpPr>
        <p:spPr bwMode="auto">
          <a:xfrm>
            <a:off x="533400" y="381000"/>
            <a:ext cx="11125200" cy="5632311"/>
          </a:xfrm>
          <a:prstGeom prst="rect">
            <a:avLst/>
          </a:prstGeom>
          <a:noFill/>
          <a:ln>
            <a:noFill/>
          </a:ln>
          <a:extLst/>
        </p:spPr>
        <p:txBody>
          <a:bodyPr wrap="square" anchor="ctr">
            <a:spAutoFit/>
          </a:bodyPr>
          <a:lstStyle/>
          <a:p>
            <a:pPr marL="457200" indent="-457200" eaLnBrk="1" hangingPunct="1">
              <a:buFont typeface="Arial" panose="020B0604020202020204" pitchFamily="34" charset="0"/>
              <a:buChar char="•"/>
            </a:pPr>
            <a:r>
              <a:rPr lang="vi-VN" altLang="en-US" sz="3000" dirty="0">
                <a:latin typeface="Times New Roman" pitchFamily="18" charset="0"/>
                <a:cs typeface="Times New Roman" pitchFamily="18" charset="0"/>
              </a:rPr>
              <a:t>Hồ Ba bể nằm trong Vườn quốc gia Ba Bể thuộc huyện Ba Bể - tỉnh Bắc Cạn.</a:t>
            </a:r>
            <a:r>
              <a:rPr lang="en-US" altLang="en-US" sz="3000" dirty="0">
                <a:latin typeface="Times New Roman" pitchFamily="18" charset="0"/>
                <a:cs typeface="Times New Roman" pitchFamily="18" charset="0"/>
              </a:rPr>
              <a:t> </a:t>
            </a:r>
            <a:r>
              <a:rPr lang="vi-VN" altLang="en-US" sz="3000" dirty="0">
                <a:latin typeface="Times New Roman" pitchFamily="18" charset="0"/>
                <a:cs typeface="Times New Roman" pitchFamily="18" charset="0"/>
              </a:rPr>
              <a:t>Đường đi quanh co ven những dãy núi đá vôi và có những đèo, dốc nhỏ</a:t>
            </a:r>
            <a:r>
              <a:rPr lang="en-US" altLang="en-US" sz="3000" dirty="0">
                <a:latin typeface="Times New Roman" pitchFamily="18" charset="0"/>
                <a:cs typeface="Times New Roman" pitchFamily="18" charset="0"/>
              </a:rPr>
              <a:t>.</a:t>
            </a:r>
          </a:p>
          <a:p>
            <a:pPr marL="457200" indent="-457200" eaLnBrk="1" hangingPunct="1">
              <a:buFont typeface="Arial" panose="020B0604020202020204" pitchFamily="34" charset="0"/>
              <a:buChar char="•"/>
            </a:pPr>
            <a:r>
              <a:rPr lang="vi-VN" altLang="en-US" sz="3000" dirty="0">
                <a:latin typeface="Times New Roman" pitchFamily="18" charset="0"/>
                <a:cs typeface="Times New Roman" pitchFamily="18" charset="0"/>
              </a:rPr>
              <a:t>Đến Vườn quốc gia </a:t>
            </a:r>
            <a:r>
              <a:rPr lang="en-US" altLang="en-US" sz="3000" dirty="0">
                <a:latin typeface="Times New Roman" pitchFamily="18" charset="0"/>
                <a:cs typeface="Times New Roman" pitchFamily="18" charset="0"/>
              </a:rPr>
              <a:t>B</a:t>
            </a:r>
            <a:r>
              <a:rPr lang="vi-VN" altLang="en-US" sz="3000" dirty="0">
                <a:latin typeface="Times New Roman" pitchFamily="18" charset="0"/>
                <a:cs typeface="Times New Roman" pitchFamily="18" charset="0"/>
              </a:rPr>
              <a:t>a </a:t>
            </a:r>
            <a:r>
              <a:rPr lang="en-US" altLang="en-US" sz="3000" dirty="0">
                <a:latin typeface="Times New Roman" pitchFamily="18" charset="0"/>
                <a:cs typeface="Times New Roman" pitchFamily="18" charset="0"/>
              </a:rPr>
              <a:t>B</a:t>
            </a:r>
            <a:r>
              <a:rPr lang="vi-VN" altLang="en-US" sz="3000" dirty="0">
                <a:latin typeface="Times New Roman" pitchFamily="18" charset="0"/>
                <a:cs typeface="Times New Roman" pitchFamily="18" charset="0"/>
              </a:rPr>
              <a:t>ể, điều đầu tiên thấy là những dãy n</a:t>
            </a:r>
            <a:r>
              <a:rPr lang="en-US" altLang="en-US" sz="3000" dirty="0">
                <a:latin typeface="Times New Roman" pitchFamily="18" charset="0"/>
                <a:cs typeface="Times New Roman" pitchFamily="18" charset="0"/>
              </a:rPr>
              <a:t>ú</a:t>
            </a:r>
            <a:r>
              <a:rPr lang="vi-VN" altLang="en-US" sz="3000" dirty="0">
                <a:latin typeface="Times New Roman" pitchFamily="18" charset="0"/>
                <a:cs typeface="Times New Roman" pitchFamily="18" charset="0"/>
              </a:rPr>
              <a:t>i đá vôi</a:t>
            </a:r>
            <a:r>
              <a:rPr lang="en-US" altLang="en-US" sz="3000" dirty="0">
                <a:latin typeface="Times New Roman" pitchFamily="18" charset="0"/>
                <a:cs typeface="Times New Roman" pitchFamily="18" charset="0"/>
              </a:rPr>
              <a:t> </a:t>
            </a:r>
            <a:r>
              <a:rPr lang="vi-VN" altLang="en-US" sz="3000" dirty="0">
                <a:latin typeface="Times New Roman" pitchFamily="18" charset="0"/>
                <a:cs typeface="Times New Roman" pitchFamily="18" charset="0"/>
              </a:rPr>
              <a:t>trùng trùng điệp điệp. Tuy không cao lắm nhưng rất hiểm trở, trên núi gọi là rừng nhưng chỉ có những cây nhỏ và cây bụi là chủ yếu chứ không rậm rạp, nguyên sinh như rừng Cúc Phương, có xen lẫn những cánh rừng trồng của nhân dân (chủ yếu nhân dân trồng cây gỗ lát và luồng, vầu, nứa…)</a:t>
            </a:r>
            <a:endParaRPr lang="en-US" altLang="en-US" sz="3000" dirty="0">
              <a:latin typeface="Times New Roman" pitchFamily="18" charset="0"/>
              <a:cs typeface="Times New Roman" pitchFamily="18" charset="0"/>
            </a:endParaRPr>
          </a:p>
          <a:p>
            <a:pPr marL="457200" indent="-457200" eaLnBrk="1" hangingPunct="1">
              <a:buFont typeface="Arial" panose="020B0604020202020204" pitchFamily="34" charset="0"/>
              <a:buChar char="•"/>
            </a:pPr>
            <a:r>
              <a:rPr lang="en-US" altLang="en-US" sz="3000" dirty="0" err="1">
                <a:latin typeface="Times New Roman" pitchFamily="18" charset="0"/>
                <a:cs typeface="Times New Roman" pitchFamily="18" charset="0"/>
              </a:rPr>
              <a:t>Hồ</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rộng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chừng</a:t>
            </a:r>
            <a:r>
              <a:rPr lang="en-US" altLang="en-US" sz="3000" dirty="0">
                <a:latin typeface="Times New Roman" pitchFamily="18" charset="0"/>
                <a:cs typeface="Times New Roman" pitchFamily="18" charset="0"/>
              </a:rPr>
              <a:t> 300 – 400m, </a:t>
            </a:r>
            <a:r>
              <a:rPr lang="en-US" altLang="en-US" sz="3000" dirty="0" err="1">
                <a:latin typeface="Times New Roman" pitchFamily="18" charset="0"/>
                <a:cs typeface="Times New Roman" pitchFamily="18" charset="0"/>
              </a:rPr>
              <a:t>dài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khoảng</a:t>
            </a:r>
            <a:r>
              <a:rPr lang="en-US" altLang="en-US" sz="3000" dirty="0">
                <a:latin typeface="Times New Roman" pitchFamily="18" charset="0"/>
                <a:cs typeface="Times New Roman" pitchFamily="18" charset="0"/>
              </a:rPr>
              <a:t> 8km. </a:t>
            </a:r>
            <a:r>
              <a:rPr lang="vi-VN" altLang="en-US" sz="3000" dirty="0">
                <a:latin typeface="Times New Roman" pitchFamily="18" charset="0"/>
                <a:cs typeface="Times New Roman" pitchFamily="18" charset="0"/>
              </a:rPr>
              <a:t>Nước xanh, hai bên là những dãy n</a:t>
            </a:r>
            <a:r>
              <a:rPr lang="en-US" altLang="en-US" sz="3000" dirty="0">
                <a:latin typeface="Times New Roman" pitchFamily="18" charset="0"/>
                <a:cs typeface="Times New Roman" pitchFamily="18" charset="0"/>
              </a:rPr>
              <a:t>ú</a:t>
            </a:r>
            <a:r>
              <a:rPr lang="vi-VN" altLang="en-US" sz="3000" dirty="0">
                <a:latin typeface="Times New Roman" pitchFamily="18" charset="0"/>
                <a:cs typeface="Times New Roman" pitchFamily="18" charset="0"/>
              </a:rPr>
              <a:t>i đá vôi thấp, rừng cây bụi… dưới đáy hồ có nhiều rong, </a:t>
            </a:r>
            <a:r>
              <a:rPr lang="vi-VN" altLang="en-US" sz="3000" dirty="0" smtClean="0">
                <a:latin typeface="Times New Roman" pitchFamily="18" charset="0"/>
                <a:cs typeface="Times New Roman" pitchFamily="18" charset="0"/>
              </a:rPr>
              <a:t>rêu…</a:t>
            </a:r>
            <a:endParaRPr lang="en-US" altLang="en-US" sz="3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down)">
                                      <p:cBhvr>
                                        <p:cTn id="7" dur="500"/>
                                        <p:tgtEl>
                                          <p:spTgt spid="614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147">
                                            <p:txEl>
                                              <p:pRg st="1" end="1"/>
                                            </p:txEl>
                                          </p:spTgt>
                                        </p:tgtEl>
                                        <p:attrNameLst>
                                          <p:attrName>style.visibility</p:attrName>
                                        </p:attrNameLst>
                                      </p:cBhvr>
                                      <p:to>
                                        <p:strVal val="visible"/>
                                      </p:to>
                                    </p:set>
                                    <p:animEffect transition="in" filter="wipe(down)">
                                      <p:cBhvr>
                                        <p:cTn id="10" dur="500"/>
                                        <p:tgtEl>
                                          <p:spTgt spid="6147">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Effect transition="in" filter="wipe(down)">
                                      <p:cBhvr>
                                        <p:cTn id="13"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170" name="Content Placeholder 2"/>
          <p:cNvSpPr txBox="1">
            <a:spLocks/>
          </p:cNvSpPr>
          <p:nvPr/>
        </p:nvSpPr>
        <p:spPr bwMode="auto">
          <a:xfrm>
            <a:off x="1828800" y="2895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eaLnBrk="1" hangingPunct="1">
              <a:spcBef>
                <a:spcPct val="20000"/>
              </a:spcBef>
              <a:buFontTx/>
              <a:buChar char="•"/>
            </a:pPr>
            <a:endParaRPr lang="en-US" altLang="en-US">
              <a:cs typeface="Arial" charset="0"/>
            </a:endParaRPr>
          </a:p>
        </p:txBody>
      </p:sp>
      <p:sp>
        <p:nvSpPr>
          <p:cNvPr id="7171" name="Rectangle 5"/>
          <p:cNvSpPr>
            <a:spLocks noChangeArrowheads="1"/>
          </p:cNvSpPr>
          <p:nvPr/>
        </p:nvSpPr>
        <p:spPr bwMode="auto">
          <a:xfrm>
            <a:off x="228600" y="609600"/>
            <a:ext cx="11658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457200" indent="-457200" eaLnBrk="1" hangingPunct="1">
              <a:buFont typeface="Arial" panose="020B0604020202020204" pitchFamily="34" charset="0"/>
              <a:buChar char="•"/>
            </a:pPr>
            <a:r>
              <a:rPr lang="vi-VN" altLang="en-US" sz="3000" smtClean="0">
                <a:latin typeface="Times New Roman" pitchFamily="18" charset="0"/>
                <a:cs typeface="Times New Roman" pitchFamily="18" charset="0"/>
              </a:rPr>
              <a:t>Có </a:t>
            </a:r>
            <a:r>
              <a:rPr lang="vi-VN" altLang="en-US" sz="3000">
                <a:latin typeface="Times New Roman" pitchFamily="18" charset="0"/>
                <a:cs typeface="Times New Roman" pitchFamily="18" charset="0"/>
              </a:rPr>
              <a:t>những hòn núi nhỏ tạo hình rất đẹp nổi bật trên nền xanh của nước</a:t>
            </a:r>
            <a:r>
              <a:rPr lang="en-US" altLang="en-US" sz="3000">
                <a:latin typeface="Times New Roman" pitchFamily="18" charset="0"/>
                <a:cs typeface="Times New Roman" pitchFamily="18" charset="0"/>
              </a:rPr>
              <a:t>.</a:t>
            </a:r>
          </a:p>
          <a:p>
            <a:pPr marL="457200" indent="-457200" eaLnBrk="1" hangingPunct="1">
              <a:buFont typeface="Arial" panose="020B0604020202020204" pitchFamily="34" charset="0"/>
              <a:buChar char="•"/>
            </a:pPr>
            <a:r>
              <a:rPr lang="vi-VN" altLang="en-US" sz="3000" smtClean="0">
                <a:latin typeface="Times New Roman" pitchFamily="18" charset="0"/>
                <a:cs typeface="Times New Roman" pitchFamily="18" charset="0"/>
              </a:rPr>
              <a:t>Trên </a:t>
            </a:r>
            <a:r>
              <a:rPr lang="vi-VN" altLang="en-US" sz="3000">
                <a:latin typeface="Times New Roman" pitchFamily="18" charset="0"/>
                <a:cs typeface="Times New Roman" pitchFamily="18" charset="0"/>
              </a:rPr>
              <a:t>núi đôi khi có nhà dân hoặc những bản nhỏ của người dân tộc </a:t>
            </a:r>
            <a:r>
              <a:rPr lang="vi-VN" altLang="en-US" sz="3000" smtClean="0">
                <a:latin typeface="Times New Roman" pitchFamily="18" charset="0"/>
                <a:cs typeface="Times New Roman" pitchFamily="18" charset="0"/>
              </a:rPr>
              <a:t>Tày.</a:t>
            </a:r>
            <a:endParaRPr lang="en-US" altLang="en-US" sz="3000" smtClean="0">
              <a:latin typeface="Times New Roman" pitchFamily="18" charset="0"/>
              <a:cs typeface="Times New Roman" pitchFamily="18" charset="0"/>
            </a:endParaRPr>
          </a:p>
          <a:p>
            <a:pPr marL="457200" indent="-457200" eaLnBrk="1" hangingPunct="1">
              <a:buFont typeface="Arial" panose="020B0604020202020204" pitchFamily="34" charset="0"/>
              <a:buChar char="•"/>
            </a:pPr>
            <a:r>
              <a:rPr lang="en-US" altLang="en-US" sz="3000" smtClean="0">
                <a:latin typeface="Times New Roman" pitchFamily="18" charset="0"/>
                <a:cs typeface="Times New Roman" pitchFamily="18" charset="0"/>
              </a:rPr>
              <a:t>Vào </a:t>
            </a:r>
            <a:r>
              <a:rPr lang="vi-VN" altLang="en-US" sz="3000">
                <a:latin typeface="Times New Roman" pitchFamily="18" charset="0"/>
                <a:cs typeface="Times New Roman" pitchFamily="18" charset="0"/>
              </a:rPr>
              <a:t>mùa cạn</a:t>
            </a:r>
            <a:r>
              <a:rPr lang="en-US" altLang="en-US" sz="3000">
                <a:latin typeface="Times New Roman" pitchFamily="18" charset="0"/>
                <a:cs typeface="Times New Roman" pitchFamily="18" charset="0"/>
              </a:rPr>
              <a:t>, </a:t>
            </a:r>
            <a:r>
              <a:rPr lang="vi-VN" altLang="en-US" sz="3000">
                <a:latin typeface="Times New Roman" pitchFamily="18" charset="0"/>
                <a:cs typeface="Times New Roman" pitchFamily="18" charset="0"/>
              </a:rPr>
              <a:t>nước hồ thấp, nếu vào mùa mưa nước hồ sẽ cao thêm khoảng 1- 2m, ngập những cây bụi nhỏ mọc chân núi ven bờ.</a:t>
            </a:r>
            <a:r>
              <a:rPr lang="en-US" altLang="en-US" sz="3000">
                <a:latin typeface="Times New Roman" pitchFamily="18" charset="0"/>
                <a:cs typeface="Times New Roman" pitchFamily="18" charset="0"/>
              </a:rPr>
              <a:t> </a:t>
            </a:r>
            <a:r>
              <a:rPr lang="vi-VN" altLang="en-US" sz="3000">
                <a:latin typeface="Times New Roman" pitchFamily="18" charset="0"/>
                <a:cs typeface="Times New Roman" pitchFamily="18" charset="0"/>
              </a:rPr>
              <a:t>Chính do mực nước lên, xuống như vậy nên những cây mọc thấp bị nước ngập đã thối hết phần vỏ, trơ lõi, tuy nhiên chúng vẫn sống và trở thành những cây “gỗ lũa” sống tuyệt vời</a:t>
            </a:r>
            <a:r>
              <a:rPr lang="en-US" altLang="en-US" sz="3000">
                <a:latin typeface="Times New Roman" pitchFamily="18" charset="0"/>
                <a:cs typeface="Times New Roman" pitchFamily="18" charset="0"/>
              </a:rPr>
              <a:t>.</a:t>
            </a:r>
            <a:r>
              <a:rPr lang="vi-VN" altLang="en-US" sz="3000">
                <a:latin typeface="Times New Roman" pitchFamily="18" charset="0"/>
                <a:cs typeface="Times New Roman" pitchFamily="18" charset="0"/>
              </a:rPr>
              <a:t> </a:t>
            </a:r>
            <a:r>
              <a:rPr lang="en-US" altLang="en-US" sz="3000">
                <a:latin typeface="Times New Roman" pitchFamily="18" charset="0"/>
                <a:cs typeface="Times New Roman" pitchFamily="18" charset="0"/>
              </a:rPr>
              <a:t>Ở</a:t>
            </a:r>
            <a:r>
              <a:rPr lang="vi-VN" altLang="en-US" sz="3000">
                <a:latin typeface="Times New Roman" pitchFamily="18" charset="0"/>
                <a:cs typeface="Times New Roman" pitchFamily="18" charset="0"/>
              </a:rPr>
              <a:t> đây sâu khoảng 15 – 20m, có đoạn sâu hơn, ven bờ thì nông hơn, có nhiều loại cá nhưng nhiều nhất là cá trôi, trắm cỏ và cá mè, có cá chép nhưng rất khó bắt, ngoài ra còn có cá lăng, cá nheo…. Nguồn cá ở đây không phải do thả mà do các ao hồ của dân khi bị lũ cá thoát ra</a:t>
            </a:r>
            <a:endParaRPr lang="en-US" altLang="en-US" sz="30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down)">
                                      <p:cBhvr>
                                        <p:cTn id="7" dur="500"/>
                                        <p:tgtEl>
                                          <p:spTgt spid="7171">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171">
                                            <p:txEl>
                                              <p:pRg st="1" end="1"/>
                                            </p:txEl>
                                          </p:spTgt>
                                        </p:tgtEl>
                                        <p:attrNameLst>
                                          <p:attrName>style.visibility</p:attrName>
                                        </p:attrNameLst>
                                      </p:cBhvr>
                                      <p:to>
                                        <p:strVal val="visible"/>
                                      </p:to>
                                    </p:set>
                                    <p:animEffect transition="in" filter="wipe(down)">
                                      <p:cBhvr>
                                        <p:cTn id="10" dur="500"/>
                                        <p:tgtEl>
                                          <p:spTgt spid="7171">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Effect transition="in" filter="wipe(down)">
                                      <p:cBhvr>
                                        <p:cTn id="13"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Du lịch trên Ba Bể.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90" y="-152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312090" y="455341"/>
            <a:ext cx="5638800" cy="960438"/>
          </a:xfrm>
          <a:prstGeom prst="rect">
            <a:avLst/>
          </a:prstGeom>
        </p:spPr>
        <p:txBody>
          <a:bodyPr anchor="ctr">
            <a:normAutofit fontScale="77500" lnSpcReduction="20000"/>
          </a:bodyPr>
          <a:lstStyle/>
          <a:p>
            <a:pPr algn="ctr" eaLnBrk="1" fontAlgn="auto" hangingPunct="1">
              <a:spcAft>
                <a:spcPts val="0"/>
              </a:spcAft>
              <a:defRPr/>
            </a:pPr>
            <a:r>
              <a:rPr lang="en-US" sz="4400" b="1" dirty="0" err="1">
                <a:solidFill>
                  <a:srgbClr val="FF0000"/>
                </a:solidFill>
                <a:latin typeface="Arial" panose="020B0604020202020204" pitchFamily="34" charset="0"/>
                <a:ea typeface="+mj-ea"/>
                <a:cs typeface="Arial" pitchFamily="34" charset="0"/>
              </a:rPr>
              <a:t>Thuyền</a:t>
            </a:r>
            <a:r>
              <a:rPr lang="en-US" sz="4400" b="1" dirty="0">
                <a:solidFill>
                  <a:srgbClr val="FF0000"/>
                </a:solidFill>
                <a:latin typeface="Arial" panose="020B0604020202020204" pitchFamily="34" charset="0"/>
                <a:ea typeface="+mj-ea"/>
                <a:cs typeface="Arial" pitchFamily="34" charset="0"/>
              </a:rPr>
              <a:t> du </a:t>
            </a:r>
            <a:r>
              <a:rPr lang="en-US" sz="4400" b="1" dirty="0" err="1">
                <a:solidFill>
                  <a:srgbClr val="FF0000"/>
                </a:solidFill>
                <a:latin typeface="Arial" panose="020B0604020202020204" pitchFamily="34" charset="0"/>
                <a:ea typeface="+mj-ea"/>
                <a:cs typeface="Arial" pitchFamily="34" charset="0"/>
              </a:rPr>
              <a:t>lịch</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trên</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Ba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Bể</a:t>
            </a:r>
            <a:endParaRPr lang="en-US" sz="4400" b="1" dirty="0">
              <a:solidFill>
                <a:srgbClr val="FF00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ây gỗ lũa trên BB.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286000" y="5410200"/>
            <a:ext cx="5638800" cy="960438"/>
          </a:xfrm>
          <a:prstGeom prst="rect">
            <a:avLst/>
          </a:prstGeom>
        </p:spPr>
        <p:txBody>
          <a:bodyPr anchor="ctr">
            <a:normAutofit fontScale="92500"/>
          </a:bodyPr>
          <a:lstStyle/>
          <a:p>
            <a:pPr algn="ctr" eaLnBrk="1" fontAlgn="auto" hangingPunct="1">
              <a:spcAft>
                <a:spcPts val="0"/>
              </a:spcAft>
              <a:defRPr/>
            </a:pPr>
            <a:r>
              <a:rPr lang="en-US" sz="4400" b="1" dirty="0" err="1">
                <a:solidFill>
                  <a:srgbClr val="FF0000"/>
                </a:solidFill>
                <a:latin typeface="Arial" panose="020B0604020202020204" pitchFamily="34" charset="0"/>
                <a:ea typeface="+mj-ea"/>
                <a:cs typeface="Arial" pitchFamily="34" charset="0"/>
              </a:rPr>
              <a:t>Cây</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gỗ</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lũa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trên</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Ba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Bể</a:t>
            </a:r>
            <a:endParaRPr lang="en-US" sz="4400" b="1" dirty="0">
              <a:solidFill>
                <a:srgbClr val="FF00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669</Words>
  <Application>Microsoft Office PowerPoint</Application>
  <PresentationFormat>Custom</PresentationFormat>
  <Paragraphs>51</Paragraphs>
  <Slides>25</Slides>
  <Notes>4</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Default Design</vt:lpstr>
      <vt:lpstr>Packager Shell Object</vt:lpstr>
      <vt:lpstr>Chào mừng các em đến với tiết  KỂ CHUYỆN - Lớp 4</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Rau Ngót rừng</vt:lpstr>
      <vt:lpstr>Rau bò khai</vt:lpstr>
      <vt:lpstr>PowerPoint Presentation</vt:lpstr>
      <vt:lpstr>GIẢI THÍCH TỪ KHÓ</vt:lpstr>
      <vt:lpstr>PowerPoint Presentation</vt:lpstr>
      <vt:lpstr>PowerPoint Presentation</vt:lpstr>
      <vt:lpstr>Bà cụ ăn xin xuất hiện như thế nào?</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HP</cp:lastModifiedBy>
  <cp:revision>60</cp:revision>
  <dcterms:created xsi:type="dcterms:W3CDTF">2002-01-01T08:02:22Z</dcterms:created>
  <dcterms:modified xsi:type="dcterms:W3CDTF">2022-09-05T13:08:13Z</dcterms:modified>
</cp:coreProperties>
</file>