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0"/>
  </p:notesMasterIdLst>
  <p:sldIdLst>
    <p:sldId id="257" r:id="rId2"/>
    <p:sldId id="265" r:id="rId3"/>
    <p:sldId id="268" r:id="rId4"/>
    <p:sldId id="266" r:id="rId5"/>
    <p:sldId id="267" r:id="rId6"/>
    <p:sldId id="269" r:id="rId7"/>
    <p:sldId id="270" r:id="rId8"/>
    <p:sldId id="272" r:id="rId9"/>
  </p:sldIdLst>
  <p:sldSz cx="16184563" cy="9144000"/>
  <p:notesSz cx="6858000" cy="9144000"/>
  <p:defaultTextStyle>
    <a:defPPr>
      <a:defRPr lang="en-US"/>
    </a:defPPr>
    <a:lvl1pPr algn="l" defTabSz="1446213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722313" indent="-265113" algn="l" defTabSz="1446213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1446213" indent="-531813" algn="l" defTabSz="1446213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2170113" indent="-798513" algn="l" defTabSz="1446213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2894013" indent="-1065213" algn="l" defTabSz="1446213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0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  <a:srgbClr val="FF3399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46" y="-108"/>
      </p:cViewPr>
      <p:guideLst>
        <p:guide orient="horz" pos="2880"/>
        <p:guide pos="5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CE24462-1639-4F25-BE0B-2AFCBC6DE43A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85800"/>
            <a:ext cx="6067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770193E-096F-434B-AFC3-FB01AC0F1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81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3842" y="2840569"/>
            <a:ext cx="13756879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7685" y="5181600"/>
            <a:ext cx="11329194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3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47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0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94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1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41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64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788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B5580-D902-46AC-8EAD-6078B80BE372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C130A-9595-47DF-B25C-FD8F53A19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9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B46A7-EBAE-4F85-9BAC-683A58C1589E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4DFD1-11AB-4EF5-90E6-9F20FAEF5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04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770189" y="488951"/>
            <a:ext cx="644291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3009" y="488951"/>
            <a:ext cx="19067438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18983-13CD-493E-99B2-7ACC8B4D5E81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7BABF-738E-4EDF-B4A2-7A81B0790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0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53194-D025-43CF-890D-53C2B7EC28F9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9E6DE-22A8-4F58-8796-FA1A9D17B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63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9" y="5875867"/>
            <a:ext cx="13756879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9" y="3875620"/>
            <a:ext cx="13756879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355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44710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065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89420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1775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4130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6485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78840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4F531-5A92-4033-94A6-E336967BB318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BC12A-B26D-44A5-88D6-575DF62CD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6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3011" y="2844801"/>
            <a:ext cx="12753774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56524" y="2844801"/>
            <a:ext cx="12756583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3E805-B6F4-44AC-9011-2AA9B29C382D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97107-0926-44AB-9957-2EFB177AB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95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228" y="366184"/>
            <a:ext cx="14566107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228" y="2046817"/>
            <a:ext cx="7150993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3550" indent="0">
              <a:buNone/>
              <a:defRPr sz="3200" b="1"/>
            </a:lvl2pPr>
            <a:lvl3pPr marL="1447102" indent="0">
              <a:buNone/>
              <a:defRPr sz="2800" b="1"/>
            </a:lvl3pPr>
            <a:lvl4pPr marL="2170652" indent="0">
              <a:buNone/>
              <a:defRPr sz="2500" b="1"/>
            </a:lvl4pPr>
            <a:lvl5pPr marL="2894205" indent="0">
              <a:buNone/>
              <a:defRPr sz="2500" b="1"/>
            </a:lvl5pPr>
            <a:lvl6pPr marL="3617755" indent="0">
              <a:buNone/>
              <a:defRPr sz="2500" b="1"/>
            </a:lvl6pPr>
            <a:lvl7pPr marL="4341307" indent="0">
              <a:buNone/>
              <a:defRPr sz="2500" b="1"/>
            </a:lvl7pPr>
            <a:lvl8pPr marL="5064857" indent="0">
              <a:buNone/>
              <a:defRPr sz="2500" b="1"/>
            </a:lvl8pPr>
            <a:lvl9pPr marL="5788409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228" y="2899833"/>
            <a:ext cx="7150993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1536" y="2046817"/>
            <a:ext cx="7153802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3550" indent="0">
              <a:buNone/>
              <a:defRPr sz="3200" b="1"/>
            </a:lvl2pPr>
            <a:lvl3pPr marL="1447102" indent="0">
              <a:buNone/>
              <a:defRPr sz="2800" b="1"/>
            </a:lvl3pPr>
            <a:lvl4pPr marL="2170652" indent="0">
              <a:buNone/>
              <a:defRPr sz="2500" b="1"/>
            </a:lvl4pPr>
            <a:lvl5pPr marL="2894205" indent="0">
              <a:buNone/>
              <a:defRPr sz="2500" b="1"/>
            </a:lvl5pPr>
            <a:lvl6pPr marL="3617755" indent="0">
              <a:buNone/>
              <a:defRPr sz="2500" b="1"/>
            </a:lvl6pPr>
            <a:lvl7pPr marL="4341307" indent="0">
              <a:buNone/>
              <a:defRPr sz="2500" b="1"/>
            </a:lvl7pPr>
            <a:lvl8pPr marL="5064857" indent="0">
              <a:buNone/>
              <a:defRPr sz="2500" b="1"/>
            </a:lvl8pPr>
            <a:lvl9pPr marL="5788409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1536" y="2899833"/>
            <a:ext cx="7153802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1CF33-7F4D-4AF3-952A-26AC67075B27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530DD-6860-41EF-B739-E5999B31EB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93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38605-D138-4134-B999-39E01E6D42AD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D0241-1DA8-4A01-8CE9-BBFACCA78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FA04D-735E-4030-92A9-217DCA5A14B1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7D54C-3386-4D38-A0E5-D196A6597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2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231" y="364067"/>
            <a:ext cx="5324610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7715" y="364069"/>
            <a:ext cx="9047620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231" y="1913469"/>
            <a:ext cx="5324610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3550" indent="0">
              <a:buNone/>
              <a:defRPr sz="1900"/>
            </a:lvl2pPr>
            <a:lvl3pPr marL="1447102" indent="0">
              <a:buNone/>
              <a:defRPr sz="1600"/>
            </a:lvl3pPr>
            <a:lvl4pPr marL="2170652" indent="0">
              <a:buNone/>
              <a:defRPr sz="1400"/>
            </a:lvl4pPr>
            <a:lvl5pPr marL="2894205" indent="0">
              <a:buNone/>
              <a:defRPr sz="1400"/>
            </a:lvl5pPr>
            <a:lvl6pPr marL="3617755" indent="0">
              <a:buNone/>
              <a:defRPr sz="1400"/>
            </a:lvl6pPr>
            <a:lvl7pPr marL="4341307" indent="0">
              <a:buNone/>
              <a:defRPr sz="1400"/>
            </a:lvl7pPr>
            <a:lvl8pPr marL="5064857" indent="0">
              <a:buNone/>
              <a:defRPr sz="1400"/>
            </a:lvl8pPr>
            <a:lvl9pPr marL="578840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3F223-C820-4227-9D8F-3D0F696A5428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DA87C-5D9F-4EB3-BE3E-293BF90CE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20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2288" y="6400801"/>
            <a:ext cx="9710738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72288" y="817033"/>
            <a:ext cx="9710738" cy="5486400"/>
          </a:xfrm>
        </p:spPr>
        <p:txBody>
          <a:bodyPr rtlCol="0">
            <a:normAutofit/>
          </a:bodyPr>
          <a:lstStyle>
            <a:lvl1pPr marL="0" indent="0">
              <a:buNone/>
              <a:defRPr sz="5100"/>
            </a:lvl1pPr>
            <a:lvl2pPr marL="723550" indent="0">
              <a:buNone/>
              <a:defRPr sz="4400"/>
            </a:lvl2pPr>
            <a:lvl3pPr marL="1447102" indent="0">
              <a:buNone/>
              <a:defRPr sz="3800"/>
            </a:lvl3pPr>
            <a:lvl4pPr marL="2170652" indent="0">
              <a:buNone/>
              <a:defRPr sz="3200"/>
            </a:lvl4pPr>
            <a:lvl5pPr marL="2894205" indent="0">
              <a:buNone/>
              <a:defRPr sz="3200"/>
            </a:lvl5pPr>
            <a:lvl6pPr marL="3617755" indent="0">
              <a:buNone/>
              <a:defRPr sz="3200"/>
            </a:lvl6pPr>
            <a:lvl7pPr marL="4341307" indent="0">
              <a:buNone/>
              <a:defRPr sz="3200"/>
            </a:lvl7pPr>
            <a:lvl8pPr marL="5064857" indent="0">
              <a:buNone/>
              <a:defRPr sz="3200"/>
            </a:lvl8pPr>
            <a:lvl9pPr marL="5788409" indent="0">
              <a:buNone/>
              <a:defRPr sz="32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72288" y="7156452"/>
            <a:ext cx="9710738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3550" indent="0">
              <a:buNone/>
              <a:defRPr sz="1900"/>
            </a:lvl2pPr>
            <a:lvl3pPr marL="1447102" indent="0">
              <a:buNone/>
              <a:defRPr sz="1600"/>
            </a:lvl3pPr>
            <a:lvl4pPr marL="2170652" indent="0">
              <a:buNone/>
              <a:defRPr sz="1400"/>
            </a:lvl4pPr>
            <a:lvl5pPr marL="2894205" indent="0">
              <a:buNone/>
              <a:defRPr sz="1400"/>
            </a:lvl5pPr>
            <a:lvl6pPr marL="3617755" indent="0">
              <a:buNone/>
              <a:defRPr sz="1400"/>
            </a:lvl6pPr>
            <a:lvl7pPr marL="4341307" indent="0">
              <a:buNone/>
              <a:defRPr sz="1400"/>
            </a:lvl7pPr>
            <a:lvl8pPr marL="5064857" indent="0">
              <a:buNone/>
              <a:defRPr sz="1400"/>
            </a:lvl8pPr>
            <a:lvl9pPr marL="578840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5A928-A582-40F8-B91B-DDAB5EC2737E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95BAD-C0C3-4059-B814-B252361D6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1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09625" y="366713"/>
            <a:ext cx="145653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711" tIns="72356" rIns="144711" bIns="723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09625" y="2133600"/>
            <a:ext cx="14565313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711" tIns="72356" rIns="144711" bIns="723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9625" y="8475663"/>
            <a:ext cx="3776663" cy="485775"/>
          </a:xfrm>
          <a:prstGeom prst="rect">
            <a:avLst/>
          </a:prstGeom>
        </p:spPr>
        <p:txBody>
          <a:bodyPr vert="horz" lIns="144711" tIns="72356" rIns="144711" bIns="7235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62BD359-EFDA-4A95-975E-DD63A3A8F303}" type="datetimeFigureOut">
              <a:rPr lang="en-US"/>
              <a:pPr>
                <a:defRPr/>
              </a:pPr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29263" y="8475663"/>
            <a:ext cx="5126037" cy="485775"/>
          </a:xfrm>
          <a:prstGeom prst="rect">
            <a:avLst/>
          </a:prstGeom>
        </p:spPr>
        <p:txBody>
          <a:bodyPr vert="horz" lIns="144711" tIns="72356" rIns="144711" bIns="7235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98275" y="8475663"/>
            <a:ext cx="3776663" cy="485775"/>
          </a:xfrm>
          <a:prstGeom prst="rect">
            <a:avLst/>
          </a:prstGeom>
        </p:spPr>
        <p:txBody>
          <a:bodyPr vert="horz" lIns="144711" tIns="72356" rIns="144711" bIns="723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163AFC-C0AB-4790-B780-0B9FE6A79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1446213" rtl="0" eaLnBrk="0" fontAlgn="base" hangingPunct="0">
        <a:spcBef>
          <a:spcPct val="0"/>
        </a:spcBef>
        <a:spcAft>
          <a:spcPct val="0"/>
        </a:spcAft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446213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2pPr>
      <a:lvl3pPr algn="ctr" defTabSz="1446213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3pPr>
      <a:lvl4pPr algn="ctr" defTabSz="1446213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4pPr>
      <a:lvl5pPr algn="ctr" defTabSz="1446213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5pPr>
      <a:lvl6pPr marL="457200" algn="ctr" defTabSz="1446213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6pPr>
      <a:lvl7pPr marL="914400" algn="ctr" defTabSz="1446213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7pPr>
      <a:lvl8pPr marL="1371600" algn="ctr" defTabSz="1446213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8pPr>
      <a:lvl9pPr marL="1828800" algn="ctr" defTabSz="1446213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9pPr>
    </p:titleStyle>
    <p:bodyStyle>
      <a:lvl1pPr marL="541338" indent="-541338" algn="l" defTabSz="1446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4750" indent="-450850" algn="l" defTabSz="1446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08163" indent="-360363" algn="l" defTabSz="1446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2063" indent="-360363" algn="l" defTabSz="1446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5963" indent="-360363" algn="l" defTabSz="1446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79531" indent="-361776" algn="l" defTabSz="144710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03081" indent="-361776" algn="l" defTabSz="144710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26633" indent="-361776" algn="l" defTabSz="144710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50183" indent="-361776" algn="l" defTabSz="144710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7102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3550" algn="l" defTabSz="1447102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47102" algn="l" defTabSz="1447102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70652" algn="l" defTabSz="1447102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94205" algn="l" defTabSz="1447102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617755" algn="l" defTabSz="1447102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41307" algn="l" defTabSz="1447102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64857" algn="l" defTabSz="1447102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88409" algn="l" defTabSz="1447102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jpeg"/><Relationship Id="rId7" Type="http://schemas.openxmlformats.org/officeDocument/2006/relationships/image" Target="../media/image7.wmf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11" Type="http://schemas.openxmlformats.org/officeDocument/2006/relationships/image" Target="../media/image11.gi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596481" y="19050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</a:rPr>
              <a:t>TẬP LÀM VĂN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THẾ NÀO LÀ KỂ CHUYỆN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917950" y="3652723"/>
            <a:ext cx="85010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3500"/>
              </a:lnSpc>
            </a:pP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348853" y="354678"/>
            <a:ext cx="2452688" cy="1600200"/>
            <a:chOff x="5225" y="9335"/>
            <a:chExt cx="2520" cy="1750"/>
          </a:xfrm>
        </p:grpSpPr>
        <p:sp>
          <p:nvSpPr>
            <p:cNvPr id="6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>
                <a:latin typeface="Calibri" panose="020F0502020204030204" pitchFamily="34" charset="0"/>
              </a:endParaRPr>
            </a:p>
          </p:txBody>
        </p:sp>
        <p:pic>
          <p:nvPicPr>
            <p:cNvPr id="7" name="Picture 26" descr="cosmo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5" descr="BOOK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4" descr="BOOK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3" descr="QUILLPEN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en-US" sz="800" b="1">
                  <a:latin typeface="VnBangkok"/>
                  <a:cs typeface="Times New Roman" panose="02020603050405020304" pitchFamily="18" charset="0"/>
                </a:rPr>
                <a:t> </a:t>
              </a:r>
              <a:endParaRPr lang="en-US" sz="4800" b="1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4800" b="1">
                <a:latin typeface="Calibri" panose="020F0502020204030204" pitchFamily="34" charset="0"/>
              </a:endParaRPr>
            </a:p>
          </p:txBody>
        </p:sp>
        <p:sp>
          <p:nvSpPr>
            <p:cNvPr id="15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sz="4800" b="1">
                <a:latin typeface="Calibri" panose="020F0502020204030204" pitchFamily="34" charset="0"/>
              </a:endParaRPr>
            </a:p>
          </p:txBody>
        </p:sp>
      </p:grpSp>
      <p:pic>
        <p:nvPicPr>
          <p:cNvPr id="17" name="Picture 293" descr="59"/>
          <p:cNvPicPr>
            <a:picLocks noChangeAspect="1" noChangeArrowheads="1" noCrop="1"/>
          </p:cNvPicPr>
          <p:nvPr/>
        </p:nvPicPr>
        <p:blipFill>
          <a:blip r:embed="rId8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1481" y="6264945"/>
            <a:ext cx="251508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 descr="MCj04358090000[1]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81" y="5486400"/>
            <a:ext cx="2819400" cy="315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4" descr="Firewrk8"/>
          <p:cNvPicPr>
            <a:picLocks noChangeAspect="1" noChangeArrowheads="1"/>
          </p:cNvPicPr>
          <p:nvPr/>
        </p:nvPicPr>
        <p:blipFill>
          <a:blip r:embed="rId10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773" y="2670077"/>
            <a:ext cx="2621869" cy="240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4" descr="Firewrk8"/>
          <p:cNvPicPr>
            <a:picLocks noChangeAspect="1" noChangeArrowheads="1"/>
          </p:cNvPicPr>
          <p:nvPr/>
        </p:nvPicPr>
        <p:blipFill>
          <a:blip r:embed="rId10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9881" y="2043999"/>
            <a:ext cx="2362200" cy="24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8" descr="Book-09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6281" y="141510"/>
            <a:ext cx="2286961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881" y="4648200"/>
            <a:ext cx="4724400" cy="432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87081" y="609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6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vi-VN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596481" y="2286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TẬP LÀM VĂN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FF0000"/>
                </a:solidFill>
                <a:latin typeface="Times New Roman" pitchFamily="18" charset="0"/>
              </a:rPr>
              <a:t>THẾ NÀO LÀ KỂ CHUYỆN</a:t>
            </a:r>
            <a:endParaRPr lang="en-US" altLang="vi-VN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1090612" y="1647825"/>
            <a:ext cx="78581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ts val="3500"/>
              </a:lnSpc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1.Câu chuyện có những nhân vật nào ?</a:t>
            </a:r>
          </a:p>
        </p:txBody>
      </p:sp>
      <p:pic>
        <p:nvPicPr>
          <p:cNvPr id="6" name="Picture 2" descr="Ke chuye_3"/>
          <p:cNvPicPr>
            <a:picLocks noChangeAspect="1" noChangeArrowheads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92"/>
          <a:stretch>
            <a:fillRect/>
          </a:stretch>
        </p:blipFill>
        <p:spPr bwMode="auto">
          <a:xfrm>
            <a:off x="853281" y="2385642"/>
            <a:ext cx="7467600" cy="5969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Ke chuye_2"/>
          <p:cNvPicPr>
            <a:picLocks noChangeAspect="1" noChangeArrowheads="1"/>
          </p:cNvPicPr>
          <p:nvPr/>
        </p:nvPicPr>
        <p:blipFill>
          <a:blip r:embed="rId4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3"/>
          <a:stretch>
            <a:fillRect/>
          </a:stretch>
        </p:blipFill>
        <p:spPr bwMode="auto">
          <a:xfrm>
            <a:off x="8458992" y="2385641"/>
            <a:ext cx="7439265" cy="5958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ular Callout 8"/>
          <p:cNvSpPr/>
          <p:nvPr/>
        </p:nvSpPr>
        <p:spPr>
          <a:xfrm>
            <a:off x="2661459" y="2248024"/>
            <a:ext cx="1785937" cy="571500"/>
          </a:xfrm>
          <a:prstGeom prst="wedgeRoundRectCallout">
            <a:avLst>
              <a:gd name="adj1" fmla="val 53526"/>
              <a:gd name="adj2" fmla="val 297451"/>
              <a:gd name="adj3" fmla="val 16667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12749624" y="8368506"/>
            <a:ext cx="1785937" cy="735012"/>
          </a:xfrm>
          <a:prstGeom prst="wedgeRoundRectCallout">
            <a:avLst>
              <a:gd name="adj1" fmla="val 9477"/>
              <a:gd name="adj2" fmla="val -202346"/>
              <a:gd name="adj3" fmla="val 16667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5075329" y="8368506"/>
            <a:ext cx="2000250" cy="784225"/>
          </a:xfrm>
          <a:prstGeom prst="wedgeRoundRectCallout">
            <a:avLst>
              <a:gd name="adj1" fmla="val -26997"/>
              <a:gd name="adj2" fmla="val -248399"/>
              <a:gd name="adj3" fmla="val 16667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1438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596481" y="2286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TẬP LÀM VĂN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FF0000"/>
                </a:solidFill>
                <a:latin typeface="Times New Roman" pitchFamily="18" charset="0"/>
              </a:rPr>
              <a:t>THẾ NÀO LÀ KỂ CHUYỆN</a:t>
            </a:r>
            <a:endParaRPr lang="en-US" altLang="vi-VN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72281" y="1371600"/>
            <a:ext cx="11414919" cy="607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7663" indent="-347663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3175" indent="-3175" algn="just" eaLnBrk="1" hangingPunct="1">
              <a:lnSpc>
                <a:spcPts val="3500"/>
              </a:lnSpc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Các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 việc xảy ra và kết quả của các sự việc ấy ra sao ?</a:t>
            </a:r>
          </a:p>
        </p:txBody>
      </p:sp>
      <p:grpSp>
        <p:nvGrpSpPr>
          <p:cNvPr id="15" name="Group 21"/>
          <p:cNvGrpSpPr>
            <a:grpSpLocks/>
          </p:cNvGrpSpPr>
          <p:nvPr/>
        </p:nvGrpSpPr>
        <p:grpSpPr bwMode="auto">
          <a:xfrm>
            <a:off x="942974" y="2134394"/>
            <a:ext cx="13142120" cy="571500"/>
            <a:chOff x="322231" y="1633349"/>
            <a:chExt cx="8786842" cy="571504"/>
          </a:xfrm>
        </p:grpSpPr>
        <p:sp>
          <p:nvSpPr>
            <p:cNvPr id="16" name="Content Placeholder 2"/>
            <p:cNvSpPr txBox="1">
              <a:spLocks/>
            </p:cNvSpPr>
            <p:nvPr/>
          </p:nvSpPr>
          <p:spPr bwMode="auto">
            <a:xfrm>
              <a:off x="322231" y="1633349"/>
              <a:ext cx="8786842" cy="57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7663" indent="-347663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9pPr>
            </a:lstStyle>
            <a:p>
              <a:pPr eaLnBrk="1" hangingPunct="1">
                <a:lnSpc>
                  <a:spcPts val="3500"/>
                </a:lnSpc>
              </a:pPr>
              <a:r>
                <a:rPr lang="en-US" sz="3200" b="1" u="sng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Sự việc 1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: Bà cụ đến lễ hội ăn xin       </a:t>
              </a:r>
              <a:r>
                <a:rPr lang="en-US" sz="320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không 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ai cho. 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4143678" y="1932153"/>
              <a:ext cx="500064" cy="1587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 22"/>
          <p:cNvGrpSpPr>
            <a:grpSpLocks/>
          </p:cNvGrpSpPr>
          <p:nvPr/>
        </p:nvGrpSpPr>
        <p:grpSpPr bwMode="auto">
          <a:xfrm>
            <a:off x="906461" y="3043237"/>
            <a:ext cx="14272421" cy="939800"/>
            <a:chOff x="357128" y="1785917"/>
            <a:chExt cx="9542595" cy="939807"/>
          </a:xfrm>
        </p:grpSpPr>
        <p:sp>
          <p:nvSpPr>
            <p:cNvPr id="19" name="Content Placeholder 2"/>
            <p:cNvSpPr txBox="1">
              <a:spLocks/>
            </p:cNvSpPr>
            <p:nvPr/>
          </p:nvSpPr>
          <p:spPr bwMode="auto">
            <a:xfrm>
              <a:off x="357128" y="1785917"/>
              <a:ext cx="9542595" cy="939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9pPr>
            </a:lstStyle>
            <a:p>
              <a:pPr algn="just" eaLnBrk="1" hangingPunct="1">
                <a:lnSpc>
                  <a:spcPts val="3500"/>
                </a:lnSpc>
              </a:pPr>
              <a:r>
                <a:rPr lang="en-US" sz="3200" b="1" u="sng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Sự việc 2: 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Bà cụ gặp mẹ con bà nông dân        </a:t>
              </a:r>
              <a:r>
                <a:rPr lang="en-US" sz="320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Hai 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mẹ con cho bà cụ ăn và ngủ trong nhà mình.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5008752" y="2071669"/>
              <a:ext cx="500065" cy="1587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Group 23"/>
          <p:cNvGrpSpPr>
            <a:grpSpLocks/>
          </p:cNvGrpSpPr>
          <p:nvPr/>
        </p:nvGrpSpPr>
        <p:grpSpPr bwMode="auto">
          <a:xfrm>
            <a:off x="727074" y="4337844"/>
            <a:ext cx="13142120" cy="571500"/>
            <a:chOff x="130626" y="2769282"/>
            <a:chExt cx="8786842" cy="571504"/>
          </a:xfrm>
        </p:grpSpPr>
        <p:sp>
          <p:nvSpPr>
            <p:cNvPr id="22" name="Content Placeholder 2"/>
            <p:cNvSpPr txBox="1">
              <a:spLocks/>
            </p:cNvSpPr>
            <p:nvPr/>
          </p:nvSpPr>
          <p:spPr bwMode="auto">
            <a:xfrm>
              <a:off x="130626" y="2769282"/>
              <a:ext cx="8786842" cy="57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9pPr>
            </a:lstStyle>
            <a:p>
              <a:pPr eaLnBrk="1" hangingPunct="1">
                <a:lnSpc>
                  <a:spcPts val="3500"/>
                </a:lnSpc>
              </a:pP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u="sng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Sự việc 3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: Đêm khuya        Bà cụ hiện nguyên hình một con giao long lớn.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2813328" y="3053446"/>
              <a:ext cx="500065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oup 24"/>
          <p:cNvGrpSpPr>
            <a:grpSpLocks/>
          </p:cNvGrpSpPr>
          <p:nvPr/>
        </p:nvGrpSpPr>
        <p:grpSpPr bwMode="auto">
          <a:xfrm>
            <a:off x="665161" y="5300663"/>
            <a:ext cx="14666120" cy="571500"/>
            <a:chOff x="116112" y="3798440"/>
            <a:chExt cx="9805791" cy="571504"/>
          </a:xfrm>
        </p:grpSpPr>
        <p:sp>
          <p:nvSpPr>
            <p:cNvPr id="25" name="Content Placeholder 2"/>
            <p:cNvSpPr txBox="1">
              <a:spLocks/>
            </p:cNvSpPr>
            <p:nvPr/>
          </p:nvSpPr>
          <p:spPr bwMode="auto">
            <a:xfrm>
              <a:off x="116112" y="3798440"/>
              <a:ext cx="9805791" cy="57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9pPr>
            </a:lstStyle>
            <a:p>
              <a:pPr eaLnBrk="1" hangingPunct="1">
                <a:lnSpc>
                  <a:spcPts val="3500"/>
                </a:lnSpc>
              </a:pP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u="sng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Sự việc 4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: Sáng sớm bà cụ ra đi          </a:t>
              </a:r>
              <a:r>
                <a:rPr lang="en-US" sz="320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cho 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mẹ con gói tro và hai mảnh vỏ trấu rồi ra đi.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3878535" y="4107318"/>
              <a:ext cx="642939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679449" y="6313488"/>
            <a:ext cx="13142120" cy="571500"/>
            <a:chOff x="130626" y="4827600"/>
            <a:chExt cx="8786842" cy="571504"/>
          </a:xfrm>
        </p:grpSpPr>
        <p:sp>
          <p:nvSpPr>
            <p:cNvPr id="28" name="Content Placeholder 2"/>
            <p:cNvSpPr txBox="1">
              <a:spLocks/>
            </p:cNvSpPr>
            <p:nvPr/>
          </p:nvSpPr>
          <p:spPr bwMode="auto">
            <a:xfrm>
              <a:off x="130626" y="4827600"/>
              <a:ext cx="8786842" cy="57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9pPr>
            </a:lstStyle>
            <a:p>
              <a:pPr eaLnBrk="1" hangingPunct="1">
                <a:lnSpc>
                  <a:spcPts val="3500"/>
                </a:lnSpc>
              </a:pP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u="sng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Sự việc 5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: Trong đêm lễ hội        </a:t>
              </a:r>
              <a:r>
                <a:rPr lang="en-US" sz="320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dòng 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nước phun lên, tất cả đều chìm nghỉm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3415001" y="5143514"/>
              <a:ext cx="500065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6"/>
          <p:cNvGrpSpPr>
            <a:grpSpLocks/>
          </p:cNvGrpSpPr>
          <p:nvPr/>
        </p:nvGrpSpPr>
        <p:grpSpPr bwMode="auto">
          <a:xfrm>
            <a:off x="839787" y="7304088"/>
            <a:ext cx="14567694" cy="1001712"/>
            <a:chOff x="-2856885" y="5072770"/>
            <a:chExt cx="9739984" cy="1001708"/>
          </a:xfrm>
        </p:grpSpPr>
        <p:sp>
          <p:nvSpPr>
            <p:cNvPr id="31" name="Content Placeholder 2"/>
            <p:cNvSpPr txBox="1">
              <a:spLocks/>
            </p:cNvSpPr>
            <p:nvPr/>
          </p:nvSpPr>
          <p:spPr bwMode="auto">
            <a:xfrm>
              <a:off x="-2856885" y="5072770"/>
              <a:ext cx="9739984" cy="57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itchFamily="18" charset="0"/>
                  <a:cs typeface="Arial" pitchFamily="34" charset="0"/>
                </a:defRPr>
              </a:lvl9pPr>
            </a:lstStyle>
            <a:p>
              <a:pPr eaLnBrk="1" hangingPunct="1">
                <a:lnSpc>
                  <a:spcPts val="3500"/>
                </a:lnSpc>
              </a:pPr>
              <a:r>
                <a:rPr lang="en-US" sz="3200" b="1" u="sng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Sự </a:t>
              </a:r>
              <a:r>
                <a:rPr lang="en-US" sz="3200" b="1" u="sng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việc 6: </a:t>
              </a:r>
              <a:r>
                <a:rPr 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Nước lụt dâng lên         mẹ con bà nông dân chèo thuyền, cứu người.</a:t>
              </a: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>
              <a:off x="5072704" y="6072891"/>
              <a:ext cx="500065" cy="1587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Arrow Connector 32"/>
          <p:cNvCxnSpPr/>
          <p:nvPr/>
        </p:nvCxnSpPr>
        <p:spPr>
          <a:xfrm>
            <a:off x="5730081" y="7621588"/>
            <a:ext cx="747925" cy="23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586923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596481" y="2286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TẬP LÀM VĂN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FF0000"/>
                </a:solidFill>
                <a:latin typeface="Times New Roman" pitchFamily="18" charset="0"/>
              </a:rPr>
              <a:t>THẾ NÀO LÀ KỂ CHUYỆN</a:t>
            </a:r>
            <a:endParaRPr lang="en-US" altLang="vi-VN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1615281" y="1447800"/>
            <a:ext cx="72866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ts val="3500"/>
              </a:lnSpc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Ý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 của câu chuyện là gì?</a:t>
            </a:r>
          </a:p>
        </p:txBody>
      </p:sp>
      <p:sp>
        <p:nvSpPr>
          <p:cNvPr id="2" name="Rectangle 1"/>
          <p:cNvSpPr/>
          <p:nvPr/>
        </p:nvSpPr>
        <p:spPr>
          <a:xfrm>
            <a:off x="1005681" y="2286000"/>
            <a:ext cx="14478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Câu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 giải thích về sự hình thành hồ Ba Bể, ca ngợi  những người có lòng nhân ái, sẵn lòng giúp đỡ mọi người; những người có lòng nhân ái sẽ được đền đáp xứng đáng.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171185" y="4229100"/>
            <a:ext cx="105918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ts val="3500"/>
              </a:lnSpc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 RÚT RA TRONG CÂU CHUYỆN VỪA NGHE:</a:t>
            </a:r>
            <a:endParaRPr lang="en-US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81881" y="5247382"/>
            <a:ext cx="1470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1. Câu chuyện có nội dung cụ thể.</a:t>
            </a:r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81881" y="6237982"/>
            <a:ext cx="1470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2. Câu chuyện được kể theo thứ tự thời gian.</a:t>
            </a:r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05681" y="7304782"/>
            <a:ext cx="1470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3. Câu chuyện mang lại ý nghĩa nào đó (giáo dục, giải thích,… một vấn đề nào đó)</a:t>
            </a:r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0529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596481" y="2286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TẬP LÀM VĂN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FF0000"/>
                </a:solidFill>
                <a:latin typeface="Times New Roman" pitchFamily="18" charset="0"/>
              </a:rPr>
              <a:t>THẾ NÀO LÀ KỂ CHUYỆN</a:t>
            </a:r>
            <a:endParaRPr lang="en-US" altLang="vi-VN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548481" y="2057400"/>
            <a:ext cx="14927262" cy="509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465138" algn="just" defTabSz="3968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vách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1200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Lèng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Lù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65138" algn="just" defTabSz="3968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thổ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cẩm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.” Ai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 defTabSz="3968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Thuấn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>
              <a:lnSpc>
                <a:spcPct val="120000"/>
              </a:lnSpc>
              <a:spcBef>
                <a:spcPts val="0"/>
              </a:spcBef>
              <a:defRPr/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339681" y="1348460"/>
            <a:ext cx="2500731" cy="5715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B0F0"/>
            </a:solidFill>
            <a:miter lim="800000"/>
            <a:headEnd/>
            <a:tailEnd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274320" indent="-274320" algn="ctr">
              <a:spcBef>
                <a:spcPts val="0"/>
              </a:spcBef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 BA BỂ</a:t>
            </a:r>
          </a:p>
        </p:txBody>
      </p:sp>
    </p:spTree>
    <p:extLst>
      <p:ext uri="{BB962C8B-B14F-4D97-AF65-F5344CB8AC3E}">
        <p14:creationId xmlns:p14="http://schemas.microsoft.com/office/powerpoint/2010/main" val="170126639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596481" y="2286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TẬP LÀM VĂN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FF0000"/>
                </a:solidFill>
                <a:latin typeface="Times New Roman" pitchFamily="18" charset="0"/>
              </a:rPr>
              <a:t>THẾ NÀO LÀ KỂ CHUYỆN</a:t>
            </a:r>
            <a:endParaRPr lang="en-US" altLang="vi-VN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1091405" y="1703387"/>
            <a:ext cx="1241136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ts val="3500"/>
              </a:lnSpc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văn có những nhân vật nào 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099343" y="2306637"/>
            <a:ext cx="1241136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ts val="3500"/>
              </a:lnSpc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văn không có những nhân vật.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45343" y="2971800"/>
            <a:ext cx="1456213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ts val="3500"/>
              </a:lnSpc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Bài văn có các sự kiện nào xảy ra đối với nhân vật ?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989806" y="3581400"/>
            <a:ext cx="14320806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ts val="3500"/>
              </a:lnSpc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văn không có các sự kiện nào xảy ra.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989806" y="4419600"/>
            <a:ext cx="14320806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ts val="3500"/>
              </a:lnSpc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văn giới thiệu những gì về hồ Ba Bể 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00881" y="4997450"/>
            <a:ext cx="1431550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ts val="3500"/>
              </a:lnSpc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Bài văn giới thiệu về vị trí, độ cao, chiều dài, địa hình, cảnh đẹp của hồ Ba Bể.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915193" y="5791200"/>
            <a:ext cx="14307519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 Ba Bể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 bài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 tích hồ Ba Bể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bài nào là văn kể chuyện ? Vì sao ?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700881" y="6781800"/>
            <a:ext cx="14859000" cy="1752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623888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 tích hồ Ba Bể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văn kể chuyện vì có nhân vật, có cốt truyện, có ý nghĩa câu chuyện. Bài </a:t>
            </a:r>
            <a:r>
              <a:rPr lang="en-US" sz="32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 Ba Bể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 phải văn kể chuyện mà là văn giới thiệu về hồ Ba Bể.</a:t>
            </a:r>
          </a:p>
        </p:txBody>
      </p:sp>
    </p:spTree>
    <p:extLst>
      <p:ext uri="{BB962C8B-B14F-4D97-AF65-F5344CB8AC3E}">
        <p14:creationId xmlns:p14="http://schemas.microsoft.com/office/powerpoint/2010/main" val="32969207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596481" y="2286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0000FF"/>
                </a:solidFill>
                <a:latin typeface="Times New Roman" pitchFamily="18" charset="0"/>
              </a:rPr>
              <a:t>TẬP LÀM VĂN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vi-VN" sz="2800" b="1" smtClean="0">
                <a:solidFill>
                  <a:srgbClr val="FF0000"/>
                </a:solidFill>
                <a:latin typeface="Times New Roman" pitchFamily="18" charset="0"/>
              </a:rPr>
              <a:t>THẾ NÀO LÀ KỂ CHUYỆN</a:t>
            </a:r>
            <a:endParaRPr lang="en-US" altLang="vi-VN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039047" y="1676400"/>
            <a:ext cx="2224312" cy="586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274320" indent="-274320" algn="ctr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577181" y="2438400"/>
            <a:ext cx="13182600" cy="3124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baseline="-2500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6000" b="1" baseline="-25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Kể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chuỗi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6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baseline="-2500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6000" b="1" baseline="-25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6000" b="1" baseline="-25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baseline="-25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Mỗi </a:t>
            </a:r>
            <a:r>
              <a:rPr lang="en-US" sz="6000" b="1" baseline="-25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 chuyện cần nói lên được một điều có ý nghĩa</a:t>
            </a:r>
            <a:r>
              <a:rPr lang="en-US" sz="6000" b="1" baseline="-25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6000" b="1" baseline="-25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158081" y="6500714"/>
            <a:ext cx="14020800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1. Vừa qua, em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 một phụ nữ vừa bế con vừa mang nhiều đồ đạc. Em đã giúp cô ấy xách đồ đi một quãng đường. Hãy kể lại câu chuyện đó.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6415881" y="6024930"/>
            <a:ext cx="3798054" cy="586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274320" indent="-274320" algn="ctr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VỀ NHÀ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144978" y="7920037"/>
            <a:ext cx="140208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2.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chuyện em vừa kể có những nhân vật nào ? Nêu ý nghĩa của câu chuyện.</a:t>
            </a:r>
          </a:p>
        </p:txBody>
      </p:sp>
    </p:spTree>
    <p:extLst>
      <p:ext uri="{BB962C8B-B14F-4D97-AF65-F5344CB8AC3E}">
        <p14:creationId xmlns:p14="http://schemas.microsoft.com/office/powerpoint/2010/main" val="336056254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48881" y="2895600"/>
            <a:ext cx="794864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 err="1">
                <a:ln w="11430">
                  <a:noFill/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Chúc</a:t>
            </a:r>
            <a:r>
              <a:rPr lang="en-US" sz="5400" b="1" dirty="0">
                <a:ln w="11430">
                  <a:noFill/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 </a:t>
            </a:r>
            <a:r>
              <a:rPr lang="en-US" sz="5400" b="1" dirty="0" err="1">
                <a:ln w="11430">
                  <a:noFill/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các</a:t>
            </a:r>
            <a:r>
              <a:rPr lang="en-US" sz="5400" b="1" dirty="0">
                <a:ln w="11430">
                  <a:noFill/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 </a:t>
            </a:r>
            <a:r>
              <a:rPr lang="en-US" sz="5400" b="1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con </a:t>
            </a:r>
            <a:r>
              <a:rPr lang="en-US" sz="5400" b="1" dirty="0" err="1">
                <a:ln w="11430">
                  <a:noFill/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học</a:t>
            </a:r>
            <a:r>
              <a:rPr lang="en-US" sz="5400" b="1" dirty="0">
                <a:ln w="11430">
                  <a:noFill/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 </a:t>
            </a:r>
            <a:r>
              <a:rPr lang="en-US" sz="5400" b="1" dirty="0" err="1">
                <a:ln w="11430">
                  <a:noFill/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tốt</a:t>
            </a:r>
            <a:r>
              <a:rPr lang="en-US" sz="5400" b="1" dirty="0">
                <a:ln w="11430">
                  <a:noFill/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39084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2267</TotalTime>
  <Words>771</Words>
  <Application>Microsoft Office PowerPoint</Application>
  <PresentationFormat>Custom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HP</cp:lastModifiedBy>
  <cp:revision>162</cp:revision>
  <dcterms:created xsi:type="dcterms:W3CDTF">2019-08-17T02:39:46Z</dcterms:created>
  <dcterms:modified xsi:type="dcterms:W3CDTF">2022-09-05T13:17:40Z</dcterms:modified>
</cp:coreProperties>
</file>