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24qa+xYffWOSWgrs1zmqJ1Yut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286"/>
            <a:ext cx="12198779" cy="685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4"/>
          <p:cNvSpPr txBox="1"/>
          <p:nvPr/>
        </p:nvSpPr>
        <p:spPr>
          <a:xfrm>
            <a:off x="10298594" y="-221075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8CF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EE8CF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3200" b="0" i="0" u="none" strike="noStrike" cap="none">
              <a:solidFill>
                <a:srgbClr val="FEE8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4"/>
          <p:cNvSpPr txBox="1"/>
          <p:nvPr/>
        </p:nvSpPr>
        <p:spPr>
          <a:xfrm>
            <a:off x="-570117" y="6070600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BA8A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E1BA8A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1800" b="0" i="0" u="none" strike="noStrike" cap="none">
              <a:solidFill>
                <a:srgbClr val="E1BA8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86"/>
            <a:ext cx="12192000" cy="6851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25"/>
          <p:cNvCxnSpPr/>
          <p:nvPr/>
        </p:nvCxnSpPr>
        <p:spPr>
          <a:xfrm>
            <a:off x="492627" y="1137580"/>
            <a:ext cx="1120674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" name="Google Shape;3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58296" flipH="1">
            <a:off x="10155562" y="25671"/>
            <a:ext cx="1638983" cy="13284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5"/>
          <p:cNvSpPr txBox="1"/>
          <p:nvPr/>
        </p:nvSpPr>
        <p:spPr>
          <a:xfrm>
            <a:off x="10298594" y="-221075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8CF"/>
              </a:buClr>
              <a:buSzPts val="3200"/>
              <a:buFont typeface="Arial"/>
              <a:buNone/>
            </a:pPr>
            <a:r>
              <a:rPr lang="en-US" sz="3200" b="0">
                <a:solidFill>
                  <a:srgbClr val="FEE8CF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3200" b="0">
              <a:solidFill>
                <a:srgbClr val="FEE8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5"/>
          <p:cNvSpPr txBox="1"/>
          <p:nvPr/>
        </p:nvSpPr>
        <p:spPr>
          <a:xfrm>
            <a:off x="-570117" y="6070600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BA8A"/>
              </a:buClr>
              <a:buSzPts val="1800"/>
              <a:buFont typeface="Arial"/>
              <a:buNone/>
            </a:pPr>
            <a:r>
              <a:rPr lang="en-US" sz="1800" b="0">
                <a:solidFill>
                  <a:srgbClr val="E1BA8A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1800" b="0">
              <a:solidFill>
                <a:srgbClr val="E1BA8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13">
            <a:alphaModFix/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14">
            <a:alphaModFix/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 txBox="1"/>
          <p:nvPr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C9430"/>
                </a:solidFill>
                <a:latin typeface="Arial"/>
                <a:ea typeface="Arial"/>
                <a:cs typeface="Arial"/>
                <a:sym typeface="Arial"/>
              </a:rPr>
              <a:t>MĂNG NON – TÀI LIỆU TIỂU HỌC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 truy cập: </a:t>
            </a:r>
            <a:r>
              <a:rPr lang="en-US" sz="1800" b="0" i="0" u="sng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MĂNG NON- TÀI LIỆU TIỂU HỌC | Facebook</a:t>
            </a:r>
            <a:endParaRPr sz="1800" b="0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SĐT ZALO : </a:t>
            </a:r>
            <a:r>
              <a:rPr lang="en-US" sz="1800" b="1" i="0" u="sng" strike="noStrike" cap="non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0382348780</a:t>
            </a:r>
            <a:r>
              <a:rPr lang="en-US" sz="1800" b="1" i="0" u="none" strike="noStrike" cap="non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sng" strike="noStrike" cap="non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0984848929</a:t>
            </a:r>
            <a:endParaRPr sz="1800" b="1" i="0" u="none" strike="noStrike" cap="none">
              <a:solidFill>
                <a:srgbClr val="0D43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3"/>
          <p:cNvSpPr txBox="1"/>
          <p:nvPr/>
        </p:nvSpPr>
        <p:spPr>
          <a:xfrm>
            <a:off x="10298594" y="-221075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8CF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EE8CF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3200" b="0" i="0" u="none" strike="noStrike" cap="none">
              <a:solidFill>
                <a:srgbClr val="FEE8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3"/>
          <p:cNvSpPr txBox="1"/>
          <p:nvPr/>
        </p:nvSpPr>
        <p:spPr>
          <a:xfrm>
            <a:off x="1435012" y="9462561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943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2C9430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3200" b="0" i="0" u="none" strike="noStrike" cap="none">
              <a:solidFill>
                <a:srgbClr val="2C94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41976692" y="-26525564"/>
            <a:ext cx="2186247" cy="37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158508" y="-26525565"/>
            <a:ext cx="2186247" cy="37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40863118" y="29176636"/>
            <a:ext cx="2186247" cy="37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1382672" y="29176635"/>
            <a:ext cx="2186247" cy="371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3"/>
          <p:cNvSpPr txBox="1"/>
          <p:nvPr/>
        </p:nvSpPr>
        <p:spPr>
          <a:xfrm>
            <a:off x="10260676" y="-809134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3434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4E3434"/>
                </a:solidFill>
                <a:latin typeface="Arial"/>
                <a:ea typeface="Arial"/>
                <a:cs typeface="Arial"/>
                <a:sym typeface="Arial"/>
              </a:rPr>
              <a:t>By BÍCH</a:t>
            </a:r>
            <a:endParaRPr sz="3200" b="0" i="0" u="none" strike="noStrike" cap="none">
              <a:solidFill>
                <a:srgbClr val="4E34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3"/>
          <p:cNvSpPr txBox="1"/>
          <p:nvPr/>
        </p:nvSpPr>
        <p:spPr>
          <a:xfrm>
            <a:off x="-570117" y="6070600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BA8A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E1BA8A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1800" b="0" i="0" u="none" strike="noStrike" cap="none">
              <a:solidFill>
                <a:srgbClr val="E1BA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3"/>
          <p:cNvSpPr txBox="1"/>
          <p:nvPr/>
        </p:nvSpPr>
        <p:spPr>
          <a:xfrm>
            <a:off x="-2052207" y="1690688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AE47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50AE47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3200" b="0" i="0" u="none" strike="noStrike" cap="none">
              <a:solidFill>
                <a:srgbClr val="50AE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16">
            <a:alphaModFix/>
          </a:blip>
          <a:srcRect t="30568" r="10050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3"/>
          <p:cNvPicPr preferRelativeResize="0"/>
          <p:nvPr/>
        </p:nvPicPr>
        <p:blipFill rotWithShape="1">
          <a:blip r:embed="rId16">
            <a:alphaModFix/>
          </a:blip>
          <a:srcRect t="30568" r="10050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3"/>
          <p:cNvPicPr preferRelativeResize="0"/>
          <p:nvPr/>
        </p:nvPicPr>
        <p:blipFill rotWithShape="1">
          <a:blip r:embed="rId16">
            <a:alphaModFix/>
          </a:blip>
          <a:srcRect t="30568" r="10050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3"/>
          <p:cNvPicPr preferRelativeResize="0"/>
          <p:nvPr/>
        </p:nvPicPr>
        <p:blipFill rotWithShape="1">
          <a:blip r:embed="rId16">
            <a:alphaModFix/>
          </a:blip>
          <a:srcRect t="30568" r="10050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groups/6298988280170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449" y="-174369"/>
            <a:ext cx="7765537" cy="776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08400"/>
            <a:ext cx="12192000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4763" y="-260007"/>
            <a:ext cx="2503317" cy="25033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4604085" y="3058116"/>
            <a:ext cx="665747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ED4200"/>
                </a:solidFill>
                <a:latin typeface="Arial"/>
                <a:ea typeface="Arial"/>
                <a:cs typeface="Arial"/>
                <a:sym typeface="Arial"/>
              </a:rPr>
              <a:t>ĐỊA LÍ 4</a:t>
            </a:r>
            <a:endParaRPr sz="8000">
              <a:solidFill>
                <a:srgbClr val="ED42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0"/>
          <p:cNvGrpSpPr/>
          <p:nvPr/>
        </p:nvGrpSpPr>
        <p:grpSpPr>
          <a:xfrm>
            <a:off x="336705" y="315979"/>
            <a:ext cx="11550495" cy="1512821"/>
            <a:chOff x="336705" y="315979"/>
            <a:chExt cx="11550495" cy="1512821"/>
          </a:xfrm>
        </p:grpSpPr>
        <p:grpSp>
          <p:nvGrpSpPr>
            <p:cNvPr id="176" name="Google Shape;176;p10"/>
            <p:cNvGrpSpPr/>
            <p:nvPr/>
          </p:nvGrpSpPr>
          <p:grpSpPr>
            <a:xfrm>
              <a:off x="336705" y="315979"/>
              <a:ext cx="11550495" cy="1512821"/>
              <a:chOff x="-180829" y="2659031"/>
              <a:chExt cx="2993004" cy="2733230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180829" y="2659031"/>
                <a:ext cx="2993004" cy="2733230"/>
              </a:xfrm>
              <a:prstGeom prst="roundRect">
                <a:avLst>
                  <a:gd name="adj" fmla="val 17994"/>
                </a:avLst>
              </a:prstGeom>
              <a:solidFill>
                <a:schemeClr val="lt1"/>
              </a:solidFill>
              <a:ln w="38100" cap="flat" cmpd="sng">
                <a:solidFill>
                  <a:srgbClr val="FFE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50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78" name="Google Shape;178;p10"/>
              <p:cNvGrpSpPr/>
              <p:nvPr/>
            </p:nvGrpSpPr>
            <p:grpSpPr>
              <a:xfrm rot="2224307">
                <a:off x="1237828" y="3197182"/>
                <a:ext cx="539481" cy="335304"/>
                <a:chOff x="11017556" y="4612758"/>
                <a:chExt cx="729407" cy="453349"/>
              </a:xfrm>
            </p:grpSpPr>
            <p:sp>
              <p:nvSpPr>
                <p:cNvPr id="179" name="Google Shape;179;p10"/>
                <p:cNvSpPr/>
                <p:nvPr/>
              </p:nvSpPr>
              <p:spPr>
                <a:xfrm rot="-1175738">
                  <a:off x="11046365" y="4655056"/>
                  <a:ext cx="290576" cy="2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99" h="349269" extrusionOk="0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>
                      <a:alpha val="8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0"/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60" h="223173" extrusionOk="0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>
                      <a:alpha val="6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81" name="Google Shape;181;p10"/>
            <p:cNvSpPr txBox="1"/>
            <p:nvPr/>
          </p:nvSpPr>
          <p:spPr>
            <a:xfrm>
              <a:off x="554389" y="393512"/>
              <a:ext cx="1104620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 Các công việc cần làm để vẽ một bản đồ khu vực?</a:t>
              </a:r>
              <a:endParaRPr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0"/>
          <p:cNvGrpSpPr/>
          <p:nvPr/>
        </p:nvGrpSpPr>
        <p:grpSpPr>
          <a:xfrm>
            <a:off x="3016194" y="1011643"/>
            <a:ext cx="8777971" cy="5296667"/>
            <a:chOff x="1804248" y="1732"/>
            <a:chExt cx="8777971" cy="5296667"/>
          </a:xfrm>
        </p:grpSpPr>
        <p:sp>
          <p:nvSpPr>
            <p:cNvPr id="183" name="Google Shape;183;p10"/>
            <p:cNvSpPr/>
            <p:nvPr/>
          </p:nvSpPr>
          <p:spPr>
            <a:xfrm rot="10800000">
              <a:off x="2345218" y="1732"/>
              <a:ext cx="8237001" cy="1081941"/>
            </a:xfrm>
            <a:prstGeom prst="homePlate">
              <a:avLst>
                <a:gd name="adj" fmla="val 50000"/>
              </a:avLst>
            </a:prstGeom>
            <a:solidFill>
              <a:srgbClr val="8B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0"/>
            <p:cNvSpPr txBox="1"/>
            <p:nvPr/>
          </p:nvSpPr>
          <p:spPr>
            <a:xfrm>
              <a:off x="2615703" y="1732"/>
              <a:ext cx="7966516" cy="108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7100" tIns="114300" rIns="21335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 Chụp ảnh từ khu vực trên cao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3000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bằng</a:t>
              </a:r>
              <a:r>
                <a:rPr lang="en-US" sz="3000" b="1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1" i="1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máy bay</a:t>
              </a:r>
              <a:r>
                <a:rPr lang="en-US" sz="3000" b="1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hay</a:t>
              </a:r>
              <a:r>
                <a:rPr lang="en-US" sz="3000" b="1" i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1" i="1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vệ tinh</a:t>
              </a: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).</a:t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1804248" y="1732"/>
              <a:ext cx="1081941" cy="108194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 rot="10800000">
              <a:off x="2345218" y="1406641"/>
              <a:ext cx="8237001" cy="1081941"/>
            </a:xfrm>
            <a:prstGeom prst="homePlate">
              <a:avLst>
                <a:gd name="adj" fmla="val 50000"/>
              </a:avLst>
            </a:prstGeom>
            <a:solidFill>
              <a:srgbClr val="9E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 txBox="1"/>
            <p:nvPr/>
          </p:nvSpPr>
          <p:spPr>
            <a:xfrm>
              <a:off x="2615703" y="1406641"/>
              <a:ext cx="7966516" cy="108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7100" tIns="114300" rIns="21335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Nghiên cứu vị trí </a:t>
              </a:r>
              <a:r>
                <a:rPr lang="en-US" sz="3000" b="1" i="1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đối tượng </a:t>
              </a: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cần thể hiện.</a:t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1804248" y="1406641"/>
              <a:ext cx="1081941" cy="108194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 rot="10800000">
              <a:off x="2345218" y="2811550"/>
              <a:ext cx="8237001" cy="1081941"/>
            </a:xfrm>
            <a:prstGeom prst="homePlate">
              <a:avLst>
                <a:gd name="adj" fmla="val 50000"/>
              </a:avLst>
            </a:prstGeom>
            <a:solidFill>
              <a:srgbClr val="AE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 txBox="1"/>
            <p:nvPr/>
          </p:nvSpPr>
          <p:spPr>
            <a:xfrm>
              <a:off x="2615703" y="2811550"/>
              <a:ext cx="7966516" cy="108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7100" tIns="114300" rIns="21335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 Tính toán khoảng cách trên thực tế rồi thu nhỏ lại theo </a:t>
              </a:r>
              <a:r>
                <a:rPr lang="en-US" sz="3000" b="1" i="1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tỉ lệ</a:t>
              </a: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1804248" y="2811550"/>
              <a:ext cx="1081941" cy="108194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0"/>
            <p:cNvSpPr/>
            <p:nvPr/>
          </p:nvSpPr>
          <p:spPr>
            <a:xfrm rot="10800000">
              <a:off x="2345218" y="4216458"/>
              <a:ext cx="8237001" cy="1081941"/>
            </a:xfrm>
            <a:prstGeom prst="homePlate">
              <a:avLst>
                <a:gd name="adj" fmla="val 50000"/>
              </a:avLst>
            </a:prstGeom>
            <a:solidFill>
              <a:srgbClr val="BF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0"/>
            <p:cNvSpPr txBox="1"/>
            <p:nvPr/>
          </p:nvSpPr>
          <p:spPr>
            <a:xfrm>
              <a:off x="2615703" y="4216458"/>
              <a:ext cx="7966516" cy="108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7100" tIns="114300" rIns="21335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 Lựa chọn các </a:t>
              </a:r>
              <a:r>
                <a:rPr lang="en-US" sz="3000" b="1" i="1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kí hiệu </a:t>
              </a:r>
              <a:r>
                <a:rPr lang="en-US" sz="3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thể hiện các đối tượng trên bản đồ.</a:t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1804248" y="4216458"/>
              <a:ext cx="1081941" cy="108194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0"/>
          <p:cNvSpPr txBox="1"/>
          <p:nvPr/>
        </p:nvSpPr>
        <p:spPr>
          <a:xfrm>
            <a:off x="194225" y="1890290"/>
            <a:ext cx="1572824" cy="424731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 công việc cần làm để vẽ một bản đồ khu vực?</a:t>
            </a:r>
            <a:endParaRPr sz="3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903101">
            <a:off x="1009772" y="3217303"/>
            <a:ext cx="2633472" cy="52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9315" y="1064530"/>
            <a:ext cx="8920399" cy="536925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 txBox="1"/>
          <p:nvPr/>
        </p:nvSpPr>
        <p:spPr>
          <a:xfrm>
            <a:off x="1378427" y="6182438"/>
            <a:ext cx="46402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 1.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Khu vực hồ Hoàn Kiếm ở Hà Nội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(ảnh chụp từ vệ tinh)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6018666" y="5970657"/>
            <a:ext cx="428539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 2.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Bản đồ khu vực hồ Hoàn Kiếm ở Hà Nội</a:t>
            </a:r>
            <a:endParaRPr/>
          </a:p>
        </p:txBody>
      </p:sp>
      <p:sp>
        <p:nvSpPr>
          <p:cNvPr id="204" name="Google Shape;204;p11"/>
          <p:cNvSpPr txBox="1"/>
          <p:nvPr/>
        </p:nvSpPr>
        <p:spPr>
          <a:xfrm>
            <a:off x="745457" y="233252"/>
            <a:ext cx="110735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B23214"/>
                </a:solidFill>
                <a:latin typeface="Arial"/>
                <a:ea typeface="Arial"/>
                <a:cs typeface="Arial"/>
                <a:sym typeface="Arial"/>
              </a:rPr>
              <a:t>Quan sát hình 1, 2 rồi chỉ vị trí của hồ Hoàn Kiếm và đền Ngọc Sơn trên từng hình.</a:t>
            </a:r>
            <a:endParaRPr sz="3200" b="1">
              <a:solidFill>
                <a:srgbClr val="B2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2468539" y="1922416"/>
            <a:ext cx="1953336" cy="3803482"/>
          </a:xfrm>
          <a:custGeom>
            <a:avLst/>
            <a:gdLst/>
            <a:ahLst/>
            <a:cxnLst/>
            <a:rect l="l" t="t" r="r" b="b"/>
            <a:pathLst>
              <a:path w="2244294" h="3717488" extrusionOk="0">
                <a:moveTo>
                  <a:pt x="313546" y="111407"/>
                </a:moveTo>
                <a:cubicBezTo>
                  <a:pt x="299576" y="113312"/>
                  <a:pt x="267191" y="108867"/>
                  <a:pt x="236076" y="127282"/>
                </a:cubicBezTo>
                <a:cubicBezTo>
                  <a:pt x="204961" y="145697"/>
                  <a:pt x="183371" y="173637"/>
                  <a:pt x="158606" y="204752"/>
                </a:cubicBezTo>
                <a:cubicBezTo>
                  <a:pt x="133841" y="235867"/>
                  <a:pt x="124951" y="247932"/>
                  <a:pt x="112251" y="282222"/>
                </a:cubicBezTo>
                <a:cubicBezTo>
                  <a:pt x="99551" y="316512"/>
                  <a:pt x="102726" y="340642"/>
                  <a:pt x="96376" y="374932"/>
                </a:cubicBezTo>
                <a:cubicBezTo>
                  <a:pt x="90026" y="409222"/>
                  <a:pt x="90661" y="418747"/>
                  <a:pt x="81136" y="453037"/>
                </a:cubicBezTo>
                <a:cubicBezTo>
                  <a:pt x="71611" y="487327"/>
                  <a:pt x="59546" y="508282"/>
                  <a:pt x="50021" y="545747"/>
                </a:cubicBezTo>
                <a:cubicBezTo>
                  <a:pt x="40496" y="583212"/>
                  <a:pt x="43671" y="604802"/>
                  <a:pt x="34146" y="639092"/>
                </a:cubicBezTo>
                <a:cubicBezTo>
                  <a:pt x="24621" y="673382"/>
                  <a:pt x="10016" y="682272"/>
                  <a:pt x="3666" y="716562"/>
                </a:cubicBezTo>
                <a:cubicBezTo>
                  <a:pt x="-2684" y="750852"/>
                  <a:pt x="491" y="774982"/>
                  <a:pt x="3666" y="809272"/>
                </a:cubicBezTo>
                <a:cubicBezTo>
                  <a:pt x="6841" y="843562"/>
                  <a:pt x="491" y="859437"/>
                  <a:pt x="18906" y="887377"/>
                </a:cubicBezTo>
                <a:cubicBezTo>
                  <a:pt x="37321" y="915317"/>
                  <a:pt x="65261" y="924207"/>
                  <a:pt x="96376" y="948972"/>
                </a:cubicBezTo>
                <a:cubicBezTo>
                  <a:pt x="127491" y="973737"/>
                  <a:pt x="149081" y="983262"/>
                  <a:pt x="173846" y="1011202"/>
                </a:cubicBezTo>
                <a:cubicBezTo>
                  <a:pt x="198611" y="1039142"/>
                  <a:pt x="202421" y="1057557"/>
                  <a:pt x="220836" y="1088672"/>
                </a:cubicBezTo>
                <a:cubicBezTo>
                  <a:pt x="239251" y="1119787"/>
                  <a:pt x="257666" y="1135027"/>
                  <a:pt x="267191" y="1166142"/>
                </a:cubicBezTo>
                <a:cubicBezTo>
                  <a:pt x="276716" y="1197257"/>
                  <a:pt x="260841" y="1212497"/>
                  <a:pt x="267191" y="1243612"/>
                </a:cubicBezTo>
                <a:cubicBezTo>
                  <a:pt x="273541" y="1274727"/>
                  <a:pt x="288781" y="1290602"/>
                  <a:pt x="298306" y="1321717"/>
                </a:cubicBezTo>
                <a:cubicBezTo>
                  <a:pt x="307831" y="1352832"/>
                  <a:pt x="304021" y="1364897"/>
                  <a:pt x="313546" y="1399187"/>
                </a:cubicBezTo>
                <a:cubicBezTo>
                  <a:pt x="323071" y="1433477"/>
                  <a:pt x="331961" y="1457607"/>
                  <a:pt x="344661" y="1491897"/>
                </a:cubicBezTo>
                <a:cubicBezTo>
                  <a:pt x="357361" y="1526187"/>
                  <a:pt x="366251" y="1538252"/>
                  <a:pt x="375776" y="1569367"/>
                </a:cubicBezTo>
                <a:cubicBezTo>
                  <a:pt x="385301" y="1600482"/>
                  <a:pt x="384666" y="1616357"/>
                  <a:pt x="391016" y="1647472"/>
                </a:cubicBezTo>
                <a:cubicBezTo>
                  <a:pt x="397366" y="1678587"/>
                  <a:pt x="403716" y="1693827"/>
                  <a:pt x="406891" y="1724942"/>
                </a:cubicBezTo>
                <a:cubicBezTo>
                  <a:pt x="410066" y="1756057"/>
                  <a:pt x="406891" y="1771297"/>
                  <a:pt x="406891" y="1802412"/>
                </a:cubicBezTo>
                <a:cubicBezTo>
                  <a:pt x="406891" y="1833527"/>
                  <a:pt x="410066" y="1848767"/>
                  <a:pt x="406891" y="1879882"/>
                </a:cubicBezTo>
                <a:cubicBezTo>
                  <a:pt x="403716" y="1910997"/>
                  <a:pt x="394191" y="1926237"/>
                  <a:pt x="391016" y="1957352"/>
                </a:cubicBezTo>
                <a:cubicBezTo>
                  <a:pt x="387841" y="1988467"/>
                  <a:pt x="391016" y="2003707"/>
                  <a:pt x="391016" y="2034822"/>
                </a:cubicBezTo>
                <a:cubicBezTo>
                  <a:pt x="391016" y="2065937"/>
                  <a:pt x="397366" y="2081177"/>
                  <a:pt x="391016" y="2112292"/>
                </a:cubicBezTo>
                <a:cubicBezTo>
                  <a:pt x="384666" y="2143407"/>
                  <a:pt x="366251" y="2155472"/>
                  <a:pt x="359901" y="2189762"/>
                </a:cubicBezTo>
                <a:cubicBezTo>
                  <a:pt x="353551" y="2224052"/>
                  <a:pt x="359901" y="2248817"/>
                  <a:pt x="359901" y="2283107"/>
                </a:cubicBezTo>
                <a:cubicBezTo>
                  <a:pt x="359901" y="2317397"/>
                  <a:pt x="359901" y="2329462"/>
                  <a:pt x="359901" y="2360577"/>
                </a:cubicBezTo>
                <a:cubicBezTo>
                  <a:pt x="359901" y="2391692"/>
                  <a:pt x="359901" y="2403757"/>
                  <a:pt x="359901" y="2438047"/>
                </a:cubicBezTo>
                <a:cubicBezTo>
                  <a:pt x="359901" y="2472337"/>
                  <a:pt x="359901" y="2497102"/>
                  <a:pt x="359901" y="2531392"/>
                </a:cubicBezTo>
                <a:cubicBezTo>
                  <a:pt x="359901" y="2565682"/>
                  <a:pt x="356726" y="2577747"/>
                  <a:pt x="359901" y="2608862"/>
                </a:cubicBezTo>
                <a:cubicBezTo>
                  <a:pt x="363076" y="2639977"/>
                  <a:pt x="360536" y="2655217"/>
                  <a:pt x="375776" y="2686332"/>
                </a:cubicBezTo>
                <a:cubicBezTo>
                  <a:pt x="391016" y="2717447"/>
                  <a:pt x="415781" y="2732687"/>
                  <a:pt x="437371" y="2763802"/>
                </a:cubicBezTo>
                <a:cubicBezTo>
                  <a:pt x="458961" y="2794917"/>
                  <a:pt x="459596" y="2806982"/>
                  <a:pt x="484361" y="2841272"/>
                </a:cubicBezTo>
                <a:cubicBezTo>
                  <a:pt x="509126" y="2875562"/>
                  <a:pt x="540241" y="2891437"/>
                  <a:pt x="561831" y="2934617"/>
                </a:cubicBezTo>
                <a:cubicBezTo>
                  <a:pt x="583421" y="2977797"/>
                  <a:pt x="577706" y="3017802"/>
                  <a:pt x="592946" y="3058442"/>
                </a:cubicBezTo>
                <a:cubicBezTo>
                  <a:pt x="608186" y="3099082"/>
                  <a:pt x="620886" y="3102257"/>
                  <a:pt x="639301" y="3136547"/>
                </a:cubicBezTo>
                <a:cubicBezTo>
                  <a:pt x="657716" y="3170837"/>
                  <a:pt x="667241" y="3189252"/>
                  <a:pt x="685656" y="3229257"/>
                </a:cubicBezTo>
                <a:cubicBezTo>
                  <a:pt x="704071" y="3269262"/>
                  <a:pt x="717406" y="3300377"/>
                  <a:pt x="732646" y="3337842"/>
                </a:cubicBezTo>
                <a:cubicBezTo>
                  <a:pt x="747886" y="3375307"/>
                  <a:pt x="751061" y="3384197"/>
                  <a:pt x="763126" y="3415312"/>
                </a:cubicBezTo>
                <a:cubicBezTo>
                  <a:pt x="775191" y="3446427"/>
                  <a:pt x="772651" y="3464842"/>
                  <a:pt x="794241" y="3492782"/>
                </a:cubicBezTo>
                <a:cubicBezTo>
                  <a:pt x="815831" y="3520722"/>
                  <a:pt x="837421" y="3539137"/>
                  <a:pt x="871711" y="3555012"/>
                </a:cubicBezTo>
                <a:cubicBezTo>
                  <a:pt x="906001" y="3570887"/>
                  <a:pt x="930766" y="3564537"/>
                  <a:pt x="965056" y="3570887"/>
                </a:cubicBezTo>
                <a:cubicBezTo>
                  <a:pt x="999346" y="3577237"/>
                  <a:pt x="1008236" y="3579777"/>
                  <a:pt x="1042526" y="3586127"/>
                </a:cubicBezTo>
                <a:cubicBezTo>
                  <a:pt x="1076816" y="3592477"/>
                  <a:pt x="1098406" y="3598192"/>
                  <a:pt x="1135871" y="3601367"/>
                </a:cubicBezTo>
                <a:cubicBezTo>
                  <a:pt x="1173336" y="3604542"/>
                  <a:pt x="1188576" y="3595017"/>
                  <a:pt x="1228581" y="3601367"/>
                </a:cubicBezTo>
                <a:cubicBezTo>
                  <a:pt x="1268586" y="3607717"/>
                  <a:pt x="1299701" y="3622957"/>
                  <a:pt x="1337166" y="3632482"/>
                </a:cubicBezTo>
                <a:cubicBezTo>
                  <a:pt x="1374631" y="3642007"/>
                  <a:pt x="1380346" y="3635657"/>
                  <a:pt x="1414636" y="3648357"/>
                </a:cubicBezTo>
                <a:cubicBezTo>
                  <a:pt x="1448926" y="3661057"/>
                  <a:pt x="1473691" y="3682647"/>
                  <a:pt x="1507981" y="3694712"/>
                </a:cubicBezTo>
                <a:cubicBezTo>
                  <a:pt x="1542271" y="3706777"/>
                  <a:pt x="1554336" y="3706777"/>
                  <a:pt x="1585451" y="3709952"/>
                </a:cubicBezTo>
                <a:cubicBezTo>
                  <a:pt x="1616566" y="3713127"/>
                  <a:pt x="1641331" y="3725192"/>
                  <a:pt x="1662921" y="3709952"/>
                </a:cubicBezTo>
                <a:cubicBezTo>
                  <a:pt x="1684511" y="3694712"/>
                  <a:pt x="1681336" y="3666772"/>
                  <a:pt x="1694036" y="3632482"/>
                </a:cubicBezTo>
                <a:cubicBezTo>
                  <a:pt x="1706736" y="3598192"/>
                  <a:pt x="1715626" y="3574062"/>
                  <a:pt x="1725151" y="3539772"/>
                </a:cubicBezTo>
                <a:cubicBezTo>
                  <a:pt x="1734676" y="3505482"/>
                  <a:pt x="1734041" y="3493417"/>
                  <a:pt x="1740391" y="3462302"/>
                </a:cubicBezTo>
                <a:cubicBezTo>
                  <a:pt x="1746741" y="3431187"/>
                  <a:pt x="1749916" y="3415312"/>
                  <a:pt x="1756266" y="3384197"/>
                </a:cubicBezTo>
                <a:cubicBezTo>
                  <a:pt x="1762616" y="3353082"/>
                  <a:pt x="1768331" y="3337842"/>
                  <a:pt x="1771506" y="3306727"/>
                </a:cubicBezTo>
                <a:cubicBezTo>
                  <a:pt x="1774681" y="3275612"/>
                  <a:pt x="1768331" y="3263547"/>
                  <a:pt x="1771506" y="3229257"/>
                </a:cubicBezTo>
                <a:cubicBezTo>
                  <a:pt x="1774681" y="3194967"/>
                  <a:pt x="1781031" y="3170837"/>
                  <a:pt x="1787381" y="3136547"/>
                </a:cubicBezTo>
                <a:cubicBezTo>
                  <a:pt x="1793731" y="3102257"/>
                  <a:pt x="1790556" y="3092732"/>
                  <a:pt x="1802621" y="3058442"/>
                </a:cubicBezTo>
                <a:cubicBezTo>
                  <a:pt x="1814686" y="3024152"/>
                  <a:pt x="1833736" y="3000022"/>
                  <a:pt x="1848976" y="2965732"/>
                </a:cubicBezTo>
                <a:cubicBezTo>
                  <a:pt x="1864216" y="2931442"/>
                  <a:pt x="1867391" y="2919377"/>
                  <a:pt x="1880091" y="2888262"/>
                </a:cubicBezTo>
                <a:cubicBezTo>
                  <a:pt x="1892791" y="2857147"/>
                  <a:pt x="1895966" y="2848257"/>
                  <a:pt x="1911206" y="2810792"/>
                </a:cubicBezTo>
                <a:cubicBezTo>
                  <a:pt x="1926446" y="2773327"/>
                  <a:pt x="1942321" y="2742847"/>
                  <a:pt x="1957561" y="2702207"/>
                </a:cubicBezTo>
                <a:cubicBezTo>
                  <a:pt x="1972801" y="2661567"/>
                  <a:pt x="1972801" y="2646327"/>
                  <a:pt x="1988676" y="2608862"/>
                </a:cubicBezTo>
                <a:cubicBezTo>
                  <a:pt x="2004551" y="2571397"/>
                  <a:pt x="2010901" y="2561872"/>
                  <a:pt x="2035666" y="2515517"/>
                </a:cubicBezTo>
                <a:cubicBezTo>
                  <a:pt x="2060431" y="2469162"/>
                  <a:pt x="2091546" y="2419632"/>
                  <a:pt x="2113136" y="2376452"/>
                </a:cubicBezTo>
                <a:cubicBezTo>
                  <a:pt x="2134726" y="2333272"/>
                  <a:pt x="2132186" y="2335812"/>
                  <a:pt x="2144251" y="2298347"/>
                </a:cubicBezTo>
                <a:cubicBezTo>
                  <a:pt x="2156316" y="2260882"/>
                  <a:pt x="2162666" y="2227227"/>
                  <a:pt x="2174731" y="2189762"/>
                </a:cubicBezTo>
                <a:cubicBezTo>
                  <a:pt x="2186796" y="2152297"/>
                  <a:pt x="2199496" y="2143407"/>
                  <a:pt x="2205846" y="2112292"/>
                </a:cubicBezTo>
                <a:cubicBezTo>
                  <a:pt x="2212196" y="2081177"/>
                  <a:pt x="2199496" y="2065937"/>
                  <a:pt x="2205846" y="2034822"/>
                </a:cubicBezTo>
                <a:cubicBezTo>
                  <a:pt x="2212196" y="2003707"/>
                  <a:pt x="2230611" y="1988467"/>
                  <a:pt x="2236961" y="1957352"/>
                </a:cubicBezTo>
                <a:cubicBezTo>
                  <a:pt x="2243311" y="1926237"/>
                  <a:pt x="2249661" y="1910997"/>
                  <a:pt x="2236961" y="1879882"/>
                </a:cubicBezTo>
                <a:cubicBezTo>
                  <a:pt x="2224261" y="1848767"/>
                  <a:pt x="2202671" y="1820827"/>
                  <a:pt x="2174731" y="1802412"/>
                </a:cubicBezTo>
                <a:cubicBezTo>
                  <a:pt x="2146791" y="1783997"/>
                  <a:pt x="2128376" y="1801777"/>
                  <a:pt x="2097261" y="1786537"/>
                </a:cubicBezTo>
                <a:cubicBezTo>
                  <a:pt x="2066146" y="1771297"/>
                  <a:pt x="2050906" y="1749707"/>
                  <a:pt x="2019791" y="1724942"/>
                </a:cubicBezTo>
                <a:cubicBezTo>
                  <a:pt x="1988676" y="1700177"/>
                  <a:pt x="1967086" y="1690652"/>
                  <a:pt x="1942321" y="1662712"/>
                </a:cubicBezTo>
                <a:cubicBezTo>
                  <a:pt x="1917556" y="1634772"/>
                  <a:pt x="1905491" y="1616357"/>
                  <a:pt x="1895966" y="1585242"/>
                </a:cubicBezTo>
                <a:cubicBezTo>
                  <a:pt x="1886441" y="1554127"/>
                  <a:pt x="1895966" y="1542062"/>
                  <a:pt x="1895966" y="1507772"/>
                </a:cubicBezTo>
                <a:cubicBezTo>
                  <a:pt x="1895966" y="1473482"/>
                  <a:pt x="1892791" y="1448717"/>
                  <a:pt x="1895966" y="1414427"/>
                </a:cubicBezTo>
                <a:cubicBezTo>
                  <a:pt x="1899141" y="1380137"/>
                  <a:pt x="1908031" y="1368072"/>
                  <a:pt x="1911206" y="1336957"/>
                </a:cubicBezTo>
                <a:cubicBezTo>
                  <a:pt x="1914381" y="1305842"/>
                  <a:pt x="1904856" y="1290602"/>
                  <a:pt x="1911206" y="1259487"/>
                </a:cubicBezTo>
                <a:cubicBezTo>
                  <a:pt x="1917556" y="1228372"/>
                  <a:pt x="1935971" y="1216307"/>
                  <a:pt x="1942321" y="1182017"/>
                </a:cubicBezTo>
                <a:cubicBezTo>
                  <a:pt x="1948671" y="1147727"/>
                  <a:pt x="1942321" y="1126137"/>
                  <a:pt x="1942321" y="1088672"/>
                </a:cubicBezTo>
                <a:cubicBezTo>
                  <a:pt x="1942321" y="1051207"/>
                  <a:pt x="1942321" y="1030252"/>
                  <a:pt x="1942321" y="995962"/>
                </a:cubicBezTo>
                <a:cubicBezTo>
                  <a:pt x="1942321" y="961672"/>
                  <a:pt x="1945496" y="948972"/>
                  <a:pt x="1942321" y="917857"/>
                </a:cubicBezTo>
                <a:cubicBezTo>
                  <a:pt x="1939146" y="886742"/>
                  <a:pt x="1930256" y="871502"/>
                  <a:pt x="1927081" y="840387"/>
                </a:cubicBezTo>
                <a:cubicBezTo>
                  <a:pt x="1923906" y="809272"/>
                  <a:pt x="1927081" y="794032"/>
                  <a:pt x="1927081" y="762917"/>
                </a:cubicBezTo>
                <a:cubicBezTo>
                  <a:pt x="1927081" y="731802"/>
                  <a:pt x="1933431" y="716562"/>
                  <a:pt x="1927081" y="685447"/>
                </a:cubicBezTo>
                <a:cubicBezTo>
                  <a:pt x="1920731" y="654332"/>
                  <a:pt x="1917556" y="626392"/>
                  <a:pt x="1895966" y="607977"/>
                </a:cubicBezTo>
                <a:cubicBezTo>
                  <a:pt x="1874376" y="589562"/>
                  <a:pt x="1843261" y="610517"/>
                  <a:pt x="1818496" y="592102"/>
                </a:cubicBezTo>
                <a:cubicBezTo>
                  <a:pt x="1793731" y="573687"/>
                  <a:pt x="1784206" y="545747"/>
                  <a:pt x="1771506" y="514632"/>
                </a:cubicBezTo>
                <a:cubicBezTo>
                  <a:pt x="1758806" y="483517"/>
                  <a:pt x="1759441" y="468277"/>
                  <a:pt x="1756266" y="437162"/>
                </a:cubicBezTo>
                <a:cubicBezTo>
                  <a:pt x="1753091" y="406047"/>
                  <a:pt x="1759441" y="390807"/>
                  <a:pt x="1756266" y="359692"/>
                </a:cubicBezTo>
                <a:cubicBezTo>
                  <a:pt x="1753091" y="328577"/>
                  <a:pt x="1761981" y="303812"/>
                  <a:pt x="1740391" y="282222"/>
                </a:cubicBezTo>
                <a:cubicBezTo>
                  <a:pt x="1718801" y="260632"/>
                  <a:pt x="1681971" y="269522"/>
                  <a:pt x="1647681" y="251107"/>
                </a:cubicBezTo>
                <a:cubicBezTo>
                  <a:pt x="1613391" y="232692"/>
                  <a:pt x="1601326" y="213642"/>
                  <a:pt x="1570211" y="188877"/>
                </a:cubicBezTo>
                <a:cubicBezTo>
                  <a:pt x="1539096" y="164112"/>
                  <a:pt x="1523856" y="145697"/>
                  <a:pt x="1492741" y="127282"/>
                </a:cubicBezTo>
                <a:cubicBezTo>
                  <a:pt x="1461626" y="108867"/>
                  <a:pt x="1445751" y="108867"/>
                  <a:pt x="1414636" y="96167"/>
                </a:cubicBezTo>
                <a:cubicBezTo>
                  <a:pt x="1383521" y="83467"/>
                  <a:pt x="1368281" y="77752"/>
                  <a:pt x="1337166" y="65052"/>
                </a:cubicBezTo>
                <a:cubicBezTo>
                  <a:pt x="1306051" y="52352"/>
                  <a:pt x="1290811" y="43462"/>
                  <a:pt x="1259696" y="33937"/>
                </a:cubicBezTo>
                <a:cubicBezTo>
                  <a:pt x="1228581" y="24412"/>
                  <a:pt x="1213341" y="21872"/>
                  <a:pt x="1182226" y="18697"/>
                </a:cubicBezTo>
                <a:cubicBezTo>
                  <a:pt x="1151111" y="15522"/>
                  <a:pt x="1139046" y="15522"/>
                  <a:pt x="1104756" y="18697"/>
                </a:cubicBezTo>
                <a:cubicBezTo>
                  <a:pt x="1070466" y="21872"/>
                  <a:pt x="1048876" y="33937"/>
                  <a:pt x="1011411" y="33937"/>
                </a:cubicBezTo>
                <a:cubicBezTo>
                  <a:pt x="973946" y="33937"/>
                  <a:pt x="958706" y="25047"/>
                  <a:pt x="918701" y="18697"/>
                </a:cubicBezTo>
                <a:cubicBezTo>
                  <a:pt x="878696" y="12347"/>
                  <a:pt x="850756" y="5997"/>
                  <a:pt x="810116" y="2822"/>
                </a:cubicBezTo>
                <a:cubicBezTo>
                  <a:pt x="769476" y="-353"/>
                  <a:pt x="751061" y="2822"/>
                  <a:pt x="716771" y="2822"/>
                </a:cubicBezTo>
                <a:cubicBezTo>
                  <a:pt x="682481" y="2822"/>
                  <a:pt x="670416" y="2822"/>
                  <a:pt x="639301" y="2822"/>
                </a:cubicBezTo>
                <a:cubicBezTo>
                  <a:pt x="608186" y="2822"/>
                  <a:pt x="592946" y="-3528"/>
                  <a:pt x="561831" y="2822"/>
                </a:cubicBezTo>
                <a:cubicBezTo>
                  <a:pt x="530716" y="9172"/>
                  <a:pt x="515476" y="18697"/>
                  <a:pt x="484361" y="33937"/>
                </a:cubicBezTo>
                <a:cubicBezTo>
                  <a:pt x="453246" y="49177"/>
                  <a:pt x="438006" y="61877"/>
                  <a:pt x="406891" y="80292"/>
                </a:cubicBezTo>
                <a:cubicBezTo>
                  <a:pt x="375776" y="98707"/>
                  <a:pt x="359901" y="102517"/>
                  <a:pt x="328786" y="127282"/>
                </a:cubicBezTo>
                <a:cubicBezTo>
                  <a:pt x="297671" y="152047"/>
                  <a:pt x="282431" y="183162"/>
                  <a:pt x="251316" y="204752"/>
                </a:cubicBezTo>
                <a:cubicBezTo>
                  <a:pt x="220201" y="226342"/>
                  <a:pt x="195436" y="214277"/>
                  <a:pt x="173846" y="235867"/>
                </a:cubicBezTo>
                <a:cubicBezTo>
                  <a:pt x="152256" y="257457"/>
                  <a:pt x="161146" y="282222"/>
                  <a:pt x="142731" y="313337"/>
                </a:cubicBezTo>
                <a:cubicBezTo>
                  <a:pt x="124316" y="344452"/>
                  <a:pt x="92566" y="376837"/>
                  <a:pt x="81136" y="39080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7519916" y="2359145"/>
            <a:ext cx="1091821" cy="2212856"/>
          </a:xfrm>
          <a:custGeom>
            <a:avLst/>
            <a:gdLst/>
            <a:ahLst/>
            <a:cxnLst/>
            <a:rect l="l" t="t" r="r" b="b"/>
            <a:pathLst>
              <a:path w="2244294" h="3717488" extrusionOk="0">
                <a:moveTo>
                  <a:pt x="313546" y="111407"/>
                </a:moveTo>
                <a:cubicBezTo>
                  <a:pt x="299576" y="113312"/>
                  <a:pt x="267191" y="108867"/>
                  <a:pt x="236076" y="127282"/>
                </a:cubicBezTo>
                <a:cubicBezTo>
                  <a:pt x="204961" y="145697"/>
                  <a:pt x="183371" y="173637"/>
                  <a:pt x="158606" y="204752"/>
                </a:cubicBezTo>
                <a:cubicBezTo>
                  <a:pt x="133841" y="235867"/>
                  <a:pt x="124951" y="247932"/>
                  <a:pt x="112251" y="282222"/>
                </a:cubicBezTo>
                <a:cubicBezTo>
                  <a:pt x="99551" y="316512"/>
                  <a:pt x="102726" y="340642"/>
                  <a:pt x="96376" y="374932"/>
                </a:cubicBezTo>
                <a:cubicBezTo>
                  <a:pt x="90026" y="409222"/>
                  <a:pt x="90661" y="418747"/>
                  <a:pt x="81136" y="453037"/>
                </a:cubicBezTo>
                <a:cubicBezTo>
                  <a:pt x="71611" y="487327"/>
                  <a:pt x="59546" y="508282"/>
                  <a:pt x="50021" y="545747"/>
                </a:cubicBezTo>
                <a:cubicBezTo>
                  <a:pt x="40496" y="583212"/>
                  <a:pt x="43671" y="604802"/>
                  <a:pt x="34146" y="639092"/>
                </a:cubicBezTo>
                <a:cubicBezTo>
                  <a:pt x="24621" y="673382"/>
                  <a:pt x="10016" y="682272"/>
                  <a:pt x="3666" y="716562"/>
                </a:cubicBezTo>
                <a:cubicBezTo>
                  <a:pt x="-2684" y="750852"/>
                  <a:pt x="491" y="774982"/>
                  <a:pt x="3666" y="809272"/>
                </a:cubicBezTo>
                <a:cubicBezTo>
                  <a:pt x="6841" y="843562"/>
                  <a:pt x="491" y="859437"/>
                  <a:pt x="18906" y="887377"/>
                </a:cubicBezTo>
                <a:cubicBezTo>
                  <a:pt x="37321" y="915317"/>
                  <a:pt x="65261" y="924207"/>
                  <a:pt x="96376" y="948972"/>
                </a:cubicBezTo>
                <a:cubicBezTo>
                  <a:pt x="127491" y="973737"/>
                  <a:pt x="149081" y="983262"/>
                  <a:pt x="173846" y="1011202"/>
                </a:cubicBezTo>
                <a:cubicBezTo>
                  <a:pt x="198611" y="1039142"/>
                  <a:pt x="202421" y="1057557"/>
                  <a:pt x="220836" y="1088672"/>
                </a:cubicBezTo>
                <a:cubicBezTo>
                  <a:pt x="239251" y="1119787"/>
                  <a:pt x="257666" y="1135027"/>
                  <a:pt x="267191" y="1166142"/>
                </a:cubicBezTo>
                <a:cubicBezTo>
                  <a:pt x="276716" y="1197257"/>
                  <a:pt x="260841" y="1212497"/>
                  <a:pt x="267191" y="1243612"/>
                </a:cubicBezTo>
                <a:cubicBezTo>
                  <a:pt x="273541" y="1274727"/>
                  <a:pt x="288781" y="1290602"/>
                  <a:pt x="298306" y="1321717"/>
                </a:cubicBezTo>
                <a:cubicBezTo>
                  <a:pt x="307831" y="1352832"/>
                  <a:pt x="304021" y="1364897"/>
                  <a:pt x="313546" y="1399187"/>
                </a:cubicBezTo>
                <a:cubicBezTo>
                  <a:pt x="323071" y="1433477"/>
                  <a:pt x="331961" y="1457607"/>
                  <a:pt x="344661" y="1491897"/>
                </a:cubicBezTo>
                <a:cubicBezTo>
                  <a:pt x="357361" y="1526187"/>
                  <a:pt x="366251" y="1538252"/>
                  <a:pt x="375776" y="1569367"/>
                </a:cubicBezTo>
                <a:cubicBezTo>
                  <a:pt x="385301" y="1600482"/>
                  <a:pt x="384666" y="1616357"/>
                  <a:pt x="391016" y="1647472"/>
                </a:cubicBezTo>
                <a:cubicBezTo>
                  <a:pt x="397366" y="1678587"/>
                  <a:pt x="403716" y="1693827"/>
                  <a:pt x="406891" y="1724942"/>
                </a:cubicBezTo>
                <a:cubicBezTo>
                  <a:pt x="410066" y="1756057"/>
                  <a:pt x="406891" y="1771297"/>
                  <a:pt x="406891" y="1802412"/>
                </a:cubicBezTo>
                <a:cubicBezTo>
                  <a:pt x="406891" y="1833527"/>
                  <a:pt x="410066" y="1848767"/>
                  <a:pt x="406891" y="1879882"/>
                </a:cubicBezTo>
                <a:cubicBezTo>
                  <a:pt x="403716" y="1910997"/>
                  <a:pt x="394191" y="1926237"/>
                  <a:pt x="391016" y="1957352"/>
                </a:cubicBezTo>
                <a:cubicBezTo>
                  <a:pt x="387841" y="1988467"/>
                  <a:pt x="391016" y="2003707"/>
                  <a:pt x="391016" y="2034822"/>
                </a:cubicBezTo>
                <a:cubicBezTo>
                  <a:pt x="391016" y="2065937"/>
                  <a:pt x="397366" y="2081177"/>
                  <a:pt x="391016" y="2112292"/>
                </a:cubicBezTo>
                <a:cubicBezTo>
                  <a:pt x="384666" y="2143407"/>
                  <a:pt x="366251" y="2155472"/>
                  <a:pt x="359901" y="2189762"/>
                </a:cubicBezTo>
                <a:cubicBezTo>
                  <a:pt x="353551" y="2224052"/>
                  <a:pt x="359901" y="2248817"/>
                  <a:pt x="359901" y="2283107"/>
                </a:cubicBezTo>
                <a:cubicBezTo>
                  <a:pt x="359901" y="2317397"/>
                  <a:pt x="359901" y="2329462"/>
                  <a:pt x="359901" y="2360577"/>
                </a:cubicBezTo>
                <a:cubicBezTo>
                  <a:pt x="359901" y="2391692"/>
                  <a:pt x="359901" y="2403757"/>
                  <a:pt x="359901" y="2438047"/>
                </a:cubicBezTo>
                <a:cubicBezTo>
                  <a:pt x="359901" y="2472337"/>
                  <a:pt x="359901" y="2497102"/>
                  <a:pt x="359901" y="2531392"/>
                </a:cubicBezTo>
                <a:cubicBezTo>
                  <a:pt x="359901" y="2565682"/>
                  <a:pt x="356726" y="2577747"/>
                  <a:pt x="359901" y="2608862"/>
                </a:cubicBezTo>
                <a:cubicBezTo>
                  <a:pt x="363076" y="2639977"/>
                  <a:pt x="360536" y="2655217"/>
                  <a:pt x="375776" y="2686332"/>
                </a:cubicBezTo>
                <a:cubicBezTo>
                  <a:pt x="391016" y="2717447"/>
                  <a:pt x="415781" y="2732687"/>
                  <a:pt x="437371" y="2763802"/>
                </a:cubicBezTo>
                <a:cubicBezTo>
                  <a:pt x="458961" y="2794917"/>
                  <a:pt x="459596" y="2806982"/>
                  <a:pt x="484361" y="2841272"/>
                </a:cubicBezTo>
                <a:cubicBezTo>
                  <a:pt x="509126" y="2875562"/>
                  <a:pt x="540241" y="2891437"/>
                  <a:pt x="561831" y="2934617"/>
                </a:cubicBezTo>
                <a:cubicBezTo>
                  <a:pt x="583421" y="2977797"/>
                  <a:pt x="577706" y="3017802"/>
                  <a:pt x="592946" y="3058442"/>
                </a:cubicBezTo>
                <a:cubicBezTo>
                  <a:pt x="608186" y="3099082"/>
                  <a:pt x="620886" y="3102257"/>
                  <a:pt x="639301" y="3136547"/>
                </a:cubicBezTo>
                <a:cubicBezTo>
                  <a:pt x="657716" y="3170837"/>
                  <a:pt x="667241" y="3189252"/>
                  <a:pt x="685656" y="3229257"/>
                </a:cubicBezTo>
                <a:cubicBezTo>
                  <a:pt x="704071" y="3269262"/>
                  <a:pt x="717406" y="3300377"/>
                  <a:pt x="732646" y="3337842"/>
                </a:cubicBezTo>
                <a:cubicBezTo>
                  <a:pt x="747886" y="3375307"/>
                  <a:pt x="751061" y="3384197"/>
                  <a:pt x="763126" y="3415312"/>
                </a:cubicBezTo>
                <a:cubicBezTo>
                  <a:pt x="775191" y="3446427"/>
                  <a:pt x="772651" y="3464842"/>
                  <a:pt x="794241" y="3492782"/>
                </a:cubicBezTo>
                <a:cubicBezTo>
                  <a:pt x="815831" y="3520722"/>
                  <a:pt x="837421" y="3539137"/>
                  <a:pt x="871711" y="3555012"/>
                </a:cubicBezTo>
                <a:cubicBezTo>
                  <a:pt x="906001" y="3570887"/>
                  <a:pt x="930766" y="3564537"/>
                  <a:pt x="965056" y="3570887"/>
                </a:cubicBezTo>
                <a:cubicBezTo>
                  <a:pt x="999346" y="3577237"/>
                  <a:pt x="1008236" y="3579777"/>
                  <a:pt x="1042526" y="3586127"/>
                </a:cubicBezTo>
                <a:cubicBezTo>
                  <a:pt x="1076816" y="3592477"/>
                  <a:pt x="1098406" y="3598192"/>
                  <a:pt x="1135871" y="3601367"/>
                </a:cubicBezTo>
                <a:cubicBezTo>
                  <a:pt x="1173336" y="3604542"/>
                  <a:pt x="1188576" y="3595017"/>
                  <a:pt x="1228581" y="3601367"/>
                </a:cubicBezTo>
                <a:cubicBezTo>
                  <a:pt x="1268586" y="3607717"/>
                  <a:pt x="1299701" y="3622957"/>
                  <a:pt x="1337166" y="3632482"/>
                </a:cubicBezTo>
                <a:cubicBezTo>
                  <a:pt x="1374631" y="3642007"/>
                  <a:pt x="1380346" y="3635657"/>
                  <a:pt x="1414636" y="3648357"/>
                </a:cubicBezTo>
                <a:cubicBezTo>
                  <a:pt x="1448926" y="3661057"/>
                  <a:pt x="1473691" y="3682647"/>
                  <a:pt x="1507981" y="3694712"/>
                </a:cubicBezTo>
                <a:cubicBezTo>
                  <a:pt x="1542271" y="3706777"/>
                  <a:pt x="1554336" y="3706777"/>
                  <a:pt x="1585451" y="3709952"/>
                </a:cubicBezTo>
                <a:cubicBezTo>
                  <a:pt x="1616566" y="3713127"/>
                  <a:pt x="1641331" y="3725192"/>
                  <a:pt x="1662921" y="3709952"/>
                </a:cubicBezTo>
                <a:cubicBezTo>
                  <a:pt x="1684511" y="3694712"/>
                  <a:pt x="1681336" y="3666772"/>
                  <a:pt x="1694036" y="3632482"/>
                </a:cubicBezTo>
                <a:cubicBezTo>
                  <a:pt x="1706736" y="3598192"/>
                  <a:pt x="1715626" y="3574062"/>
                  <a:pt x="1725151" y="3539772"/>
                </a:cubicBezTo>
                <a:cubicBezTo>
                  <a:pt x="1734676" y="3505482"/>
                  <a:pt x="1734041" y="3493417"/>
                  <a:pt x="1740391" y="3462302"/>
                </a:cubicBezTo>
                <a:cubicBezTo>
                  <a:pt x="1746741" y="3431187"/>
                  <a:pt x="1749916" y="3415312"/>
                  <a:pt x="1756266" y="3384197"/>
                </a:cubicBezTo>
                <a:cubicBezTo>
                  <a:pt x="1762616" y="3353082"/>
                  <a:pt x="1768331" y="3337842"/>
                  <a:pt x="1771506" y="3306727"/>
                </a:cubicBezTo>
                <a:cubicBezTo>
                  <a:pt x="1774681" y="3275612"/>
                  <a:pt x="1768331" y="3263547"/>
                  <a:pt x="1771506" y="3229257"/>
                </a:cubicBezTo>
                <a:cubicBezTo>
                  <a:pt x="1774681" y="3194967"/>
                  <a:pt x="1781031" y="3170837"/>
                  <a:pt x="1787381" y="3136547"/>
                </a:cubicBezTo>
                <a:cubicBezTo>
                  <a:pt x="1793731" y="3102257"/>
                  <a:pt x="1790556" y="3092732"/>
                  <a:pt x="1802621" y="3058442"/>
                </a:cubicBezTo>
                <a:cubicBezTo>
                  <a:pt x="1814686" y="3024152"/>
                  <a:pt x="1833736" y="3000022"/>
                  <a:pt x="1848976" y="2965732"/>
                </a:cubicBezTo>
                <a:cubicBezTo>
                  <a:pt x="1864216" y="2931442"/>
                  <a:pt x="1867391" y="2919377"/>
                  <a:pt x="1880091" y="2888262"/>
                </a:cubicBezTo>
                <a:cubicBezTo>
                  <a:pt x="1892791" y="2857147"/>
                  <a:pt x="1895966" y="2848257"/>
                  <a:pt x="1911206" y="2810792"/>
                </a:cubicBezTo>
                <a:cubicBezTo>
                  <a:pt x="1926446" y="2773327"/>
                  <a:pt x="1942321" y="2742847"/>
                  <a:pt x="1957561" y="2702207"/>
                </a:cubicBezTo>
                <a:cubicBezTo>
                  <a:pt x="1972801" y="2661567"/>
                  <a:pt x="1972801" y="2646327"/>
                  <a:pt x="1988676" y="2608862"/>
                </a:cubicBezTo>
                <a:cubicBezTo>
                  <a:pt x="2004551" y="2571397"/>
                  <a:pt x="2010901" y="2561872"/>
                  <a:pt x="2035666" y="2515517"/>
                </a:cubicBezTo>
                <a:cubicBezTo>
                  <a:pt x="2060431" y="2469162"/>
                  <a:pt x="2091546" y="2419632"/>
                  <a:pt x="2113136" y="2376452"/>
                </a:cubicBezTo>
                <a:cubicBezTo>
                  <a:pt x="2134726" y="2333272"/>
                  <a:pt x="2132186" y="2335812"/>
                  <a:pt x="2144251" y="2298347"/>
                </a:cubicBezTo>
                <a:cubicBezTo>
                  <a:pt x="2156316" y="2260882"/>
                  <a:pt x="2162666" y="2227227"/>
                  <a:pt x="2174731" y="2189762"/>
                </a:cubicBezTo>
                <a:cubicBezTo>
                  <a:pt x="2186796" y="2152297"/>
                  <a:pt x="2199496" y="2143407"/>
                  <a:pt x="2205846" y="2112292"/>
                </a:cubicBezTo>
                <a:cubicBezTo>
                  <a:pt x="2212196" y="2081177"/>
                  <a:pt x="2199496" y="2065937"/>
                  <a:pt x="2205846" y="2034822"/>
                </a:cubicBezTo>
                <a:cubicBezTo>
                  <a:pt x="2212196" y="2003707"/>
                  <a:pt x="2230611" y="1988467"/>
                  <a:pt x="2236961" y="1957352"/>
                </a:cubicBezTo>
                <a:cubicBezTo>
                  <a:pt x="2243311" y="1926237"/>
                  <a:pt x="2249661" y="1910997"/>
                  <a:pt x="2236961" y="1879882"/>
                </a:cubicBezTo>
                <a:cubicBezTo>
                  <a:pt x="2224261" y="1848767"/>
                  <a:pt x="2202671" y="1820827"/>
                  <a:pt x="2174731" y="1802412"/>
                </a:cubicBezTo>
                <a:cubicBezTo>
                  <a:pt x="2146791" y="1783997"/>
                  <a:pt x="2128376" y="1801777"/>
                  <a:pt x="2097261" y="1786537"/>
                </a:cubicBezTo>
                <a:cubicBezTo>
                  <a:pt x="2066146" y="1771297"/>
                  <a:pt x="2050906" y="1749707"/>
                  <a:pt x="2019791" y="1724942"/>
                </a:cubicBezTo>
                <a:cubicBezTo>
                  <a:pt x="1988676" y="1700177"/>
                  <a:pt x="1967086" y="1690652"/>
                  <a:pt x="1942321" y="1662712"/>
                </a:cubicBezTo>
                <a:cubicBezTo>
                  <a:pt x="1917556" y="1634772"/>
                  <a:pt x="1905491" y="1616357"/>
                  <a:pt x="1895966" y="1585242"/>
                </a:cubicBezTo>
                <a:cubicBezTo>
                  <a:pt x="1886441" y="1554127"/>
                  <a:pt x="1895966" y="1542062"/>
                  <a:pt x="1895966" y="1507772"/>
                </a:cubicBezTo>
                <a:cubicBezTo>
                  <a:pt x="1895966" y="1473482"/>
                  <a:pt x="1892791" y="1448717"/>
                  <a:pt x="1895966" y="1414427"/>
                </a:cubicBezTo>
                <a:cubicBezTo>
                  <a:pt x="1899141" y="1380137"/>
                  <a:pt x="1908031" y="1368072"/>
                  <a:pt x="1911206" y="1336957"/>
                </a:cubicBezTo>
                <a:cubicBezTo>
                  <a:pt x="1914381" y="1305842"/>
                  <a:pt x="1904856" y="1290602"/>
                  <a:pt x="1911206" y="1259487"/>
                </a:cubicBezTo>
                <a:cubicBezTo>
                  <a:pt x="1917556" y="1228372"/>
                  <a:pt x="1935971" y="1216307"/>
                  <a:pt x="1942321" y="1182017"/>
                </a:cubicBezTo>
                <a:cubicBezTo>
                  <a:pt x="1948671" y="1147727"/>
                  <a:pt x="1942321" y="1126137"/>
                  <a:pt x="1942321" y="1088672"/>
                </a:cubicBezTo>
                <a:cubicBezTo>
                  <a:pt x="1942321" y="1051207"/>
                  <a:pt x="1942321" y="1030252"/>
                  <a:pt x="1942321" y="995962"/>
                </a:cubicBezTo>
                <a:cubicBezTo>
                  <a:pt x="1942321" y="961672"/>
                  <a:pt x="1945496" y="948972"/>
                  <a:pt x="1942321" y="917857"/>
                </a:cubicBezTo>
                <a:cubicBezTo>
                  <a:pt x="1939146" y="886742"/>
                  <a:pt x="1930256" y="871502"/>
                  <a:pt x="1927081" y="840387"/>
                </a:cubicBezTo>
                <a:cubicBezTo>
                  <a:pt x="1923906" y="809272"/>
                  <a:pt x="1927081" y="794032"/>
                  <a:pt x="1927081" y="762917"/>
                </a:cubicBezTo>
                <a:cubicBezTo>
                  <a:pt x="1927081" y="731802"/>
                  <a:pt x="1933431" y="716562"/>
                  <a:pt x="1927081" y="685447"/>
                </a:cubicBezTo>
                <a:cubicBezTo>
                  <a:pt x="1920731" y="654332"/>
                  <a:pt x="1917556" y="626392"/>
                  <a:pt x="1895966" y="607977"/>
                </a:cubicBezTo>
                <a:cubicBezTo>
                  <a:pt x="1874376" y="589562"/>
                  <a:pt x="1843261" y="610517"/>
                  <a:pt x="1818496" y="592102"/>
                </a:cubicBezTo>
                <a:cubicBezTo>
                  <a:pt x="1793731" y="573687"/>
                  <a:pt x="1784206" y="545747"/>
                  <a:pt x="1771506" y="514632"/>
                </a:cubicBezTo>
                <a:cubicBezTo>
                  <a:pt x="1758806" y="483517"/>
                  <a:pt x="1759441" y="468277"/>
                  <a:pt x="1756266" y="437162"/>
                </a:cubicBezTo>
                <a:cubicBezTo>
                  <a:pt x="1753091" y="406047"/>
                  <a:pt x="1759441" y="390807"/>
                  <a:pt x="1756266" y="359692"/>
                </a:cubicBezTo>
                <a:cubicBezTo>
                  <a:pt x="1753091" y="328577"/>
                  <a:pt x="1761981" y="303812"/>
                  <a:pt x="1740391" y="282222"/>
                </a:cubicBezTo>
                <a:cubicBezTo>
                  <a:pt x="1718801" y="260632"/>
                  <a:pt x="1681971" y="269522"/>
                  <a:pt x="1647681" y="251107"/>
                </a:cubicBezTo>
                <a:cubicBezTo>
                  <a:pt x="1613391" y="232692"/>
                  <a:pt x="1601326" y="213642"/>
                  <a:pt x="1570211" y="188877"/>
                </a:cubicBezTo>
                <a:cubicBezTo>
                  <a:pt x="1539096" y="164112"/>
                  <a:pt x="1523856" y="145697"/>
                  <a:pt x="1492741" y="127282"/>
                </a:cubicBezTo>
                <a:cubicBezTo>
                  <a:pt x="1461626" y="108867"/>
                  <a:pt x="1445751" y="108867"/>
                  <a:pt x="1414636" y="96167"/>
                </a:cubicBezTo>
                <a:cubicBezTo>
                  <a:pt x="1383521" y="83467"/>
                  <a:pt x="1368281" y="77752"/>
                  <a:pt x="1337166" y="65052"/>
                </a:cubicBezTo>
                <a:cubicBezTo>
                  <a:pt x="1306051" y="52352"/>
                  <a:pt x="1290811" y="43462"/>
                  <a:pt x="1259696" y="33937"/>
                </a:cubicBezTo>
                <a:cubicBezTo>
                  <a:pt x="1228581" y="24412"/>
                  <a:pt x="1213341" y="21872"/>
                  <a:pt x="1182226" y="18697"/>
                </a:cubicBezTo>
                <a:cubicBezTo>
                  <a:pt x="1151111" y="15522"/>
                  <a:pt x="1139046" y="15522"/>
                  <a:pt x="1104756" y="18697"/>
                </a:cubicBezTo>
                <a:cubicBezTo>
                  <a:pt x="1070466" y="21872"/>
                  <a:pt x="1048876" y="33937"/>
                  <a:pt x="1011411" y="33937"/>
                </a:cubicBezTo>
                <a:cubicBezTo>
                  <a:pt x="973946" y="33937"/>
                  <a:pt x="958706" y="25047"/>
                  <a:pt x="918701" y="18697"/>
                </a:cubicBezTo>
                <a:cubicBezTo>
                  <a:pt x="878696" y="12347"/>
                  <a:pt x="850756" y="5997"/>
                  <a:pt x="810116" y="2822"/>
                </a:cubicBezTo>
                <a:cubicBezTo>
                  <a:pt x="769476" y="-353"/>
                  <a:pt x="751061" y="2822"/>
                  <a:pt x="716771" y="2822"/>
                </a:cubicBezTo>
                <a:cubicBezTo>
                  <a:pt x="682481" y="2822"/>
                  <a:pt x="670416" y="2822"/>
                  <a:pt x="639301" y="2822"/>
                </a:cubicBezTo>
                <a:cubicBezTo>
                  <a:pt x="608186" y="2822"/>
                  <a:pt x="592946" y="-3528"/>
                  <a:pt x="561831" y="2822"/>
                </a:cubicBezTo>
                <a:cubicBezTo>
                  <a:pt x="530716" y="9172"/>
                  <a:pt x="515476" y="18697"/>
                  <a:pt x="484361" y="33937"/>
                </a:cubicBezTo>
                <a:cubicBezTo>
                  <a:pt x="453246" y="49177"/>
                  <a:pt x="438006" y="61877"/>
                  <a:pt x="406891" y="80292"/>
                </a:cubicBezTo>
                <a:cubicBezTo>
                  <a:pt x="375776" y="98707"/>
                  <a:pt x="359901" y="102517"/>
                  <a:pt x="328786" y="127282"/>
                </a:cubicBezTo>
                <a:cubicBezTo>
                  <a:pt x="297671" y="152047"/>
                  <a:pt x="282431" y="183162"/>
                  <a:pt x="251316" y="204752"/>
                </a:cubicBezTo>
                <a:cubicBezTo>
                  <a:pt x="220201" y="226342"/>
                  <a:pt x="195436" y="214277"/>
                  <a:pt x="173846" y="235867"/>
                </a:cubicBezTo>
                <a:cubicBezTo>
                  <a:pt x="152256" y="257457"/>
                  <a:pt x="161146" y="282222"/>
                  <a:pt x="142731" y="313337"/>
                </a:cubicBezTo>
                <a:cubicBezTo>
                  <a:pt x="124316" y="344452"/>
                  <a:pt x="92566" y="376837"/>
                  <a:pt x="81136" y="39080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3104866" y="2208068"/>
            <a:ext cx="457200" cy="457200"/>
          </a:xfrm>
          <a:prstGeom prst="flowChartConnector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7758755" y="2516920"/>
            <a:ext cx="402609" cy="384412"/>
          </a:xfrm>
          <a:prstGeom prst="flowChartConnector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 descr="Diagra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2587" t="3627" r="4142" b="11230"/>
          <a:stretch/>
        </p:blipFill>
        <p:spPr>
          <a:xfrm>
            <a:off x="109183" y="-104366"/>
            <a:ext cx="7055584" cy="410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0089" y="-607326"/>
            <a:ext cx="9213770" cy="953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624207">
            <a:off x="9725570" y="-1286087"/>
            <a:ext cx="3647999" cy="397387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2"/>
          <p:cNvSpPr txBox="1"/>
          <p:nvPr/>
        </p:nvSpPr>
        <p:spPr>
          <a:xfrm>
            <a:off x="4014094" y="3916534"/>
            <a:ext cx="800395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MỘT SỐ YẾU TỐ  CỦA BẢN ĐỒ</a:t>
            </a:r>
            <a:endParaRPr sz="4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12"/>
          <p:cNvCxnSpPr/>
          <p:nvPr/>
        </p:nvCxnSpPr>
        <p:spPr>
          <a:xfrm>
            <a:off x="7513152" y="3462507"/>
            <a:ext cx="100584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12" descr="A picture containing toy, dol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5787" y="3462507"/>
            <a:ext cx="4782942" cy="360416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7435927" y="2428436"/>
            <a:ext cx="17742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C59A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3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675" y="-11965"/>
            <a:ext cx="5941325" cy="686996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3"/>
          <p:cNvSpPr txBox="1"/>
          <p:nvPr/>
        </p:nvSpPr>
        <p:spPr>
          <a:xfrm>
            <a:off x="168323" y="325395"/>
            <a:ext cx="6082352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2.Một số yếu tố của bản đồ</a:t>
            </a:r>
            <a:endParaRPr/>
          </a:p>
        </p:txBody>
      </p:sp>
      <p:sp>
        <p:nvSpPr>
          <p:cNvPr id="226" name="Google Shape;226;p13"/>
          <p:cNvSpPr txBox="1"/>
          <p:nvPr/>
        </p:nvSpPr>
        <p:spPr>
          <a:xfrm>
            <a:off x="343374" y="1894992"/>
            <a:ext cx="552279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Tên bản đồ cho ta biết điều gì?</a:t>
            </a:r>
            <a:endParaRPr/>
          </a:p>
        </p:txBody>
      </p:sp>
      <p:grpSp>
        <p:nvGrpSpPr>
          <p:cNvPr id="227" name="Google Shape;227;p13"/>
          <p:cNvGrpSpPr/>
          <p:nvPr/>
        </p:nvGrpSpPr>
        <p:grpSpPr>
          <a:xfrm>
            <a:off x="104945" y="3218431"/>
            <a:ext cx="6200225" cy="2813879"/>
            <a:chOff x="104945" y="3218431"/>
            <a:chExt cx="6200225" cy="2813879"/>
          </a:xfrm>
        </p:grpSpPr>
        <p:sp>
          <p:nvSpPr>
            <p:cNvPr id="228" name="Google Shape;228;p13"/>
            <p:cNvSpPr/>
            <p:nvPr/>
          </p:nvSpPr>
          <p:spPr>
            <a:xfrm>
              <a:off x="104945" y="3218431"/>
              <a:ext cx="6200225" cy="2813879"/>
            </a:xfrm>
            <a:prstGeom prst="roundRect">
              <a:avLst>
                <a:gd name="adj" fmla="val 10653"/>
              </a:avLst>
            </a:prstGeom>
            <a:solidFill>
              <a:schemeClr val="lt1"/>
            </a:solidFill>
            <a:ln w="3810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651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261486" y="3322501"/>
              <a:ext cx="5907301" cy="2553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Tên bản đồ cho ta biết tên khu vực và những thông tin chủ yếu của khu vực đó thể hiện trên bản đồ.</a:t>
              </a:r>
              <a:endParaRPr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0" name="Google Shape;230;p13"/>
          <p:cNvSpPr txBox="1"/>
          <p:nvPr/>
        </p:nvSpPr>
        <p:spPr>
          <a:xfrm>
            <a:off x="168323" y="1188237"/>
            <a:ext cx="315595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a)Tên bản đồ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4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7128" y="1"/>
            <a:ext cx="5364872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4"/>
          <p:cNvGrpSpPr/>
          <p:nvPr/>
        </p:nvGrpSpPr>
        <p:grpSpPr>
          <a:xfrm>
            <a:off x="68249" y="328689"/>
            <a:ext cx="6302712" cy="4927283"/>
            <a:chOff x="-2" y="248478"/>
            <a:chExt cx="6302712" cy="4927283"/>
          </a:xfrm>
        </p:grpSpPr>
        <p:pic>
          <p:nvPicPr>
            <p:cNvPr id="237" name="Google Shape;237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4"/>
            <p:cNvSpPr txBox="1"/>
            <p:nvPr/>
          </p:nvSpPr>
          <p:spPr>
            <a:xfrm>
              <a:off x="471808" y="2584174"/>
              <a:ext cx="5376793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64482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Tên bản đồ này là gì?</a:t>
              </a:r>
              <a:endParaRPr/>
            </a:p>
          </p:txBody>
        </p:sp>
        <p:pic>
          <p:nvPicPr>
            <p:cNvPr id="239" name="Google Shape;239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348022">
              <a:off x="214304" y="1098270"/>
              <a:ext cx="1399542" cy="1399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14"/>
          <p:cNvSpPr/>
          <p:nvPr/>
        </p:nvSpPr>
        <p:spPr>
          <a:xfrm>
            <a:off x="6827128" y="0"/>
            <a:ext cx="2944669" cy="32868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4"/>
          <p:cNvGrpSpPr/>
          <p:nvPr/>
        </p:nvGrpSpPr>
        <p:grpSpPr>
          <a:xfrm>
            <a:off x="6192185" y="-1"/>
            <a:ext cx="5999815" cy="764275"/>
            <a:chOff x="777923" y="450376"/>
            <a:chExt cx="5999815" cy="764275"/>
          </a:xfrm>
        </p:grpSpPr>
        <p:sp>
          <p:nvSpPr>
            <p:cNvPr id="242" name="Google Shape;242;p14"/>
            <p:cNvSpPr/>
            <p:nvPr/>
          </p:nvSpPr>
          <p:spPr>
            <a:xfrm>
              <a:off x="777923" y="450376"/>
              <a:ext cx="5950424" cy="764275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982640" y="611406"/>
              <a:ext cx="57950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BẢN ĐỒ ĐỊA LÍ TỰ NHIÊN VIỆT NAM</a:t>
              </a:r>
              <a:endPara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5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675" y="-11965"/>
            <a:ext cx="5941325" cy="686996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/>
          <p:nvPr/>
        </p:nvSpPr>
        <p:spPr>
          <a:xfrm>
            <a:off x="168323" y="325395"/>
            <a:ext cx="6082352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2.Một số yếu tố của bản đồ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168322" y="1188237"/>
            <a:ext cx="44309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Phương hướng</a:t>
            </a:r>
            <a:endParaRPr sz="4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307122" y="1896123"/>
            <a:ext cx="529755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Trên bản đồ, người ta quy định có các phương hướng nào?</a:t>
            </a:r>
            <a:endParaRPr sz="4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15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1510"/>
          <a:stretch/>
        </p:blipFill>
        <p:spPr>
          <a:xfrm>
            <a:off x="1915432" y="4380115"/>
            <a:ext cx="3689248" cy="254556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5"/>
          <p:cNvSpPr txBox="1"/>
          <p:nvPr/>
        </p:nvSpPr>
        <p:spPr>
          <a:xfrm>
            <a:off x="8790298" y="5721443"/>
            <a:ext cx="2032000" cy="95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 fontScale="97500"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Times New Roman"/>
              <a:buNone/>
            </a:pPr>
            <a:r>
              <a:rPr lang="en-US" sz="5865" b="1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</a:t>
            </a:r>
            <a:r>
              <a:rPr lang="en-US" sz="5865" b="1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8949526" y="381000"/>
            <a:ext cx="2032000" cy="95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35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Bắc</a:t>
            </a:r>
            <a:r>
              <a:rPr lang="en-US" sz="5735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735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10314296" y="3225800"/>
            <a:ext cx="1828800" cy="95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Đông</a:t>
            </a:r>
            <a:r>
              <a:rPr lang="en-US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5705908" y="2995682"/>
            <a:ext cx="1625600" cy="95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 fontScale="97500"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Times New Roman"/>
              <a:buNone/>
            </a:pPr>
            <a:r>
              <a:rPr lang="en-US" sz="5865" b="1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Tây</a:t>
            </a:r>
            <a:r>
              <a:rPr lang="en-US" sz="5865" b="1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8466926" y="190500"/>
            <a:ext cx="70866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🖢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9679296" y="3238500"/>
            <a:ext cx="104394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🖝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8231498" y="5556343"/>
            <a:ext cx="70866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🖣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6901988" y="3185043"/>
            <a:ext cx="104394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🖜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6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675" y="-11965"/>
            <a:ext cx="5941325" cy="686996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 txBox="1"/>
          <p:nvPr/>
        </p:nvSpPr>
        <p:spPr>
          <a:xfrm>
            <a:off x="168323" y="325395"/>
            <a:ext cx="6082352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2.Một số yếu tố của bản đồ</a:t>
            </a:r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168322" y="1188237"/>
            <a:ext cx="44309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Tỉ lệ</a:t>
            </a:r>
            <a:endParaRPr sz="4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8" name="Google Shape;268;p16"/>
          <p:cNvGrpSpPr/>
          <p:nvPr/>
        </p:nvGrpSpPr>
        <p:grpSpPr>
          <a:xfrm>
            <a:off x="58143" y="1040994"/>
            <a:ext cx="6302712" cy="4927283"/>
            <a:chOff x="-2" y="248478"/>
            <a:chExt cx="6302712" cy="4927283"/>
          </a:xfrm>
        </p:grpSpPr>
        <p:pic>
          <p:nvPicPr>
            <p:cNvPr id="269" name="Google Shape;269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16"/>
            <p:cNvSpPr txBox="1"/>
            <p:nvPr/>
          </p:nvSpPr>
          <p:spPr>
            <a:xfrm>
              <a:off x="451887" y="2340575"/>
              <a:ext cx="5378721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64482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Tỉ lệ bản đồ cho ta biết điều gì?</a:t>
              </a:r>
              <a:endParaRPr sz="4400" b="1">
                <a:solidFill>
                  <a:srgbClr val="64482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71" name="Google Shape;271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348022">
              <a:off x="214304" y="1098270"/>
              <a:ext cx="1399542" cy="1399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16"/>
          <p:cNvSpPr/>
          <p:nvPr/>
        </p:nvSpPr>
        <p:spPr>
          <a:xfrm>
            <a:off x="6987654" y="4606278"/>
            <a:ext cx="1269242" cy="21138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16"/>
          <p:cNvGrpSpPr/>
          <p:nvPr/>
        </p:nvGrpSpPr>
        <p:grpSpPr>
          <a:xfrm>
            <a:off x="6494385" y="4606278"/>
            <a:ext cx="3525021" cy="764275"/>
            <a:chOff x="777923" y="450376"/>
            <a:chExt cx="5999815" cy="764275"/>
          </a:xfrm>
        </p:grpSpPr>
        <p:sp>
          <p:nvSpPr>
            <p:cNvPr id="274" name="Google Shape;274;p16"/>
            <p:cNvSpPr/>
            <p:nvPr/>
          </p:nvSpPr>
          <p:spPr>
            <a:xfrm>
              <a:off x="777923" y="450376"/>
              <a:ext cx="5950424" cy="764275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6"/>
            <p:cNvSpPr txBox="1"/>
            <p:nvPr/>
          </p:nvSpPr>
          <p:spPr>
            <a:xfrm>
              <a:off x="982640" y="611406"/>
              <a:ext cx="5795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TỈ LỆ 1: 9 000 000</a:t>
              </a: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6"/>
          <p:cNvGrpSpPr/>
          <p:nvPr/>
        </p:nvGrpSpPr>
        <p:grpSpPr>
          <a:xfrm>
            <a:off x="258279" y="2756848"/>
            <a:ext cx="5969035" cy="3134869"/>
            <a:chOff x="258279" y="2756848"/>
            <a:chExt cx="5969035" cy="3134869"/>
          </a:xfrm>
        </p:grpSpPr>
        <p:sp>
          <p:nvSpPr>
            <p:cNvPr id="277" name="Google Shape;277;p16"/>
            <p:cNvSpPr/>
            <p:nvPr/>
          </p:nvSpPr>
          <p:spPr>
            <a:xfrm>
              <a:off x="258279" y="2756848"/>
              <a:ext cx="5969035" cy="3134869"/>
            </a:xfrm>
            <a:prstGeom prst="roundRect">
              <a:avLst>
                <a:gd name="adj" fmla="val 10653"/>
              </a:avLst>
            </a:prstGeom>
            <a:solidFill>
              <a:schemeClr val="lt1"/>
            </a:solidFill>
            <a:ln w="3810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651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6"/>
            <p:cNvSpPr txBox="1"/>
            <p:nvPr/>
          </p:nvSpPr>
          <p:spPr>
            <a:xfrm>
              <a:off x="431598" y="3004609"/>
              <a:ext cx="5685547" cy="2771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Noto Sans Symbols"/>
                <a:buNone/>
              </a:pP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Tỉ lệ bản đồ cho ta biết:</a:t>
              </a:r>
              <a:endPara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spcBef>
                  <a:spcPts val="64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Noto Sans Symbols"/>
                <a:buNone/>
              </a:pPr>
              <a:r>
                <a:rPr lang="en-US" sz="32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lang="en-US" sz="3200" b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Khu vực được thể hiện trên bản đồ nhỏ hơn kích thước thực của nó bao nhiêu lần.</a:t>
              </a:r>
              <a:endParaRPr sz="3200" b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7"/>
          <p:cNvPicPr preferRelativeResize="0"/>
          <p:nvPr/>
        </p:nvPicPr>
        <p:blipFill rotWithShape="1">
          <a:blip r:embed="rId3">
            <a:alphaModFix/>
          </a:blip>
          <a:srcRect l="1751" t="588"/>
          <a:stretch/>
        </p:blipFill>
        <p:spPr>
          <a:xfrm>
            <a:off x="123976" y="114508"/>
            <a:ext cx="5512549" cy="66073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17"/>
          <p:cNvGrpSpPr/>
          <p:nvPr/>
        </p:nvGrpSpPr>
        <p:grpSpPr>
          <a:xfrm>
            <a:off x="5636525" y="-809317"/>
            <a:ext cx="6783574" cy="7531184"/>
            <a:chOff x="211928" y="-19254"/>
            <a:chExt cx="6302712" cy="5799523"/>
          </a:xfrm>
        </p:grpSpPr>
        <p:pic>
          <p:nvPicPr>
            <p:cNvPr id="285" name="Google Shape;28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1928" y="-19254"/>
              <a:ext cx="6302712" cy="57995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7"/>
            <p:cNvSpPr txBox="1"/>
            <p:nvPr/>
          </p:nvSpPr>
          <p:spPr>
            <a:xfrm>
              <a:off x="516255" y="2490778"/>
              <a:ext cx="5518457" cy="2298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B23214"/>
                  </a:solidFill>
                  <a:latin typeface="Arial"/>
                  <a:ea typeface="Arial"/>
                  <a:cs typeface="Arial"/>
                  <a:sym typeface="Arial"/>
                </a:rPr>
                <a:t>Đọc tỉ lệ của bản đồ này và cho biết 1cm trên bản đồ ứng với bao nhiêu mét trên thực tế?</a:t>
              </a:r>
              <a:endParaRPr sz="3600" b="1">
                <a:solidFill>
                  <a:srgbClr val="B232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rgbClr val="B2321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87" name="Google Shape;287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648206">
              <a:off x="4422013" y="1232891"/>
              <a:ext cx="1399542" cy="104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17"/>
          <p:cNvSpPr/>
          <p:nvPr/>
        </p:nvSpPr>
        <p:spPr>
          <a:xfrm>
            <a:off x="123976" y="6155140"/>
            <a:ext cx="1145266" cy="56672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17"/>
          <p:cNvGrpSpPr/>
          <p:nvPr/>
        </p:nvGrpSpPr>
        <p:grpSpPr>
          <a:xfrm>
            <a:off x="123976" y="5957592"/>
            <a:ext cx="3525021" cy="764275"/>
            <a:chOff x="777923" y="450376"/>
            <a:chExt cx="5999815" cy="764275"/>
          </a:xfrm>
        </p:grpSpPr>
        <p:sp>
          <p:nvSpPr>
            <p:cNvPr id="290" name="Google Shape;290;p17"/>
            <p:cNvSpPr/>
            <p:nvPr/>
          </p:nvSpPr>
          <p:spPr>
            <a:xfrm>
              <a:off x="777923" y="450376"/>
              <a:ext cx="5950424" cy="764275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7"/>
            <p:cNvSpPr txBox="1"/>
            <p:nvPr/>
          </p:nvSpPr>
          <p:spPr>
            <a:xfrm>
              <a:off x="982641" y="611406"/>
              <a:ext cx="579509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TỈ LỆ 1: 20 000</a:t>
              </a:r>
              <a:endPara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17"/>
          <p:cNvGrpSpPr/>
          <p:nvPr/>
        </p:nvGrpSpPr>
        <p:grpSpPr>
          <a:xfrm>
            <a:off x="5826565" y="2385709"/>
            <a:ext cx="5969035" cy="2839792"/>
            <a:chOff x="258279" y="2756848"/>
            <a:chExt cx="5969035" cy="3134869"/>
          </a:xfrm>
        </p:grpSpPr>
        <p:sp>
          <p:nvSpPr>
            <p:cNvPr id="293" name="Google Shape;293;p17"/>
            <p:cNvSpPr/>
            <p:nvPr/>
          </p:nvSpPr>
          <p:spPr>
            <a:xfrm>
              <a:off x="258279" y="2756848"/>
              <a:ext cx="5969035" cy="3134869"/>
            </a:xfrm>
            <a:prstGeom prst="roundRect">
              <a:avLst>
                <a:gd name="adj" fmla="val 10653"/>
              </a:avLst>
            </a:prstGeom>
            <a:solidFill>
              <a:schemeClr val="lt1"/>
            </a:solidFill>
            <a:ln w="3810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651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7"/>
            <p:cNvSpPr txBox="1"/>
            <p:nvPr/>
          </p:nvSpPr>
          <p:spPr>
            <a:xfrm>
              <a:off x="431598" y="3004609"/>
              <a:ext cx="5685547" cy="2771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Noto Sans Symbols"/>
                <a:buNone/>
              </a:pP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Tỉ lệ bản đồ 1: 20 000 cho ta biết:</a:t>
              </a:r>
              <a:endPara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spcBef>
                  <a:spcPts val="64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Noto Sans Symbols"/>
                <a:buNone/>
              </a:pPr>
              <a:r>
                <a:rPr lang="en-US" sz="32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lang="en-US"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 cm trên bản đồ bằng 20 000 cm trên thực tế.</a:t>
              </a: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/>
        </p:nvSpPr>
        <p:spPr>
          <a:xfrm>
            <a:off x="168323" y="325395"/>
            <a:ext cx="6082352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2.Một số yếu tố của bản đồ</a:t>
            </a:r>
            <a:endParaRPr/>
          </a:p>
        </p:txBody>
      </p:sp>
      <p:sp>
        <p:nvSpPr>
          <p:cNvPr id="300" name="Google Shape;300;p18"/>
          <p:cNvSpPr txBox="1"/>
          <p:nvPr/>
        </p:nvSpPr>
        <p:spPr>
          <a:xfrm>
            <a:off x="168322" y="1188237"/>
            <a:ext cx="44309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Kí hiệu bản đồ</a:t>
            </a:r>
            <a:endParaRPr sz="4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p18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675" y="-11965"/>
            <a:ext cx="5941325" cy="686996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8"/>
          <p:cNvSpPr/>
          <p:nvPr/>
        </p:nvSpPr>
        <p:spPr>
          <a:xfrm>
            <a:off x="6564572" y="2743201"/>
            <a:ext cx="2006221" cy="219729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8"/>
          <p:cNvPicPr preferRelativeResize="0"/>
          <p:nvPr/>
        </p:nvPicPr>
        <p:blipFill rotWithShape="1">
          <a:blip r:embed="rId4">
            <a:alphaModFix/>
          </a:blip>
          <a:srcRect l="4148" t="2536" r="1209" b="2264"/>
          <a:stretch/>
        </p:blipFill>
        <p:spPr>
          <a:xfrm>
            <a:off x="6428095" y="2437402"/>
            <a:ext cx="3166280" cy="442059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8"/>
          <p:cNvSpPr txBox="1"/>
          <p:nvPr/>
        </p:nvSpPr>
        <p:spPr>
          <a:xfrm>
            <a:off x="402657" y="1896123"/>
            <a:ext cx="482443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Kí hiệu bản đồ dùng để làm gì?</a:t>
            </a:r>
            <a:endParaRPr sz="4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5" name="Google Shape;305;p18"/>
          <p:cNvGrpSpPr/>
          <p:nvPr/>
        </p:nvGrpSpPr>
        <p:grpSpPr>
          <a:xfrm>
            <a:off x="68240" y="3533551"/>
            <a:ext cx="6182436" cy="2813879"/>
            <a:chOff x="104945" y="3218431"/>
            <a:chExt cx="6200225" cy="2813879"/>
          </a:xfrm>
        </p:grpSpPr>
        <p:sp>
          <p:nvSpPr>
            <p:cNvPr id="306" name="Google Shape;306;p18"/>
            <p:cNvSpPr/>
            <p:nvPr/>
          </p:nvSpPr>
          <p:spPr>
            <a:xfrm>
              <a:off x="104945" y="3218431"/>
              <a:ext cx="6200225" cy="2813879"/>
            </a:xfrm>
            <a:prstGeom prst="roundRect">
              <a:avLst>
                <a:gd name="adj" fmla="val 10653"/>
              </a:avLst>
            </a:prstGeom>
            <a:solidFill>
              <a:schemeClr val="lt1"/>
            </a:solidFill>
            <a:ln w="3810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651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8"/>
            <p:cNvSpPr txBox="1"/>
            <p:nvPr/>
          </p:nvSpPr>
          <p:spPr>
            <a:xfrm>
              <a:off x="261486" y="3322501"/>
              <a:ext cx="5907301" cy="2553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0000CC"/>
                </a:buClr>
                <a:buSzPts val="4000"/>
                <a:buFont typeface="Times New Roman"/>
                <a:buNone/>
              </a:pPr>
              <a:r>
                <a:rPr lang="en-US" sz="4000" b="1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Kí hiệu bản đồ dùng để thể hiện các đối tượng  lịch sử hoặc địa lí trên bản đồ.</a:t>
              </a:r>
              <a:endParaRPr sz="4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9"/>
          <p:cNvPicPr preferRelativeResize="0"/>
          <p:nvPr/>
        </p:nvPicPr>
        <p:blipFill rotWithShape="1">
          <a:blip r:embed="rId3">
            <a:alphaModFix/>
          </a:blip>
          <a:srcRect t="-323" b="163"/>
          <a:stretch/>
        </p:blipFill>
        <p:spPr>
          <a:xfrm>
            <a:off x="143178" y="82899"/>
            <a:ext cx="5008438" cy="6692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19"/>
          <p:cNvGrpSpPr/>
          <p:nvPr/>
        </p:nvGrpSpPr>
        <p:grpSpPr>
          <a:xfrm>
            <a:off x="4772967" y="-1307805"/>
            <a:ext cx="6920913" cy="6398506"/>
            <a:chOff x="-2" y="248478"/>
            <a:chExt cx="6302712" cy="4927283"/>
          </a:xfrm>
        </p:grpSpPr>
        <p:pic>
          <p:nvPicPr>
            <p:cNvPr id="314" name="Google Shape;314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19"/>
            <p:cNvSpPr txBox="1"/>
            <p:nvPr/>
          </p:nvSpPr>
          <p:spPr>
            <a:xfrm>
              <a:off x="344825" y="2525807"/>
              <a:ext cx="5804507" cy="2156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64482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Bảng chú giải trên bản đồ có những kí hiệu nào?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rgbClr val="64482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rgbClr val="64482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16" name="Google Shape;316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348022">
              <a:off x="285122" y="1219092"/>
              <a:ext cx="1399542" cy="10495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7" name="Google Shape;317;p19"/>
          <p:cNvPicPr preferRelativeResize="0"/>
          <p:nvPr/>
        </p:nvPicPr>
        <p:blipFill rotWithShape="1">
          <a:blip r:embed="rId6">
            <a:alphaModFix/>
          </a:blip>
          <a:srcRect l="4148" t="2536" r="1209" b="2264"/>
          <a:stretch/>
        </p:blipFill>
        <p:spPr>
          <a:xfrm>
            <a:off x="143178" y="82899"/>
            <a:ext cx="5008438" cy="6737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6628" y="0"/>
            <a:ext cx="8568045" cy="65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0795" y="341200"/>
            <a:ext cx="3111581" cy="311158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842956" y="6286770"/>
            <a:ext cx="172340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916797" y="2087689"/>
            <a:ext cx="80078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ED4200"/>
                </a:solidFill>
                <a:latin typeface="Arial"/>
                <a:ea typeface="Arial"/>
                <a:cs typeface="Arial"/>
                <a:sym typeface="Arial"/>
              </a:rPr>
              <a:t>LÀM QUEN VỚI </a:t>
            </a:r>
            <a:endParaRPr sz="8000">
              <a:solidFill>
                <a:srgbClr val="ED42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"/>
          <p:cNvGrpSpPr/>
          <p:nvPr/>
        </p:nvGrpSpPr>
        <p:grpSpPr>
          <a:xfrm>
            <a:off x="5063115" y="3535325"/>
            <a:ext cx="5641541" cy="1600438"/>
            <a:chOff x="5134714" y="3996513"/>
            <a:chExt cx="3240360" cy="2545175"/>
          </a:xfrm>
        </p:grpSpPr>
        <p:sp>
          <p:nvSpPr>
            <p:cNvPr id="106" name="Google Shape;106;p2"/>
            <p:cNvSpPr txBox="1"/>
            <p:nvPr/>
          </p:nvSpPr>
          <p:spPr>
            <a:xfrm>
              <a:off x="5134714" y="3996513"/>
              <a:ext cx="3240360" cy="249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BBE75"/>
                  </a:solidFill>
                  <a:latin typeface="Arial"/>
                  <a:ea typeface="Arial"/>
                  <a:cs typeface="Arial"/>
                  <a:sym typeface="Arial"/>
                </a:rPr>
                <a:t>bản đồ</a:t>
              </a:r>
              <a:endParaRPr sz="9600">
                <a:solidFill>
                  <a:srgbClr val="FBBE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5134714" y="4045459"/>
              <a:ext cx="3240360" cy="2496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37B3D"/>
                  </a:solidFill>
                  <a:latin typeface="Arial"/>
                  <a:ea typeface="Arial"/>
                  <a:cs typeface="Arial"/>
                  <a:sym typeface="Arial"/>
                </a:rPr>
                <a:t>bản đồ</a:t>
              </a:r>
              <a:endParaRPr sz="9600">
                <a:solidFill>
                  <a:srgbClr val="F37B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" name="Google Shape;108;p2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3080" y="3898233"/>
            <a:ext cx="4227868" cy="318589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5589892" y="1065993"/>
            <a:ext cx="21015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64E4E"/>
                </a:solidFill>
                <a:latin typeface="Arial"/>
                <a:ea typeface="Arial"/>
                <a:cs typeface="Arial"/>
                <a:sym typeface="Arial"/>
              </a:rPr>
              <a:t>BÀI 2</a:t>
            </a:r>
            <a:endParaRPr sz="4800">
              <a:solidFill>
                <a:srgbClr val="764E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0"/>
          <p:cNvGrpSpPr/>
          <p:nvPr/>
        </p:nvGrpSpPr>
        <p:grpSpPr>
          <a:xfrm>
            <a:off x="1989708" y="918044"/>
            <a:ext cx="9533015" cy="5145205"/>
            <a:chOff x="1027384" y="527957"/>
            <a:chExt cx="10604237" cy="5812058"/>
          </a:xfrm>
        </p:grpSpPr>
        <p:sp>
          <p:nvSpPr>
            <p:cNvPr id="323" name="Google Shape;323;p20"/>
            <p:cNvSpPr/>
            <p:nvPr/>
          </p:nvSpPr>
          <p:spPr>
            <a:xfrm>
              <a:off x="1115242" y="527957"/>
              <a:ext cx="10516379" cy="5789741"/>
            </a:xfrm>
            <a:custGeom>
              <a:avLst/>
              <a:gdLst/>
              <a:ahLst/>
              <a:cxnLst/>
              <a:rect l="l" t="t" r="r" b="b"/>
              <a:pathLst>
                <a:path w="9144072" h="5655267" extrusionOk="0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1027384" y="684748"/>
              <a:ext cx="10448355" cy="5655267"/>
            </a:xfrm>
            <a:custGeom>
              <a:avLst/>
              <a:gdLst/>
              <a:ahLst/>
              <a:cxnLst/>
              <a:rect l="l" t="t" r="r" b="b"/>
              <a:pathLst>
                <a:path w="9144072" h="5655267" extrusionOk="0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gradFill>
              <a:gsLst>
                <a:gs pos="0">
                  <a:srgbClr val="FEE8CF"/>
                </a:gs>
                <a:gs pos="37000">
                  <a:schemeClr val="lt1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20"/>
          <p:cNvSpPr/>
          <p:nvPr/>
        </p:nvSpPr>
        <p:spPr>
          <a:xfrm>
            <a:off x="838026" y="570596"/>
            <a:ext cx="4321545" cy="1546002"/>
          </a:xfrm>
          <a:custGeom>
            <a:avLst/>
            <a:gdLst/>
            <a:ahLst/>
            <a:cxnLst/>
            <a:rect l="l" t="t" r="r" b="b"/>
            <a:pathLst>
              <a:path w="2411" h="1559" extrusionOk="0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Google Shape;3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73456" y="570596"/>
            <a:ext cx="4672899" cy="660989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0"/>
          <p:cNvSpPr txBox="1"/>
          <p:nvPr/>
        </p:nvSpPr>
        <p:spPr>
          <a:xfrm>
            <a:off x="1208417" y="932730"/>
            <a:ext cx="34659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9560" y="3305602"/>
            <a:ext cx="2875819" cy="316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58296">
            <a:off x="1509119" y="3866335"/>
            <a:ext cx="3486319" cy="282586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1"/>
          <p:cNvSpPr txBox="1"/>
          <p:nvPr/>
        </p:nvSpPr>
        <p:spPr>
          <a:xfrm>
            <a:off x="1310453" y="585162"/>
            <a:ext cx="9007254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Chúc các em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học tốt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2"/>
          <p:cNvPicPr preferRelativeResize="0"/>
          <p:nvPr/>
        </p:nvPicPr>
        <p:blipFill rotWithShape="1">
          <a:blip r:embed="rId3">
            <a:alphaModFix/>
          </a:blip>
          <a:srcRect t="39325"/>
          <a:stretch/>
        </p:blipFill>
        <p:spPr>
          <a:xfrm>
            <a:off x="7628572" y="0"/>
            <a:ext cx="5033578" cy="51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2"/>
          <p:cNvSpPr txBox="1"/>
          <p:nvPr/>
        </p:nvSpPr>
        <p:spPr>
          <a:xfrm>
            <a:off x="8119308" y="5388950"/>
            <a:ext cx="4378104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A838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38A838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6000" b="0" i="0" u="none" strike="noStrike" cap="none">
              <a:solidFill>
                <a:srgbClr val="38A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0" y="2531881"/>
            <a:ext cx="877135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MĂNG NON – TÀI LIỆU TIỂU HỌC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 truy cập: </a:t>
            </a:r>
            <a:r>
              <a:rPr lang="en-US" sz="2400" b="0" i="0" u="sng" strike="noStrike" cap="none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MĂNG NON- TÀI LIỆU TIỂU HỌC | Facebook</a:t>
            </a:r>
            <a:endParaRPr sz="2400" b="0" i="0" u="none" strike="noStrike" cap="none">
              <a:solidFill>
                <a:srgbClr val="D600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SĐT ZALO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0382348780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b="1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0984848929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631660" y="3719029"/>
            <a:ext cx="7883351" cy="44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GIÁO ÁN ĐIỆN TỬ LỚP 3 – BỘ SÁCH KẾT NỐI TRI THỨC VỚI CUỘC SỐNG</a:t>
            </a:r>
            <a:endParaRPr/>
          </a:p>
        </p:txBody>
      </p:sp>
      <p:sp>
        <p:nvSpPr>
          <p:cNvPr id="343" name="Google Shape;343;p22"/>
          <p:cNvSpPr txBox="1"/>
          <p:nvPr/>
        </p:nvSpPr>
        <p:spPr>
          <a:xfrm>
            <a:off x="629104" y="3340015"/>
            <a:ext cx="788335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AE47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50AE47"/>
                </a:solidFill>
                <a:latin typeface="Arial"/>
                <a:ea typeface="Arial"/>
                <a:cs typeface="Arial"/>
                <a:sym typeface="Arial"/>
              </a:rPr>
              <a:t>Nhận soạn bài giảng yêu cầu – Thiết kế bài giảng E – Learning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"/>
          <p:cNvGrpSpPr/>
          <p:nvPr/>
        </p:nvGrpSpPr>
        <p:grpSpPr>
          <a:xfrm>
            <a:off x="2544025" y="1068682"/>
            <a:ext cx="9322496" cy="4664647"/>
            <a:chOff x="1027384" y="527957"/>
            <a:chExt cx="10604237" cy="5812058"/>
          </a:xfrm>
        </p:grpSpPr>
        <p:sp>
          <p:nvSpPr>
            <p:cNvPr id="115" name="Google Shape;115;p3"/>
            <p:cNvSpPr/>
            <p:nvPr/>
          </p:nvSpPr>
          <p:spPr>
            <a:xfrm>
              <a:off x="1115242" y="527957"/>
              <a:ext cx="10516379" cy="5789741"/>
            </a:xfrm>
            <a:custGeom>
              <a:avLst/>
              <a:gdLst/>
              <a:ahLst/>
              <a:cxnLst/>
              <a:rect l="l" t="t" r="r" b="b"/>
              <a:pathLst>
                <a:path w="9144072" h="5655267" extrusionOk="0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027384" y="684748"/>
              <a:ext cx="10448355" cy="5655267"/>
            </a:xfrm>
            <a:custGeom>
              <a:avLst/>
              <a:gdLst/>
              <a:ahLst/>
              <a:cxnLst/>
              <a:rect l="l" t="t" r="r" b="b"/>
              <a:pathLst>
                <a:path w="9144072" h="5655267" extrusionOk="0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gradFill>
              <a:gsLst>
                <a:gs pos="0">
                  <a:srgbClr val="FEE8CF"/>
                </a:gs>
                <a:gs pos="37000">
                  <a:schemeClr val="lt1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9265" y="944446"/>
            <a:ext cx="3869193" cy="547303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5403790" y="750765"/>
            <a:ext cx="34659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64E4E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 b="1">
              <a:solidFill>
                <a:srgbClr val="764E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958495" y="1755764"/>
            <a:ext cx="857079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64E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Định nghĩa đơn giản về bản đồ.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64E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Một số yếu tố của bản đồ: tên, phương hướng, tỉ lệ, kí hiệu bản đồ,...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64E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Các kí hiệu của một số đối tượng địa lí thể hiện trên bản đồ.</a:t>
            </a:r>
            <a:endParaRPr sz="3600" b="1">
              <a:solidFill>
                <a:srgbClr val="764E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 descr="Diagra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2587" t="3627" r="4142" b="11230"/>
          <a:stretch/>
        </p:blipFill>
        <p:spPr>
          <a:xfrm>
            <a:off x="109183" y="-104366"/>
            <a:ext cx="7055584" cy="410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0593" y="-409434"/>
            <a:ext cx="9213770" cy="953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624207">
            <a:off x="9097772" y="-426278"/>
            <a:ext cx="3647999" cy="397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5329906" y="2818614"/>
            <a:ext cx="574570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C59A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6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BẢN ĐỒ</a:t>
            </a:r>
            <a:endParaRPr sz="6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4"/>
          <p:cNvCxnSpPr/>
          <p:nvPr/>
        </p:nvCxnSpPr>
        <p:spPr>
          <a:xfrm>
            <a:off x="7644054" y="3798894"/>
            <a:ext cx="100584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4" descr="A picture containing toy, dol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5787" y="3462507"/>
            <a:ext cx="4782942" cy="360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5"/>
          <p:cNvGrpSpPr/>
          <p:nvPr/>
        </p:nvGrpSpPr>
        <p:grpSpPr>
          <a:xfrm>
            <a:off x="1114628" y="281450"/>
            <a:ext cx="9108275" cy="875913"/>
            <a:chOff x="-180829" y="2659031"/>
            <a:chExt cx="2993004" cy="2733230"/>
          </a:xfrm>
        </p:grpSpPr>
        <p:sp>
          <p:nvSpPr>
            <p:cNvPr id="135" name="Google Shape;135;p5"/>
            <p:cNvSpPr/>
            <p:nvPr/>
          </p:nvSpPr>
          <p:spPr>
            <a:xfrm>
              <a:off x="-180829" y="2659031"/>
              <a:ext cx="2993004" cy="2733230"/>
            </a:xfrm>
            <a:prstGeom prst="roundRect">
              <a:avLst>
                <a:gd name="adj" fmla="val 17994"/>
              </a:avLst>
            </a:prstGeom>
            <a:solidFill>
              <a:schemeClr val="lt1"/>
            </a:solidFill>
            <a:ln w="38100" cap="flat" cmpd="sng">
              <a:solidFill>
                <a:srgbClr val="FFEF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 rot="2224307">
              <a:off x="1237828" y="3197182"/>
              <a:ext cx="539481" cy="335304"/>
              <a:chOff x="11017556" y="4612758"/>
              <a:chExt cx="729407" cy="453349"/>
            </a:xfrm>
          </p:grpSpPr>
          <p:sp>
            <p:nvSpPr>
              <p:cNvPr id="137" name="Google Shape;137;p5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9" name="Google Shape;139;p5"/>
          <p:cNvSpPr txBox="1"/>
          <p:nvPr/>
        </p:nvSpPr>
        <p:spPr>
          <a:xfrm>
            <a:off x="2020439" y="401599"/>
            <a:ext cx="93760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Đọc thông tin trang 4 sgk:</a:t>
            </a:r>
            <a:endParaRPr sz="4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1223129" y="1905128"/>
            <a:ext cx="93760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Bản đồ là gì?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1223129" y="2877405"/>
            <a:ext cx="102681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Các công việc cần làm để vẽ một bản đồ khu vực?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049672" y="1007851"/>
            <a:ext cx="6247347" cy="54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474" y="2180916"/>
            <a:ext cx="3008477" cy="481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512646" y="270871"/>
            <a:ext cx="5246709" cy="1473960"/>
          </a:xfrm>
          <a:custGeom>
            <a:avLst/>
            <a:gdLst/>
            <a:ahLst/>
            <a:cxnLst/>
            <a:rect l="l" t="t" r="r" b="b"/>
            <a:pathLst>
              <a:path w="2881728" h="4001684" extrusionOk="0">
                <a:moveTo>
                  <a:pt x="334408" y="379748"/>
                </a:moveTo>
                <a:cubicBezTo>
                  <a:pt x="699121" y="-198653"/>
                  <a:pt x="2145274" y="-42690"/>
                  <a:pt x="2586187" y="357911"/>
                </a:cubicBezTo>
                <a:cubicBezTo>
                  <a:pt x="3027100" y="758512"/>
                  <a:pt x="2948783" y="3500350"/>
                  <a:pt x="2522687" y="3850151"/>
                </a:cubicBezTo>
                <a:cubicBezTo>
                  <a:pt x="2096591" y="4199952"/>
                  <a:pt x="1165434" y="3835593"/>
                  <a:pt x="486808" y="3828314"/>
                </a:cubicBezTo>
                <a:cubicBezTo>
                  <a:pt x="-242618" y="3719435"/>
                  <a:pt x="-30305" y="958149"/>
                  <a:pt x="334408" y="379748"/>
                </a:cubicBezTo>
                <a:close/>
              </a:path>
            </a:pathLst>
          </a:custGeom>
          <a:solidFill>
            <a:srgbClr val="F090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961312" y="653908"/>
            <a:ext cx="47025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Bản đồ là gì?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5369818" y="2155414"/>
            <a:ext cx="519354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Bản đồ là 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vẽ thu nhỏ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một khu vực hay toàn bộ bề mặt Trái Đất theo một tỉ lệ nhất định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b="1">
              <a:solidFill>
                <a:srgbClr val="CCFF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 descr="HÃ¬nh áº£nh cÃ³ liÃªn qu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84" y="0"/>
            <a:ext cx="11834539" cy="663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1624083" y="5992168"/>
            <a:ext cx="3985147" cy="646331"/>
          </a:xfrm>
          <a:prstGeom prst="rect">
            <a:avLst/>
          </a:prstGeom>
          <a:solidFill>
            <a:srgbClr val="FBE1C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Bản đồ thế giới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3952" y="-19291"/>
            <a:ext cx="8548048" cy="687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523" y="2176226"/>
            <a:ext cx="3008477" cy="481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-128798" y="148041"/>
            <a:ext cx="4209479" cy="1473960"/>
          </a:xfrm>
          <a:custGeom>
            <a:avLst/>
            <a:gdLst/>
            <a:ahLst/>
            <a:cxnLst/>
            <a:rect l="l" t="t" r="r" b="b"/>
            <a:pathLst>
              <a:path w="2881728" h="4001684" extrusionOk="0">
                <a:moveTo>
                  <a:pt x="334408" y="379748"/>
                </a:moveTo>
                <a:cubicBezTo>
                  <a:pt x="699121" y="-198653"/>
                  <a:pt x="2145274" y="-42690"/>
                  <a:pt x="2586187" y="357911"/>
                </a:cubicBezTo>
                <a:cubicBezTo>
                  <a:pt x="3027100" y="758512"/>
                  <a:pt x="2948783" y="3500350"/>
                  <a:pt x="2522687" y="3850151"/>
                </a:cubicBezTo>
                <a:cubicBezTo>
                  <a:pt x="2096591" y="4199952"/>
                  <a:pt x="1165434" y="3835593"/>
                  <a:pt x="486808" y="3828314"/>
                </a:cubicBezTo>
                <a:cubicBezTo>
                  <a:pt x="-242618" y="3719435"/>
                  <a:pt x="-30305" y="958149"/>
                  <a:pt x="334408" y="379748"/>
                </a:cubicBezTo>
                <a:close/>
              </a:path>
            </a:pathLst>
          </a:custGeom>
          <a:solidFill>
            <a:srgbClr val="F090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143300" y="531078"/>
            <a:ext cx="47025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Bản đồ châu Á</a:t>
            </a:r>
            <a:endParaRPr sz="36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" descr="http://www.vietnamembassy-qatar.org/vnemb.be/nr070521170056/Ban%20do%20VN%20tieng%20Vie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200" y="109183"/>
            <a:ext cx="573965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 descr="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519" y="109184"/>
            <a:ext cx="500834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Widescreen</PresentationFormat>
  <Paragraphs>75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BICHTRAN</dc:creator>
  <cp:lastModifiedBy>LE THI THU GIANG</cp:lastModifiedBy>
  <cp:revision>1</cp:revision>
  <dcterms:created xsi:type="dcterms:W3CDTF">2022-08-13T14:21:53Z</dcterms:created>
  <dcterms:modified xsi:type="dcterms:W3CDTF">2022-08-15T13:21:38Z</dcterms:modified>
</cp:coreProperties>
</file>