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22"/>
  </p:notesMasterIdLst>
  <p:sldIdLst>
    <p:sldId id="265" r:id="rId4"/>
    <p:sldId id="257" r:id="rId5"/>
    <p:sldId id="256" r:id="rId6"/>
    <p:sldId id="259" r:id="rId7"/>
    <p:sldId id="261" r:id="rId8"/>
    <p:sldId id="267" r:id="rId9"/>
    <p:sldId id="266" r:id="rId10"/>
    <p:sldId id="263" r:id="rId11"/>
    <p:sldId id="268" r:id="rId12"/>
    <p:sldId id="269" r:id="rId13"/>
    <p:sldId id="262" r:id="rId14"/>
    <p:sldId id="270" r:id="rId15"/>
    <p:sldId id="274" r:id="rId16"/>
    <p:sldId id="272" r:id="rId17"/>
    <p:sldId id="273" r:id="rId18"/>
    <p:sldId id="260" r:id="rId19"/>
    <p:sldId id="271" r:id="rId20"/>
    <p:sldId id="275" r:id="rId21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KG Ten Thousand Reasons" panose="02040603050506020204" pitchFamily="18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SVN-The Voice" panose="02040603050506020204" pitchFamily="18" charset="0"/>
      <p:regular r:id="rId34"/>
    </p:embeddedFont>
    <p:embeddedFont>
      <p:font typeface="UTM Alba Matter" panose="02040603050506020204" pitchFamily="18" charset="0"/>
      <p:regular r:id="rId35"/>
    </p:embeddedFont>
    <p:embeddedFont>
      <p:font typeface="UTM Alexander" panose="02040603050506020204" pitchFamily="18" charset="0"/>
      <p:regular r:id="rId36"/>
    </p:embeddedFont>
    <p:embeddedFont>
      <p:font typeface="UTM Aptima" panose="02040603050506020204" pitchFamily="18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Guanine" panose="02040603050506020204" pitchFamily="18" charset="0"/>
      <p:regular r:id="rId45"/>
    </p:embeddedFont>
    <p:embeddedFont>
      <p:font typeface="UTM Showcard" panose="02040603050506020204" pitchFamily="18" charset="0"/>
      <p:regular r:id="rId46"/>
    </p:embeddedFont>
    <p:embeddedFont>
      <p:font typeface="VNI-Times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D75DA-9639-4023-BF88-EB537F3A205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606A-1DCA-433F-A9B3-129F54F4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8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3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4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51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9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9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2275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40" y="489"/>
            <a:ext cx="12181997" cy="68544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6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6"/>
            <a:ext cx="12192000" cy="68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7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043670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E0895-97D3-84D3-B538-5A23CE236486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D79AA-126B-38BC-9DD9-E127ADCB01E3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676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161341"/>
            <a:ext cx="1286183" cy="771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E1EC6-AA50-AC8D-DD9E-EBA233558E60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7D7AE-E558-23E9-568E-ED15EE8E7A1D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5834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8/13/2022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5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1D455-BC59-A5FA-6863-F92D5E3F5859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14AA3-BE58-4C1C-1423-90F6C5F3DF67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0697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oa Học -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840"/>
            <a:ext cx="5396139" cy="53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1635" y="1344840"/>
            <a:ext cx="701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Chương trình Khoa học 4 gồm có 3 chủ đề: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911634" y="2761697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9875" y="2832440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Con người và sức khỏe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932407" y="3708286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9875" y="3820861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Vật chất và năng lượng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932407" y="4612296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9875" y="4779967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22520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43" y="301320"/>
            <a:ext cx="8838840" cy="6556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301320"/>
            <a:ext cx="3006379" cy="329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3596189"/>
            <a:ext cx="3089452" cy="32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413"/>
            <a:ext cx="12477750" cy="8318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6972" y="3313072"/>
            <a:ext cx="6919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Hơn hẳn những sinh vật khác con người cần: vui chơi, giải trí, học tập, thuốc, lao động, quần áo, phương tiện giao thông,...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ptim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256">
            <a:off x="7562119" y="3993087"/>
            <a:ext cx="3620848" cy="262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9646"/>
            <a:ext cx="12192000" cy="15098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2756"/>
            <a:ext cx="1488742" cy="10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1934" y="1623151"/>
            <a:ext cx="96281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2. </a:t>
            </a:r>
            <a:r>
              <a:rPr lang="nl-NL" sz="3600" b="1">
                <a:solidFill>
                  <a:srgbClr val="0070C0"/>
                </a:solidFill>
                <a:latin typeface="UTM Avo" panose="02040603050506020204" pitchFamily="18" charset="0"/>
              </a:rPr>
              <a:t>Nếu thiếu các điều kiện đó, cuộc sống của con người sẽ buồn tẻ, sẽ ngu dốt, ốm yếu, bệnh tật, nghèo nàn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390" y="4445388"/>
            <a:ext cx="2671919" cy="241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7" y="4937561"/>
            <a:ext cx="3816374" cy="187374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069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7" y="5409288"/>
            <a:ext cx="2761944" cy="1356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287304" y="5083220"/>
            <a:ext cx="2411502" cy="4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6" tIns="33088" rIns="66176" bIns="330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61751"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VẬT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359397" y="5119780"/>
            <a:ext cx="3014711" cy="472109"/>
          </a:xfrm>
        </p:spPr>
        <p:txBody>
          <a:bodyPr>
            <a:noAutofit/>
          </a:bodyPr>
          <a:lstStyle/>
          <a:p>
            <a:pPr marL="0" indent="0" algn="ctr" defTabSz="66175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NGƯỜI</a:t>
            </a:r>
          </a:p>
        </p:txBody>
      </p:sp>
      <p:pic>
        <p:nvPicPr>
          <p:cNvPr id="9" name="Picture 2" descr="Nobi Nobita – Wikipedia tiếng Việ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>
                  <a:alpha val="1176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85" y="2167768"/>
            <a:ext cx="2577646" cy="30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90779" y="5662599"/>
            <a:ext cx="771279" cy="70418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18545" y="5665011"/>
            <a:ext cx="861646" cy="70177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47633"/>
            <a:ext cx="12192000" cy="93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YẾU TỐ CẦN CHO SỰ SỐNG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0358" y="5665011"/>
            <a:ext cx="833805" cy="706056"/>
            <a:chOff x="1663366" y="4495797"/>
            <a:chExt cx="491289" cy="491289"/>
          </a:xfrm>
        </p:grpSpPr>
        <p:sp>
          <p:nvSpPr>
            <p:cNvPr id="16" name="Rectangle 15"/>
            <p:cNvSpPr/>
            <p:nvPr/>
          </p:nvSpPr>
          <p:spPr>
            <a:xfrm>
              <a:off x="1663366" y="4495797"/>
              <a:ext cx="491289" cy="4912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751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" name="Picture 10" descr="CÂU HỎI THƯỜNG GẶP - TOYOTA HIROSHIMA VĨNH PHÚC - H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05" y="4548938"/>
              <a:ext cx="385012" cy="38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605171" y="5119780"/>
            <a:ext cx="2288695" cy="4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6" tIns="33088" rIns="66176" bIns="330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61751"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 VẬT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3509" y="5744812"/>
            <a:ext cx="646625" cy="54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48" y="5702507"/>
            <a:ext cx="620431" cy="6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73" y="5591889"/>
            <a:ext cx="693124" cy="68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430687" y="5702505"/>
            <a:ext cx="598135" cy="54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58948" y="5670485"/>
            <a:ext cx="668216" cy="544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-119979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0301"/>
            <a:ext cx="1220772" cy="1718521"/>
          </a:xfrm>
          <a:prstGeom prst="rect">
            <a:avLst/>
          </a:prstGeom>
        </p:spPr>
      </p:pic>
      <p:pic>
        <p:nvPicPr>
          <p:cNvPr id="11" name="Picture 8" descr="Green Tree PNG Clip Art - Best WEB Clipar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58" y="1852737"/>
            <a:ext cx="3038713" cy="324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22" grpId="12" animBg="1"/>
      <p:bldP spid="22" grpId="13" animBg="1"/>
      <p:bldP spid="22" grpId="14" animBg="1"/>
      <p:bldP spid="22" grpId="15" animBg="1"/>
      <p:bldP spid="22" grpId="16" animBg="1"/>
      <p:bldP spid="22" grpId="17" animBg="1"/>
      <p:bldP spid="22" grpId="18" animBg="1"/>
      <p:bldP spid="22" grpId="19" animBg="1"/>
      <p:bldP spid="22" grpId="20" animBg="1"/>
      <p:bldP spid="22" grpId="21" animBg="1"/>
      <p:bldP spid="22" grpId="22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581678" y="203031"/>
            <a:ext cx="6386305" cy="520325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8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0" y="1654748"/>
            <a:ext cx="6386305" cy="520325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574"/>
            <a:ext cx="11402453" cy="5723155"/>
          </a:xfrm>
          <a:prstGeom prst="rect">
            <a:avLst/>
          </a:prstGeom>
        </p:spPr>
      </p:pic>
      <p:pic>
        <p:nvPicPr>
          <p:cNvPr id="3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89" y="203031"/>
            <a:ext cx="2003135" cy="18243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057" y="4806198"/>
            <a:ext cx="2332827" cy="216394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35797" y="101515"/>
            <a:ext cx="2138631" cy="2027334"/>
            <a:chOff x="646906" y="471489"/>
            <a:chExt cx="3600450" cy="3546475"/>
          </a:xfrm>
        </p:grpSpPr>
        <p:pic>
          <p:nvPicPr>
            <p:cNvPr id="6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906" y="471489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1"/>
            <p:cNvSpPr/>
            <p:nvPr/>
          </p:nvSpPr>
          <p:spPr>
            <a:xfrm>
              <a:off x="1079023" y="1172288"/>
              <a:ext cx="2851550" cy="2099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00505">
                <a:spcBef>
                  <a:spcPct val="50000"/>
                </a:spcBef>
              </a:pP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Kết</a:t>
              </a:r>
              <a:r>
                <a:rPr lang="en-US" altLang="zh-CN" sz="36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luận</a:t>
              </a:r>
              <a:endParaRPr lang="zh-CN" altLang="en-US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0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28" y="1534552"/>
            <a:ext cx="1167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-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thức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khí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ánh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sáng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nhiệt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độ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duy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528" y="3450896"/>
            <a:ext cx="117550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- Hơn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ở,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quần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áo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phương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giao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nghi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tinh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văn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hóa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xã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48464" y="484045"/>
            <a:ext cx="3449052" cy="646332"/>
            <a:chOff x="4010527" y="484046"/>
            <a:chExt cx="3449052" cy="646332"/>
          </a:xfrm>
        </p:grpSpPr>
        <p:sp>
          <p:nvSpPr>
            <p:cNvPr id="4" name="TextBox 3"/>
            <p:cNvSpPr txBox="1"/>
            <p:nvPr/>
          </p:nvSpPr>
          <p:spPr>
            <a:xfrm>
              <a:off x="4010527" y="484047"/>
              <a:ext cx="344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KẾT LUẬN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10527" y="484046"/>
              <a:ext cx="344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04253" y="496388"/>
            <a:ext cx="3476307" cy="2177878"/>
            <a:chOff x="1004253" y="496388"/>
            <a:chExt cx="3476307" cy="2177878"/>
          </a:xfrm>
        </p:grpSpPr>
        <p:sp>
          <p:nvSpPr>
            <p:cNvPr id="2" name="Freeform 1"/>
            <p:cNvSpPr/>
            <p:nvPr/>
          </p:nvSpPr>
          <p:spPr bwMode="auto">
            <a:xfrm>
              <a:off x="1004253" y="496388"/>
              <a:ext cx="3476307" cy="2177878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47154" y="1169828"/>
              <a:ext cx="23905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800"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DẶN DÒ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87364" y="1626598"/>
            <a:ext cx="6072193" cy="5159838"/>
            <a:chOff x="1987364" y="1626598"/>
            <a:chExt cx="6072193" cy="5159838"/>
          </a:xfrm>
        </p:grpSpPr>
        <p:pic>
          <p:nvPicPr>
            <p:cNvPr id="5" name="图片 47109" descr="1-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7735">
              <a:off x="1987364" y="1626598"/>
              <a:ext cx="6072193" cy="51598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481943" y="3644537"/>
              <a:ext cx="442830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b="1">
                  <a:solidFill>
                    <a:srgbClr val="006699"/>
                  </a:solidFill>
                  <a:latin typeface="UTM Avo" panose="02040603050506020204" pitchFamily="18" charset="0"/>
                </a:rPr>
                <a:t>Học thuộc Ghi nhớ</a:t>
              </a:r>
            </a:p>
            <a:p>
              <a:pPr marL="285750" indent="-285750">
                <a:buFontTx/>
                <a:buChar char="-"/>
              </a:pPr>
              <a:r>
                <a:rPr lang="en-US" sz="3200" b="1">
                  <a:solidFill>
                    <a:srgbClr val="006699"/>
                  </a:solidFill>
                  <a:latin typeface="UTM Avo" panose="02040603050506020204" pitchFamily="18" charset="0"/>
                </a:rPr>
                <a:t>Chuẩn bị trước bài tiếp theo Trao đổi chất ở người.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1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57434" y="453083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049235" y="1910222"/>
            <a:ext cx="723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  <a:cs typeface="Arial" panose="020B0604020202020204" pitchFamily="34" charset="0"/>
              </a:rPr>
              <a:t>CHÚC CÁC EM HỌC TỐT</a:t>
            </a:r>
            <a:endParaRPr 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KG Ten Thousand Reasons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6722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69" y="2367793"/>
            <a:ext cx="1932346" cy="2879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9933" y="533591"/>
            <a:ext cx="536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SVN-The Voice" panose="02040603050506020204" pitchFamily="18" charset="0"/>
              </a:rPr>
              <a:t>Khoa học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260727"/>
            <a:ext cx="1890273" cy="1007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5" y="335470"/>
            <a:ext cx="2059789" cy="1174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57" y="45723"/>
            <a:ext cx="2259876" cy="1288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888" l="0" r="98842">
                        <a14:foregroundMark x1="34285" y1="18300" x2="35484" y2="20844"/>
                        <a14:foregroundMark x1="4963" y1="36600" x2="8437" y2="44603"/>
                        <a14:foregroundMark x1="84822" y1="16563" x2="84946" y2="19851"/>
                        <a14:foregroundMark x1="60546" y1="54715" x2="62490" y2="60360"/>
                        <a14:foregroundMark x1="70513" y1="65633" x2="76096" y2="84367"/>
                        <a14:foregroundMark x1="79487" y1="68797" x2="83499" y2="78288"/>
                        <a14:foregroundMark x1="68445" y1="75000" x2="69768" y2="7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74" y="3237190"/>
            <a:ext cx="6036828" cy="4024552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9513" y="294170"/>
            <a:ext cx="2196846" cy="2196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21" y="533591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3" y="1920240"/>
            <a:ext cx="895110" cy="69693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CD9CE15-ABA7-4F44-B122-3226A7B7687D}"/>
              </a:ext>
            </a:extLst>
          </p:cNvPr>
          <p:cNvGrpSpPr/>
          <p:nvPr/>
        </p:nvGrpSpPr>
        <p:grpSpPr>
          <a:xfrm>
            <a:off x="522861" y="2491016"/>
            <a:ext cx="11485302" cy="5449267"/>
            <a:chOff x="2604152" y="873043"/>
            <a:chExt cx="11158824" cy="1628315"/>
          </a:xfrm>
        </p:grpSpPr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2604152" y="931698"/>
              <a:ext cx="11158824" cy="1569660"/>
              <a:chOff x="3771007" y="1083236"/>
              <a:chExt cx="11158824" cy="1569660"/>
            </a:xfrm>
          </p:grpSpPr>
          <p:sp>
            <p:nvSpPr>
              <p:cNvPr id="18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1158824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r>
                  <a:rPr lang="en-US" altLang="zh-CN" sz="6000">
                    <a:ln w="152400">
                      <a:solidFill>
                        <a:schemeClr val="bg1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CON NGƯỜI VÀ SỨC KHỎE</a:t>
                </a:r>
                <a:r>
                  <a:rPr lang="en-US" altLang="zh-CN" sz="9600">
                    <a:ln w="152400">
                      <a:solidFill>
                        <a:schemeClr val="bg1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 </a:t>
                </a:r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9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894264" y="1127965"/>
                <a:ext cx="10917115" cy="1372706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/>
                <a:r>
                  <a:rPr lang="en-US" altLang="zh-CN" sz="6000">
                    <a:solidFill>
                      <a:srgbClr val="FFC000"/>
                    </a:solidFill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CON NGƯỜI VÀ SỨC KHỎE</a:t>
                </a:r>
                <a:endParaRPr lang="zh-CN" altLang="en-US" sz="6000" dirty="0">
                  <a:solidFill>
                    <a:srgbClr val="FFC000"/>
                  </a:solidFill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5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583261"/>
              <a:chOff x="3771007" y="1083236"/>
              <a:chExt cx="184731" cy="1583261"/>
            </a:xfrm>
          </p:grpSpPr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endParaRPr lang="zh-CN" altLang="en-US" sz="96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7" y="-70286"/>
            <a:ext cx="4179995" cy="6928286"/>
          </a:xfrm>
          <a:prstGeom prst="rect">
            <a:avLst/>
          </a:prstGeom>
        </p:spPr>
      </p:pic>
      <p:pic>
        <p:nvPicPr>
          <p:cNvPr id="23" name="Picture 22" descr="cloud_ball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7064" y="3993132"/>
            <a:ext cx="1186679" cy="971550"/>
          </a:xfrm>
          <a:prstGeom prst="rect">
            <a:avLst/>
          </a:prstGeom>
        </p:spPr>
      </p:pic>
      <p:pic>
        <p:nvPicPr>
          <p:cNvPr id="25" name="图片 71683" descr="PPT素材-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3147" y="4901635"/>
            <a:ext cx="2844631" cy="2130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3092" descr="PPT素材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4587" y="4964682"/>
            <a:ext cx="2322999" cy="22129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775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3.33333E-6 0.00047 C 0.00013 -0.0081 0.00052 -0.0162 0.00091 -0.02407 C 0.00117 -0.03055 0.00182 -0.03703 0.00182 -0.04351 C 0.00182 -0.05393 0.00273 -0.06458 0.00091 -0.07476 C -0.00104 -0.08449 -0.00456 -0.08171 -0.0086 -0.08449 C -0.00964 -0.08518 -0.01068 -0.08587 -0.01133 -0.0868 C -0.0125 -0.08819 -0.01784 -0.09837 -0.01797 -0.09884 C -0.01836 -0.1 -0.01849 -0.10138 -0.01888 -0.10254 C -0.01979 -0.10393 -0.02084 -0.10486 -0.02175 -0.10625 L -0.02357 -0.11342 C -0.02396 -0.11458 -0.0237 -0.11643 -0.02461 -0.11689 L -0.02722 -0.11944 C -0.02683 -0.12337 -0.02722 -0.12824 -0.02552 -0.13148 L -0.02175 -0.13865 C -0.0211 -0.14027 -0.01979 -0.14097 -0.01888 -0.14236 C -0.01472 -0.15023 -0.01979 -0.1449 -0.0142 -0.14976 C -0.00743 -0.16273 -0.01797 -0.14282 -0.00951 -0.15694 C -0.00821 -0.15925 -0.00651 -0.16157 -0.00573 -0.16412 C -0.00547 -0.16527 -0.00534 -0.16666 -0.00482 -0.16782 C -0.00065 -0.17592 -0.00326 -0.16712 3.33333E-6 -0.175 C 0.00026 -0.17638 0.00026 -0.17754 0.00091 -0.17847 C 0.00156 -0.18032 0.00286 -0.18171 0.00377 -0.18333 C 0.01132 -0.20115 0.00104 -0.18078 0.00755 -0.19305 C 0.00768 -0.19537 0.00794 -0.19791 0.00846 -0.20023 C 0.00859 -0.20162 0.00898 -0.20277 0.00937 -0.20393 C 0.00976 -0.20555 0.01002 -0.20717 0.01028 -0.20879 C 0.01067 -0.21111 0.0108 -0.21365 0.01132 -0.21597 C 0.01172 -0.21828 0.01263 -0.2206 0.01315 -0.22314 C 0.01354 -0.22546 0.0138 -0.228 0.01406 -0.23032 C 0.01432 -0.2324 0.01471 -0.23449 0.01523 -0.23634 C 0.01471 -0.24421 0.01458 -0.25231 0.01406 -0.26041 C 0.01393 -0.2625 0.01341 -0.26435 0.01315 -0.26643 C 0.01211 -0.27222 0.01224 -0.27129 0.01028 -0.27731 C 0.00976 -0.28125 0.00859 -0.2912 0.00755 -0.29421 L 0.0056 -0.29907 C 0.00494 -0.30393 0.00429 -0.30879 0.00377 -0.31365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6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74" y="155602"/>
            <a:ext cx="10182430" cy="4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87800" y="313899"/>
            <a:ext cx="11503866" cy="636147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98390" y="481526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YÊU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9319" y="638909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CẦU</a:t>
            </a:r>
            <a:r>
              <a:rPr lang="en-US" sz="3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6617" y="481525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CẦN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1574" y="638908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ĐẠT</a:t>
            </a:r>
            <a:r>
              <a:rPr lang="en-US" sz="3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558" y="1269239"/>
            <a:ext cx="111911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1. Kiến thức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Biết được con người cần thức ăn, nước uống, không khí, ánh sáng, nhiệt độ để sống. 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2. Kĩ năng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Kể ra một số điều kiện vật chất và tinh thần mà chỉ có con người mới cần trong 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en-US" sz="2800">
                <a:solidFill>
                  <a:srgbClr val="006699"/>
                </a:solidFill>
                <a:latin typeface="UTM Avo" panose="02040603050506020204" pitchFamily="18" charset="0"/>
              </a:rPr>
              <a:t>cuộc sống.</a:t>
            </a: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3. Phẩm chất:</a:t>
            </a:r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 Có ý thức bảo vệ, chăm sóc sức khoẻ.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4. Góp phần phát triển các năng lực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NL giải quyết vấn đề, hợp tác, NL sáng tạo, NL khoa học,...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* GD BVMT: Mối quan hệ giữa con người với môi trường : Con người cần đến không khí, thức ăn, nước uống từ môi trường.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365" y="688214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27613" y="1779594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Hoạt động 1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0192" y="2875961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 điều kiện cần để con người duy trì sự sống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4980" y="276453"/>
            <a:ext cx="10434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sát hình 1, 2 sgk, trả lời câu hỏi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980" y="1309331"/>
            <a:ext cx="1056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Như mọi sinh vật khác, con người cần gì để duy trì sự sống của mình?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3647" r="9480" b="5150"/>
          <a:stretch>
            <a:fillRect/>
          </a:stretch>
        </p:blipFill>
        <p:spPr bwMode="auto">
          <a:xfrm>
            <a:off x="613955" y="2834652"/>
            <a:ext cx="4312037" cy="30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352" y="1175130"/>
            <a:ext cx="1020154" cy="7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ư mọi sinh vật khác, con người cần gì để duy trì sự sống của mình? | SGK  Khoa học lớp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87" y="2861550"/>
            <a:ext cx="5440306" cy="309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6650" y="5956663"/>
            <a:ext cx="374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  <a:latin typeface="UTM Avo" panose="02040603050506020204" pitchFamily="18" charset="0"/>
              </a:rPr>
              <a:t>Không khí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2084" y="5956662"/>
            <a:ext cx="489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  <a:latin typeface="UTM Avo" panose="02040603050506020204" pitchFamily="18" charset="0"/>
              </a:rPr>
              <a:t>Thức ăn, nước uống</a:t>
            </a:r>
          </a:p>
        </p:txBody>
      </p:sp>
    </p:spTree>
    <p:extLst>
      <p:ext uri="{BB962C8B-B14F-4D97-AF65-F5344CB8AC3E}">
        <p14:creationId xmlns:p14="http://schemas.microsoft.com/office/powerpoint/2010/main" val="15478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812" y="708933"/>
            <a:ext cx="11471235" cy="5691868"/>
            <a:chOff x="23424" y="847945"/>
            <a:chExt cx="8917301" cy="3333508"/>
          </a:xfrm>
        </p:grpSpPr>
        <p:grpSp>
          <p:nvGrpSpPr>
            <p:cNvPr id="4" name="组合 27"/>
            <p:cNvGrpSpPr/>
            <p:nvPr/>
          </p:nvGrpSpPr>
          <p:grpSpPr>
            <a:xfrm>
              <a:off x="23424" y="1142852"/>
              <a:ext cx="3103820" cy="2890880"/>
              <a:chOff x="480333" y="1129339"/>
              <a:chExt cx="2431598" cy="3338037"/>
            </a:xfrm>
          </p:grpSpPr>
          <p:sp>
            <p:nvSpPr>
              <p:cNvPr id="21" name="矩形 28"/>
              <p:cNvSpPr/>
              <p:nvPr/>
            </p:nvSpPr>
            <p:spPr>
              <a:xfrm>
                <a:off x="567688" y="1129339"/>
                <a:ext cx="2344243" cy="333803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rgbClr val="B8B3A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文本框 24"/>
              <p:cNvSpPr txBox="1"/>
              <p:nvPr/>
            </p:nvSpPr>
            <p:spPr>
              <a:xfrm rot="16200000">
                <a:off x="-773823" y="2523031"/>
                <a:ext cx="3104360" cy="59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48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8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8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4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30"/>
            <p:cNvGrpSpPr/>
            <p:nvPr/>
          </p:nvGrpSpPr>
          <p:grpSpPr>
            <a:xfrm>
              <a:off x="849221" y="995133"/>
              <a:ext cx="8091504" cy="954630"/>
              <a:chOff x="1218941" y="1015336"/>
              <a:chExt cx="6452957" cy="804410"/>
            </a:xfrm>
          </p:grpSpPr>
          <p:sp>
            <p:nvSpPr>
              <p:cNvPr id="17" name="五边形 31"/>
              <p:cNvSpPr/>
              <p:nvPr/>
            </p:nvSpPr>
            <p:spPr>
              <a:xfrm>
                <a:off x="1218941" y="1015336"/>
                <a:ext cx="1731274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5215"/>
              </a:solidFill>
              <a:ln w="19050">
                <a:solidFill>
                  <a:srgbClr val="AEB3B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任意多边形 32"/>
              <p:cNvSpPr/>
              <p:nvPr/>
            </p:nvSpPr>
            <p:spPr>
              <a:xfrm>
                <a:off x="2837444" y="1015336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文本框 15"/>
              <p:cNvSpPr txBox="1"/>
              <p:nvPr/>
            </p:nvSpPr>
            <p:spPr>
              <a:xfrm>
                <a:off x="3053157" y="1140838"/>
                <a:ext cx="4518593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sống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thiếu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ô-xi </a:t>
                </a:r>
                <a:r>
                  <a:rPr lang="en-US" altLang="zh-CN" sz="400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quá</a:t>
                </a:r>
                <a:r>
                  <a:rPr lang="en-US" altLang="zh-CN" sz="400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3 - 4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phút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zh-CN" alt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23"/>
              <p:cNvSpPr txBox="1"/>
              <p:nvPr/>
            </p:nvSpPr>
            <p:spPr>
              <a:xfrm>
                <a:off x="1373171" y="1186358"/>
                <a:ext cx="1741469" cy="44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Khí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ô-xi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组合 35"/>
            <p:cNvGrpSpPr/>
            <p:nvPr/>
          </p:nvGrpSpPr>
          <p:grpSpPr>
            <a:xfrm>
              <a:off x="827584" y="3219822"/>
              <a:ext cx="8113140" cy="961631"/>
              <a:chOff x="1218941" y="1942273"/>
              <a:chExt cx="6470212" cy="810309"/>
            </a:xfrm>
          </p:grpSpPr>
          <p:sp>
            <p:nvSpPr>
              <p:cNvPr id="13" name="五边形 36"/>
              <p:cNvSpPr/>
              <p:nvPr/>
            </p:nvSpPr>
            <p:spPr>
              <a:xfrm>
                <a:off x="1218941" y="1942273"/>
                <a:ext cx="1746937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9900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任意多边形 37"/>
              <p:cNvSpPr/>
              <p:nvPr/>
            </p:nvSpPr>
            <p:spPr>
              <a:xfrm>
                <a:off x="2854699" y="1948172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文本框 17"/>
              <p:cNvSpPr txBox="1"/>
              <p:nvPr/>
            </p:nvSpPr>
            <p:spPr>
              <a:xfrm>
                <a:off x="2954061" y="2038836"/>
                <a:ext cx="4560027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nhịn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28 – 30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ngày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. </a:t>
                </a:r>
                <a:endParaRPr lang="zh-CN" alt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20"/>
              <p:cNvSpPr txBox="1"/>
              <p:nvPr/>
            </p:nvSpPr>
            <p:spPr>
              <a:xfrm>
                <a:off x="1341659" y="2104075"/>
                <a:ext cx="1741469" cy="44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Thức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组合 40"/>
            <p:cNvGrpSpPr/>
            <p:nvPr/>
          </p:nvGrpSpPr>
          <p:grpSpPr>
            <a:xfrm>
              <a:off x="748856" y="2104680"/>
              <a:ext cx="8191869" cy="975539"/>
              <a:chOff x="1138900" y="2850031"/>
              <a:chExt cx="6532998" cy="822029"/>
            </a:xfrm>
          </p:grpSpPr>
          <p:sp>
            <p:nvSpPr>
              <p:cNvPr id="9" name="五边形 41"/>
              <p:cNvSpPr/>
              <p:nvPr/>
            </p:nvSpPr>
            <p:spPr>
              <a:xfrm>
                <a:off x="1218940" y="2850031"/>
                <a:ext cx="1729681" cy="804410"/>
              </a:xfrm>
              <a:prstGeom prst="homePlate">
                <a:avLst>
                  <a:gd name="adj" fmla="val 30537"/>
                </a:avLst>
              </a:prstGeom>
              <a:solidFill>
                <a:srgbClr val="03ADAE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任意多边形 42"/>
              <p:cNvSpPr/>
              <p:nvPr/>
            </p:nvSpPr>
            <p:spPr>
              <a:xfrm>
                <a:off x="2837444" y="2867650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文本框 18"/>
              <p:cNvSpPr txBox="1"/>
              <p:nvPr/>
            </p:nvSpPr>
            <p:spPr>
              <a:xfrm>
                <a:off x="3237338" y="2958313"/>
                <a:ext cx="4192114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Con </a:t>
                </a:r>
                <a:r>
                  <a:rPr lang="en-US" sz="400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không thể nhịn uống nước 3 – 4 ngày. </a:t>
                </a:r>
                <a:endParaRPr lang="vi-VN" sz="4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21"/>
              <p:cNvSpPr txBox="1"/>
              <p:nvPr/>
            </p:nvSpPr>
            <p:spPr>
              <a:xfrm>
                <a:off x="1138900" y="2917021"/>
                <a:ext cx="1741469" cy="713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Nước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uống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任意多边形 54"/>
            <p:cNvSpPr/>
            <p:nvPr/>
          </p:nvSpPr>
          <p:spPr>
            <a:xfrm rot="13500000">
              <a:off x="2428964" y="847945"/>
              <a:ext cx="45719" cy="45719"/>
            </a:xfrm>
            <a:custGeom>
              <a:avLst/>
              <a:gdLst>
                <a:gd name="connsiteX0" fmla="*/ 2018 w 2018"/>
                <a:gd name="connsiteY0" fmla="*/ 2018 h 2018"/>
                <a:gd name="connsiteX1" fmla="*/ 0 w 2018"/>
                <a:gd name="connsiteY1" fmla="*/ 0 h 2018"/>
                <a:gd name="connsiteX2" fmla="*/ 1213 w 2018"/>
                <a:gd name="connsiteY2" fmla="*/ 805 h 2018"/>
                <a:gd name="connsiteX3" fmla="*/ 2018 w 2018"/>
                <a:gd name="connsiteY3" fmla="*/ 2018 h 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" h="2018">
                  <a:moveTo>
                    <a:pt x="2018" y="2018"/>
                  </a:moveTo>
                  <a:lnTo>
                    <a:pt x="0" y="0"/>
                  </a:lnTo>
                  <a:lnTo>
                    <a:pt x="1213" y="805"/>
                  </a:lnTo>
                  <a:lnTo>
                    <a:pt x="2018" y="20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7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365" y="688214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27613" y="1779594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Hoạt động 2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0192" y="2875961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 điều kiện đủ để con người phát triển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256">
            <a:off x="7562119" y="3993087"/>
            <a:ext cx="3620848" cy="262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9646"/>
            <a:ext cx="12192000" cy="15098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878896" y="424480"/>
            <a:ext cx="1043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n w="1905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sát tranh 3 – 10 sgk, trả lời câu hỏi:</a:t>
            </a:r>
            <a:endParaRPr lang="en-US" sz="3600" b="1" dirty="0">
              <a:ln w="19050"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716" y="1646646"/>
            <a:ext cx="1056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1. Hơn hẳn những sinh vật khác, cuộc sống của con người còn cần những gì 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2756"/>
            <a:ext cx="1488742" cy="10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9044" y="3099842"/>
            <a:ext cx="962813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2. </a:t>
            </a:r>
            <a:r>
              <a:rPr lang="nl-NL" sz="3600" b="1">
                <a:solidFill>
                  <a:srgbClr val="0070C0"/>
                </a:solidFill>
                <a:latin typeface="UTM Avo" panose="02040603050506020204" pitchFamily="18" charset="0"/>
              </a:rPr>
              <a:t>Nếu thiếu các điều kiện đó, cuộc sống của con người sẽ thế nào 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390" y="4445388"/>
            <a:ext cx="2671919" cy="241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7" y="4937561"/>
            <a:ext cx="3816374" cy="187374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54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618</Words>
  <Application>Microsoft Office PowerPoint</Application>
  <PresentationFormat>Widescreen</PresentationFormat>
  <Paragraphs>79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UTM Alba Matter</vt:lpstr>
      <vt:lpstr>VNI-Times</vt:lpstr>
      <vt:lpstr>SVN-Newton</vt:lpstr>
      <vt:lpstr>UTM Alexander</vt:lpstr>
      <vt:lpstr>Calibri</vt:lpstr>
      <vt:lpstr>#9Slide05 Aphrodite Pro</vt:lpstr>
      <vt:lpstr>#9Slide07 Altus</vt:lpstr>
      <vt:lpstr>#9Slide07 HoneyCream</vt:lpstr>
      <vt:lpstr>UTM Aptima</vt:lpstr>
      <vt:lpstr>SVN-The Voice</vt:lpstr>
      <vt:lpstr>UTM Guanine</vt:lpstr>
      <vt:lpstr>Arial</vt:lpstr>
      <vt:lpstr>UTM Showcard</vt:lpstr>
      <vt:lpstr>UTM Avo</vt:lpstr>
      <vt:lpstr>SVN-KG Ten Thousand Reasons</vt:lpstr>
      <vt:lpstr>Calibri Light</vt:lpstr>
      <vt:lpstr>Times New Roman</vt:lpstr>
      <vt:lpstr>Office Theme</vt:lpstr>
      <vt:lpstr>Office 主题​​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Nguyễn Thị Diệu Hiền_GV</cp:lastModifiedBy>
  <cp:revision>41</cp:revision>
  <dcterms:created xsi:type="dcterms:W3CDTF">2022-06-22T17:27:37Z</dcterms:created>
  <dcterms:modified xsi:type="dcterms:W3CDTF">2022-08-13T15:51:13Z</dcterms:modified>
</cp:coreProperties>
</file>