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  <p:sldMasterId id="2147483752" r:id="rId2"/>
  </p:sldMasterIdLst>
  <p:notesMasterIdLst>
    <p:notesMasterId r:id="rId20"/>
  </p:notesMasterIdLst>
  <p:sldIdLst>
    <p:sldId id="296" r:id="rId3"/>
    <p:sldId id="284" r:id="rId4"/>
    <p:sldId id="313" r:id="rId5"/>
    <p:sldId id="300" r:id="rId6"/>
    <p:sldId id="301" r:id="rId7"/>
    <p:sldId id="287" r:id="rId8"/>
    <p:sldId id="302" r:id="rId9"/>
    <p:sldId id="303" r:id="rId10"/>
    <p:sldId id="304" r:id="rId11"/>
    <p:sldId id="314" r:id="rId12"/>
    <p:sldId id="315" r:id="rId13"/>
    <p:sldId id="316" r:id="rId14"/>
    <p:sldId id="317" r:id="rId15"/>
    <p:sldId id="318" r:id="rId16"/>
    <p:sldId id="319" r:id="rId17"/>
    <p:sldId id="283" r:id="rId18"/>
    <p:sldId id="29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F3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8" autoAdjust="0"/>
    <p:restoredTop sz="91281" autoAdjust="0"/>
  </p:normalViewPr>
  <p:slideViewPr>
    <p:cSldViewPr>
      <p:cViewPr>
        <p:scale>
          <a:sx n="70" d="100"/>
          <a:sy n="70" d="100"/>
        </p:scale>
        <p:origin x="-864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854FC-0092-47BB-9728-3322CC7D3BA5}" type="datetimeFigureOut">
              <a:rPr lang="vi-VN" smtClean="0"/>
              <a:pPr/>
              <a:t>04/03/2022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EE32DC-D779-4D71-9DFA-6B6A887CCFBC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75608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941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65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207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67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63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931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570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961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2388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6442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424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2896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7217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9799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0631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67FE4-52F6-4D47-89BF-B44BC8B24A3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175066-7174-4A33-8E39-FE1A5E31E7C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93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867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34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885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230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694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653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128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668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2B4EC-B940-455E-945A-7B9836A2913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04/03/2022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57665-A293-4D4F-B885-78973EDA49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652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44" y="35180"/>
            <a:ext cx="9133756" cy="7171194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endParaRPr lang="en-US" sz="2800" dirty="0" smtClean="0">
              <a:latin typeface="+mj-lt"/>
            </a:endParaRPr>
          </a:p>
          <a:p>
            <a:pPr lvl="0" algn="ctr"/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 BỊ</a:t>
            </a:r>
            <a:endParaRPr lang="vi-VN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+mj-lt"/>
            </a:endParaRPr>
          </a:p>
          <a:p>
            <a:endParaRPr lang="en-US" sz="2800" dirty="0" smtClean="0">
              <a:latin typeface="+mj-lt"/>
            </a:endParaRPr>
          </a:p>
          <a:p>
            <a:endParaRPr lang="en-US" sz="2800" dirty="0">
              <a:latin typeface="+mj-lt"/>
            </a:endParaRPr>
          </a:p>
          <a:p>
            <a:endParaRPr lang="en-US" sz="2800" dirty="0">
              <a:latin typeface="+mj-lt"/>
            </a:endParaRPr>
          </a:p>
          <a:p>
            <a:r>
              <a:rPr lang="vi-VN" sz="2800" dirty="0" smtClean="0">
                <a:solidFill>
                  <a:schemeClr val="bg1"/>
                </a:solidFill>
                <a:latin typeface="+mj-lt"/>
              </a:rPr>
              <a:t>-Trước khi học yêu cầu tất cả học sinh tắt loa để không làm ảnh hưởng đến người khác.</a:t>
            </a:r>
          </a:p>
          <a:p>
            <a:r>
              <a:rPr lang="vi-VN" sz="2800" dirty="0" smtClean="0">
                <a:solidFill>
                  <a:schemeClr val="bg1"/>
                </a:solidFill>
                <a:latin typeface="+mj-lt"/>
              </a:rPr>
              <a:t>-Trong khi học không nói chuyện</a:t>
            </a:r>
            <a:r>
              <a:rPr lang="en-US" sz="2800" smtClean="0">
                <a:solidFill>
                  <a:schemeClr val="bg1"/>
                </a:solidFill>
                <a:latin typeface="+mj-lt"/>
              </a:rPr>
              <a:t>,</a:t>
            </a:r>
            <a:r>
              <a:rPr lang="vi-VN" sz="280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800" smtClean="0">
                <a:solidFill>
                  <a:schemeClr val="bg1"/>
                </a:solidFill>
                <a:latin typeface="+mj-lt"/>
              </a:rPr>
              <a:t>h</a:t>
            </a:r>
            <a:r>
              <a:rPr lang="vi-VN" sz="2800" smtClean="0">
                <a:solidFill>
                  <a:schemeClr val="bg1"/>
                </a:solidFill>
                <a:latin typeface="+mj-lt"/>
              </a:rPr>
              <a:t>ọc </a:t>
            </a: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nghiêm </a:t>
            </a:r>
            <a:r>
              <a:rPr lang="vi-VN" sz="2800" smtClean="0">
                <a:solidFill>
                  <a:schemeClr val="bg1"/>
                </a:solidFill>
                <a:latin typeface="+mj-lt"/>
              </a:rPr>
              <a:t>túc.</a:t>
            </a:r>
            <a:r>
              <a:rPr lang="en-US" sz="280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vi-VN" sz="2800" smtClean="0">
                <a:solidFill>
                  <a:schemeClr val="bg1"/>
                </a:solidFill>
                <a:latin typeface="+mj-lt"/>
              </a:rPr>
              <a:t>Ghi </a:t>
            </a: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chép bài đầy đủ.</a:t>
            </a:r>
          </a:p>
          <a:p>
            <a:r>
              <a:rPr lang="vi-VN" sz="2800" dirty="0" smtClean="0">
                <a:solidFill>
                  <a:schemeClr val="bg1"/>
                </a:solidFill>
                <a:latin typeface="+mj-lt"/>
              </a:rPr>
              <a:t>-Nếu đang học </a:t>
            </a:r>
            <a:r>
              <a:rPr lang="vi-VN" sz="2800" smtClean="0">
                <a:solidFill>
                  <a:schemeClr val="bg1"/>
                </a:solidFill>
                <a:latin typeface="+mj-lt"/>
              </a:rPr>
              <a:t>mà </a:t>
            </a:r>
            <a:r>
              <a:rPr lang="en-US" sz="2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thoát ra </a:t>
            </a:r>
            <a:r>
              <a:rPr lang="en-US" sz="2800" smtClean="0">
                <a:solidFill>
                  <a:schemeClr val="bg1"/>
                </a:solidFill>
                <a:latin typeface="+mj-lt"/>
              </a:rPr>
              <a:t>thì</a:t>
            </a:r>
            <a:r>
              <a:rPr lang="vi-VN" sz="280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yêu cầu học sinh vào lại lần hai.</a:t>
            </a:r>
          </a:p>
          <a:p>
            <a:r>
              <a:rPr lang="vi-VN" sz="2800" dirty="0" smtClean="0">
                <a:solidFill>
                  <a:schemeClr val="bg1"/>
                </a:solidFill>
                <a:latin typeface="+mj-lt"/>
              </a:rPr>
              <a:t>-Thời gian bắt đầu học </a:t>
            </a:r>
            <a:r>
              <a:rPr lang="en-US" sz="2800">
                <a:solidFill>
                  <a:schemeClr val="bg1"/>
                </a:solidFill>
                <a:latin typeface="+mj-lt"/>
              </a:rPr>
              <a:t>8</a:t>
            </a:r>
            <a:r>
              <a:rPr lang="vi-VN" sz="2800" smtClean="0">
                <a:solidFill>
                  <a:schemeClr val="bg1"/>
                </a:solidFill>
                <a:latin typeface="+mj-lt"/>
              </a:rPr>
              <a:t>h</a:t>
            </a:r>
            <a:r>
              <a:rPr lang="en-US" sz="2800" smtClean="0">
                <a:solidFill>
                  <a:schemeClr val="bg1"/>
                </a:solidFill>
                <a:latin typeface="+mj-lt"/>
              </a:rPr>
              <a:t>0</a:t>
            </a: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0phút.</a:t>
            </a:r>
          </a:p>
          <a:p>
            <a:endParaRPr lang="en-US" sz="3200" dirty="0">
              <a:latin typeface="+mj-lt"/>
            </a:endParaRPr>
          </a:p>
          <a:p>
            <a:endParaRPr lang="en-US" sz="3200" dirty="0" smtClean="0">
              <a:latin typeface="+mj-lt"/>
            </a:endParaRPr>
          </a:p>
          <a:p>
            <a:endParaRPr lang="en-US" sz="3200" dirty="0">
              <a:latin typeface="+mj-lt"/>
            </a:endParaRPr>
          </a:p>
          <a:p>
            <a:endParaRPr lang="vi-VN" sz="3200" dirty="0" smtClean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659" y="260648"/>
            <a:ext cx="1656185" cy="1913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3"/>
            <a:ext cx="2970075" cy="54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078" y="949550"/>
            <a:ext cx="1951037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5" y="1357078"/>
            <a:ext cx="1223042" cy="775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91880" y="1559813"/>
            <a:ext cx="2556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II. ĐỘNG TỪ</a:t>
            </a:r>
            <a:endParaRPr lang="en-US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893" y="0"/>
            <a:ext cx="83582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Thứ sáu,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800" b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 Tiếng Việt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ÔN TẬP DANH TỪ, ĐỘNG TỪ, TÍNH TỪ                 </a:t>
            </a:r>
            <a:endParaRPr lang="vi-VN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3052117"/>
            <a:ext cx="86764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Động từ là những từ chỉ hoạt động, trạng thái của sự vật.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Ví dụ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:  Đi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chạy ,nhảy, nằm, ngồi, ngủ, thức, nghỉ ngơi, suy nghĩ, đi ,đứng……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67544" y="2276872"/>
            <a:ext cx="2957257" cy="591263"/>
            <a:chOff x="467544" y="2204864"/>
            <a:chExt cx="2957257" cy="591263"/>
          </a:xfrm>
        </p:grpSpPr>
        <p:sp>
          <p:nvSpPr>
            <p:cNvPr id="7" name="Rounded Rectangle 6"/>
            <p:cNvSpPr/>
            <p:nvPr/>
          </p:nvSpPr>
          <p:spPr>
            <a:xfrm>
              <a:off x="539552" y="2300350"/>
              <a:ext cx="2885249" cy="495777"/>
            </a:xfrm>
            <a:prstGeom prst="roundRect">
              <a:avLst/>
            </a:prstGeom>
            <a:solidFill>
              <a:srgbClr val="D6F36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67544" y="2204864"/>
              <a:ext cx="27348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 </a:t>
              </a:r>
              <a:r>
                <a:rPr lang="en-US" sz="3200" b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Động </a:t>
              </a:r>
              <a:r>
                <a:rPr lang="en-US" sz="32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từ là gì?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89278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91880" y="1559813"/>
            <a:ext cx="2556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II. ĐỘNG TỪ</a:t>
            </a:r>
            <a:endParaRPr lang="en-US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2893" y="0"/>
            <a:ext cx="83582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Thứ sáu,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800" b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 Tiếng Việt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ÔN TẬP DANH TỪ, ĐỘNG TỪ, TÍNH TỪ                 </a:t>
            </a:r>
            <a:endParaRPr lang="vi-VN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893" y="2564904"/>
            <a:ext cx="89316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800" b="1" u="sng" smtClean="0">
                <a:latin typeface="Times New Roman" pitchFamily="18" charset="0"/>
                <a:cs typeface="Times New Roman" pitchFamily="18" charset="0"/>
              </a:rPr>
              <a:t>3:</a:t>
            </a:r>
            <a:r>
              <a:rPr lang="en-US" sz="2800" u="sng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Viết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tên các hoạt động em thường làm ở nhà và ở trường. Gạch dưới động từ trong các cụm từ chỉ hoạt động ấy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70" y="1531896"/>
            <a:ext cx="135413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6641" y="3949899"/>
            <a:ext cx="84441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Các hoạt động ở nhà: </a:t>
            </a:r>
            <a:r>
              <a:rPr lang="en-US" sz="28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 dậy,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đánh 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răng, </a:t>
            </a:r>
            <a:r>
              <a:rPr lang="en-US" sz="28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mặt, </a:t>
            </a:r>
            <a:r>
              <a:rPr lang="en-US" sz="28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quét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nhà, </a:t>
            </a:r>
            <a:r>
              <a:rPr lang="en-US" sz="28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đun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nước, </a:t>
            </a:r>
            <a:r>
              <a:rPr lang="en-US" sz="28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pha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trà, </a:t>
            </a:r>
            <a:r>
              <a:rPr lang="en-US" sz="28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bài, </a:t>
            </a:r>
            <a:r>
              <a:rPr lang="en-US" sz="28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tưới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cây, </a:t>
            </a:r>
            <a:r>
              <a:rPr lang="en-US" sz="28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nhặt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rau,....</a:t>
            </a:r>
            <a:endParaRPr lang="en-US" sz="2800" u="sng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Các hoạt động ở trường: </a:t>
            </a:r>
            <a:r>
              <a:rPr lang="en-US" sz="28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quét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lớp, </a:t>
            </a:r>
            <a:r>
              <a:rPr lang="en-US" sz="28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giảng, </a:t>
            </a:r>
            <a:r>
              <a:rPr lang="en-US" sz="28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bài,</a:t>
            </a:r>
          </a:p>
          <a:p>
            <a:r>
              <a:rPr lang="en-US" sz="28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bài, </a:t>
            </a:r>
            <a:r>
              <a:rPr lang="en-US" sz="28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 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bi, </a:t>
            </a:r>
            <a:r>
              <a:rPr lang="en-US" sz="28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nhảy 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dây, …</a:t>
            </a:r>
          </a:p>
          <a:p>
            <a:endParaRPr lang="en-US" sz="28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191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91880" y="1559813"/>
            <a:ext cx="2556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II. ĐỘNG TỪ</a:t>
            </a:r>
            <a:endParaRPr lang="en-US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2893" y="0"/>
            <a:ext cx="83582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Thứ sáu,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800" b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 Tiếng Việt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ÔN TẬP DANH TỪ, ĐỘNG TỪ, TÍNH TỪ                 </a:t>
            </a:r>
            <a:endParaRPr lang="vi-VN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893" y="2564904"/>
            <a:ext cx="893163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800" b="1" u="sng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Trong hai từ đồng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âm (là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những từ đọc giống nhau nhưng nghĩa khác nhau) ở từng câu dưới đây, từ nào là động từ ? gạch chân từ đó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a, Bà ta đang la con la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b, Ruồi đậu mâm xôi đậu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c, Ánh nắng chiếu qua cửa sổ, lên cả mặt chiếu.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70" y="1531896"/>
            <a:ext cx="135413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2411760" y="4293096"/>
            <a:ext cx="2880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691680" y="4725144"/>
            <a:ext cx="4320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411760" y="5157192"/>
            <a:ext cx="57606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2522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5" y="1357078"/>
            <a:ext cx="1223042" cy="775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91880" y="1559813"/>
            <a:ext cx="2556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III. TÍNH TỪ</a:t>
            </a:r>
            <a:endParaRPr lang="en-US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893" y="0"/>
            <a:ext cx="83582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Thứ sáu,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800" b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 Tiếng Việt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ÔN TẬP DANH TỪ, ĐỘNG TỪ, TÍNH TỪ                 </a:t>
            </a:r>
            <a:endParaRPr lang="vi-VN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3052117"/>
            <a:ext cx="86764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Tính từ  là những từ miêu tả đặc điểm hoặc tính chất của vật, hoạt động, trạng thái,...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VD : xanh, tím, trắng, đen, sâu, vắng, cao, thấp,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gầy,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béo, nhỏ, to, rộng…..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67544" y="2276872"/>
            <a:ext cx="2957257" cy="591263"/>
            <a:chOff x="467544" y="2204864"/>
            <a:chExt cx="2957257" cy="591263"/>
          </a:xfrm>
        </p:grpSpPr>
        <p:sp>
          <p:nvSpPr>
            <p:cNvPr id="7" name="Rounded Rectangle 6"/>
            <p:cNvSpPr/>
            <p:nvPr/>
          </p:nvSpPr>
          <p:spPr>
            <a:xfrm>
              <a:off x="539552" y="2300350"/>
              <a:ext cx="2885249" cy="495777"/>
            </a:xfrm>
            <a:prstGeom prst="roundRect">
              <a:avLst/>
            </a:prstGeom>
            <a:solidFill>
              <a:srgbClr val="D6F36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67544" y="2204864"/>
              <a:ext cx="27348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 từ </a:t>
              </a:r>
              <a:r>
                <a:rPr lang="en-US" sz="32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là gì?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89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6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91880" y="1559813"/>
            <a:ext cx="2556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III. TÍNH TỪ</a:t>
            </a:r>
            <a:endParaRPr lang="en-US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59813"/>
            <a:ext cx="122555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756" y="2547825"/>
            <a:ext cx="896448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800" b="1" u="sng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Tìm  và gạch chân các tính từ trong đoạn văn sau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      Mùa xuân đã đến thật rồi với cơn gió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ấm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áp. Những cây rau đã ra lá non. Những mầm lá mới nảy chưa có màu xanh, mang màu nâu hồng trong suốt. Những lá lớn hơn xanh mơn mởn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228184" y="3573016"/>
            <a:ext cx="64807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763688" y="4221088"/>
            <a:ext cx="64807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716016" y="4221088"/>
            <a:ext cx="64807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956376" y="4221088"/>
            <a:ext cx="64807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835696" y="4869160"/>
            <a:ext cx="109244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526971" y="4840643"/>
            <a:ext cx="122413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51520" y="5517232"/>
            <a:ext cx="54076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92893" y="0"/>
            <a:ext cx="83582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Thứ sáu,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800" b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 Tiếng Việt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ÔN TẬP DANH TỪ, ĐỘNG TỪ, TÍNH TỪ                 </a:t>
            </a:r>
            <a:endParaRPr lang="vi-VN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275856" y="4840643"/>
            <a:ext cx="115212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625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91880" y="1559813"/>
            <a:ext cx="2556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III. TÍNH TỪ</a:t>
            </a:r>
            <a:endParaRPr lang="en-US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2893" y="0"/>
            <a:ext cx="83582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Thứ sáu,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800" b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 Tiếng Việt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ÔN TẬP DANH TỪ, ĐỘNG TỪ, TÍNH TỪ                 </a:t>
            </a:r>
            <a:endParaRPr lang="vi-VN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182" y="2045605"/>
            <a:ext cx="893163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800" b="1" u="sng" smtClean="0">
                <a:latin typeface="Times New Roman" pitchFamily="18" charset="0"/>
                <a:cs typeface="Times New Roman" pitchFamily="18" charset="0"/>
              </a:rPr>
              <a:t>6: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   Hãy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viết một câu có dùng tính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từ: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a) Nói về một người bạn hoặc người thân của em.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b) Nói về một sự vật quen thuộc với em (cây cối, con vật, nhà cửa, đồ vật, sông núi,...).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8" y="1216324"/>
            <a:ext cx="135413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2034" y="3717032"/>
            <a:ext cx="890578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Gợi ý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Nói về một người bạn hoặc người thân của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em: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Ông nội em đã bảy mươi tuổi mà da dẻ còn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hồng hào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lắm.</a:t>
            </a:r>
          </a:p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Bạn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Mai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mái tóc dài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bóng mượt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nhất lớp em.</a:t>
            </a:r>
          </a:p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Ai cũng khen chị gái của em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xinh xắn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dễ thương.</a:t>
            </a:r>
          </a:p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Nói về một sự vật quen thuộc với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em: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Dòng sông quê em sâu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thăm thẳm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45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3"/>
          <p:cNvSpPr>
            <a:spLocks noChangeArrowheads="1"/>
          </p:cNvSpPr>
          <p:nvPr/>
        </p:nvSpPr>
        <p:spPr bwMode="auto">
          <a:xfrm>
            <a:off x="0" y="764704"/>
            <a:ext cx="91440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6082" name="Picture 2" descr="Kết quả hình ảnh cho trái tá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3063410"/>
            <a:ext cx="3600401" cy="3718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4" name="Picture 4" descr="Kết quả hình ảnh cho tráixoà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79" y="3068960"/>
            <a:ext cx="3651477" cy="3712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823" y="520741"/>
            <a:ext cx="1656184" cy="893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784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3041" y="1428736"/>
            <a:ext cx="584166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32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</a:rPr>
              <a:t>Bài học kết thúc.</a:t>
            </a:r>
          </a:p>
          <a:p>
            <a:pPr algn="ctr"/>
            <a:r>
              <a:rPr lang="en-US" sz="32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2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2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vi-VN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03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4000"/>
            <a:lum/>
          </a:blip>
          <a:srcRect/>
          <a:stretch>
            <a:fillRect t="-8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188640"/>
            <a:ext cx="83582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Thứ sáu,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800" b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 Tiếng Việt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ÔN TẬP DANH TỪ, ĐỘNG TỪ, TÍNH TỪ</a:t>
            </a:r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vi-VN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82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5" y="1357078"/>
            <a:ext cx="1223042" cy="775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91880" y="1559813"/>
            <a:ext cx="2556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I. DANH TỪ</a:t>
            </a:r>
            <a:endParaRPr lang="en-US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893" y="0"/>
            <a:ext cx="83582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Thứ sáu,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800" b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 Tiếng Việt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ÔN TẬP DANH TỪ, ĐỘNG TỪ, TÍNH TỪ                 </a:t>
            </a:r>
            <a:endParaRPr lang="vi-VN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6409" y="2819804"/>
            <a:ext cx="84870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>
                <a:latin typeface="+mj-lt"/>
              </a:rPr>
              <a:t>Danh từ là những từ chỉ sự vật (người, vật, hiện tượng, khái niệm, hoặc đơn vị)</a:t>
            </a:r>
          </a:p>
          <a:p>
            <a:r>
              <a:rPr lang="vi-VN" sz="2800">
                <a:latin typeface="+mj-lt"/>
              </a:rPr>
              <a:t>VD: ông, bà, nhà, cửa, dừa, cơn, mưa,….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2631" y="4995173"/>
            <a:ext cx="8693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Danh từ được phân làm hai loại là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 từ chung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 từ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67544" y="2243109"/>
            <a:ext cx="2957257" cy="584775"/>
            <a:chOff x="467544" y="2243109"/>
            <a:chExt cx="2957257" cy="584775"/>
          </a:xfrm>
        </p:grpSpPr>
        <p:sp>
          <p:nvSpPr>
            <p:cNvPr id="8" name="Rounded Rectangle 7"/>
            <p:cNvSpPr/>
            <p:nvPr/>
          </p:nvSpPr>
          <p:spPr>
            <a:xfrm>
              <a:off x="539552" y="2300350"/>
              <a:ext cx="2885249" cy="495777"/>
            </a:xfrm>
            <a:prstGeom prst="roundRect">
              <a:avLst/>
            </a:prstGeom>
            <a:solidFill>
              <a:srgbClr val="D6F36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67544" y="2243109"/>
              <a:ext cx="27348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 </a:t>
              </a:r>
              <a:r>
                <a:rPr lang="en-US" sz="32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Danh từ là gì?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67544" y="4182955"/>
            <a:ext cx="4104456" cy="686205"/>
            <a:chOff x="4716016" y="4182955"/>
            <a:chExt cx="4104456" cy="686205"/>
          </a:xfrm>
        </p:grpSpPr>
        <p:sp>
          <p:nvSpPr>
            <p:cNvPr id="11" name="Oval 10"/>
            <p:cNvSpPr/>
            <p:nvPr/>
          </p:nvSpPr>
          <p:spPr>
            <a:xfrm>
              <a:off x="4716016" y="4182955"/>
              <a:ext cx="4104456" cy="686205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910" y="4264447"/>
              <a:ext cx="31486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Phân loại danh </a:t>
              </a:r>
              <a:r>
                <a:rPr lang="en-US" sz="2800" b="1" smtClean="0">
                  <a:latin typeface="Times New Roman" pitchFamily="18" charset="0"/>
                  <a:cs typeface="Times New Roman" pitchFamily="18" charset="0"/>
                </a:rPr>
                <a:t>từ: </a:t>
              </a:r>
              <a:endParaRPr lang="en-US" sz="28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2838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2893" y="0"/>
            <a:ext cx="83582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Thứ sáu,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800" b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 Tiếng Việt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ÔN TẬP DANH TỪ, ĐỘNG TỪ, TÍNH TỪ                 </a:t>
            </a:r>
            <a:endParaRPr lang="vi-VN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392607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Danh từ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9527" y="1915827"/>
            <a:ext cx="87849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Danh từ chung là tên của một loại sự vật.(chỉ người,vật, hiện tượng, khái niệm, đơn vị)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* Danh từ chỉ người : 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VD: Ông, bà, cha, mẹ, chú, bác,…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* Danh từ chỉ vật: 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VD: Nhà, cửa, chó, mèo, mía, dừa,…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* Danh từ chỉ hiện tượng:  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VD: Mưa, nắng, bão, lụt,…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* Danh từ chỉ khái niệm là biểu thị cái chỉ có trong nhận thức của con người, không có hình thù, không chạm vào hay ngửi, nếm, nhìn …. được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 VD: Cuộc sống, kinh nghiệm, cách mạng,…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* Danh từ chỉ đơn vị là biểu thị những đơn vị được dùng để tính đếm sự vật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-  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VD: mưa tính bằng cơn, cá tính bằng con, bút tính bằng cái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,…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4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2893" y="0"/>
            <a:ext cx="83582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Thứ sáu,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800" b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 Tiếng Việt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ÔN TẬP DANH TỪ, ĐỘNG TỪ, TÍNH TỪ                 </a:t>
            </a:r>
            <a:endParaRPr lang="vi-VN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7305" y="1556792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 từ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4908" y="2192621"/>
            <a:ext cx="86115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>
                <a:latin typeface="Times New Roman" pitchFamily="18" charset="0"/>
                <a:cs typeface="Times New Roman" pitchFamily="18" charset="0"/>
              </a:rPr>
              <a:t>- Danh từ riêng là tên riêng của một sự vật. Danh từ riêng luôn luôn được viết hoa. </a:t>
            </a:r>
          </a:p>
          <a:p>
            <a:r>
              <a:rPr lang="vi-VN" sz="2800">
                <a:latin typeface="Times New Roman" pitchFamily="18" charset="0"/>
                <a:cs typeface="Times New Roman" pitchFamily="18" charset="0"/>
              </a:rPr>
              <a:t>VD:</a:t>
            </a:r>
          </a:p>
          <a:p>
            <a:r>
              <a:rPr lang="vi-VN" sz="2800">
                <a:latin typeface="Times New Roman" pitchFamily="18" charset="0"/>
                <a:cs typeface="Times New Roman" pitchFamily="18" charset="0"/>
              </a:rPr>
              <a:t>- Mai, Lan, Hoa: là các danh từ riêng chỉ </a:t>
            </a:r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>
                <a:latin typeface="Times New Roman" pitchFamily="18" charset="0"/>
                <a:cs typeface="Times New Roman" pitchFamily="18" charset="0"/>
              </a:rPr>
              <a:t>- Hà Nội, Hồ Chí Minh: là các danh từ riêng chỉ các địa danh.</a:t>
            </a:r>
          </a:p>
        </p:txBody>
      </p:sp>
    </p:spTree>
    <p:extLst>
      <p:ext uri="{BB962C8B-B14F-4D97-AF65-F5344CB8AC3E}">
        <p14:creationId xmlns:p14="http://schemas.microsoft.com/office/powerpoint/2010/main" val="3699411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252" y="1124744"/>
            <a:ext cx="1415640" cy="932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2893" y="0"/>
            <a:ext cx="83582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Thứ sáu,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800" b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 Tiếng Việt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ÔN TẬP DANH TỪ, ĐỘNG TỪ, TÍNH TỪ                 </a:t>
            </a:r>
            <a:endParaRPr lang="vi-VN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0151" y="2081530"/>
            <a:ext cx="864360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Cho các danh từ: (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bác sĩ, nhân dân, thước kẻ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thợ mỏ, cái, 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sấm, xe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máy, sóng thần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truyền thống, 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xã,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bàn ghế, 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gió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mùa, văn học, hòa 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bình,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huyện, chiếc.)</a:t>
            </a:r>
            <a:endParaRPr lang="en-US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Hãy xếp các danh từ sau vào nhóm thích </a:t>
            </a:r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hợp:</a:t>
            </a:r>
            <a:endParaRPr lang="en-US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800">
                <a:latin typeface="Times New Roman" pitchFamily="18" charset="0"/>
                <a:cs typeface="Times New Roman" pitchFamily="18" charset="0"/>
              </a:rPr>
              <a:t>Danh từ chỉ người:…….</a:t>
            </a:r>
          </a:p>
          <a:p>
            <a:pPr lvl="0"/>
            <a:r>
              <a:rPr lang="en-US" sz="2800">
                <a:latin typeface="Times New Roman" pitchFamily="18" charset="0"/>
                <a:cs typeface="Times New Roman" pitchFamily="18" charset="0"/>
              </a:rPr>
              <a:t>Danh từ chỉ vật:……….</a:t>
            </a:r>
          </a:p>
          <a:p>
            <a:pPr lvl="0"/>
            <a:r>
              <a:rPr lang="en-US" sz="2800">
                <a:latin typeface="Times New Roman" pitchFamily="18" charset="0"/>
                <a:cs typeface="Times New Roman" pitchFamily="18" charset="0"/>
              </a:rPr>
              <a:t>Danh từ chỉ hiện tượng:…………</a:t>
            </a:r>
          </a:p>
          <a:p>
            <a:pPr lvl="0"/>
            <a:r>
              <a:rPr lang="en-US" sz="2800">
                <a:latin typeface="Times New Roman" pitchFamily="18" charset="0"/>
                <a:cs typeface="Times New Roman" pitchFamily="18" charset="0"/>
              </a:rPr>
              <a:t>Danh từ chỉ khái niệm:………….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Danh từ chỉ đơn vị:………………..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252" y="1124744"/>
            <a:ext cx="1415640" cy="932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2893" y="0"/>
            <a:ext cx="83582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Thứ sáu,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800" b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 Tiếng Việt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ÔN TẬP DANH TỪ, ĐỘNG TỪ, TÍNH TỪ                 </a:t>
            </a:r>
            <a:endParaRPr lang="vi-VN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0151" y="2081530"/>
            <a:ext cx="864360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Cho các danh từ: (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bác sĩ, nhân dân, thước kẻ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thợ mỏ, cái, 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sấm, xe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máy, sóng thần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truyền thống, 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xã,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bàn ghế, 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gió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mùa, văn học, hòa 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bình,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huyện, chiếc.)</a:t>
            </a:r>
            <a:endParaRPr lang="en-US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Hãy xếp các danh từ sau vào nhóm thích </a:t>
            </a:r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hợp:</a:t>
            </a:r>
            <a:endParaRPr lang="en-US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800">
                <a:latin typeface="Times New Roman" pitchFamily="18" charset="0"/>
                <a:cs typeface="Times New Roman" pitchFamily="18" charset="0"/>
              </a:rPr>
              <a:t>Danh từ chỉ người:…….</a:t>
            </a:r>
          </a:p>
          <a:p>
            <a:pPr lvl="0"/>
            <a:r>
              <a:rPr lang="en-US" sz="2800">
                <a:latin typeface="Times New Roman" pitchFamily="18" charset="0"/>
                <a:cs typeface="Times New Roman" pitchFamily="18" charset="0"/>
              </a:rPr>
              <a:t>Danh từ chỉ vật:……….</a:t>
            </a:r>
          </a:p>
          <a:p>
            <a:pPr lvl="0"/>
            <a:r>
              <a:rPr lang="en-US" sz="2800">
                <a:latin typeface="Times New Roman" pitchFamily="18" charset="0"/>
                <a:cs typeface="Times New Roman" pitchFamily="18" charset="0"/>
              </a:rPr>
              <a:t>Danh từ chỉ hiện tượng:…………</a:t>
            </a:r>
          </a:p>
          <a:p>
            <a:pPr lvl="0"/>
            <a:r>
              <a:rPr lang="en-US" sz="2800">
                <a:latin typeface="Times New Roman" pitchFamily="18" charset="0"/>
                <a:cs typeface="Times New Roman" pitchFamily="18" charset="0"/>
              </a:rPr>
              <a:t>Danh từ chỉ khái niệm:………….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Danh từ chỉ đơn vị:………………..</a:t>
            </a:r>
          </a:p>
        </p:txBody>
      </p:sp>
    </p:spTree>
    <p:extLst>
      <p:ext uri="{BB962C8B-B14F-4D97-AF65-F5344CB8AC3E}">
        <p14:creationId xmlns:p14="http://schemas.microsoft.com/office/powerpoint/2010/main" val="320791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6" y="1124744"/>
            <a:ext cx="1355892" cy="932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2893" y="0"/>
            <a:ext cx="83582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Thứ sáu,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800" b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 Tiếng Việt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ÔN TẬP DANH TỪ, ĐỘNG TỪ, TÍNH TỪ                 </a:t>
            </a:r>
            <a:endParaRPr lang="vi-VN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0151" y="2081530"/>
            <a:ext cx="87738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Cho các danh từ: (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bác sĩ, nhân dân, thước kẻ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thợ mỏ, cái, 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sấm, xe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máy, sóng thần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truyền thống, 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xã,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bàn ghế, 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gió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mùa, văn học, hòa 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bình,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huyện, chiếc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en-US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1927" y="3573016"/>
            <a:ext cx="903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 </a:t>
            </a:r>
            <a:r>
              <a:rPr lang="vi-VN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 chỉ người:            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 </a:t>
            </a:r>
            <a:r>
              <a:rPr lang="vi-VN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sĩ, thợ mỏ, nhân dân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751" y="4057908"/>
            <a:ext cx="903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 </a:t>
            </a:r>
            <a:r>
              <a:rPr lang="vi-VN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 chỉ vật (đồ vật):   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thước </a:t>
            </a:r>
            <a:r>
              <a:rPr lang="vi-VN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kẻ, xe máy, bàn ghế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0151" y="4561964"/>
            <a:ext cx="903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 </a:t>
            </a:r>
            <a:r>
              <a:rPr lang="vi-VN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 chỉ hiện tượng:    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sấm</a:t>
            </a:r>
            <a:r>
              <a:rPr lang="vi-VN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sóng thần, gió mùa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1926" y="5066020"/>
            <a:ext cx="903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 </a:t>
            </a:r>
            <a:r>
              <a:rPr lang="vi-VN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 chỉ khái niệm:    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 </a:t>
            </a:r>
            <a:r>
              <a:rPr lang="vi-VN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học, hòa bình, truyền 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824" y="5570076"/>
            <a:ext cx="903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 </a:t>
            </a:r>
            <a:r>
              <a:rPr lang="vi-VN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 chỉ đơn vị:            </a:t>
            </a:r>
            <a:r>
              <a:rPr lang="vi-VN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vi-VN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chiếc, xã, huyện.</a:t>
            </a:r>
          </a:p>
        </p:txBody>
      </p:sp>
    </p:spTree>
    <p:extLst>
      <p:ext uri="{BB962C8B-B14F-4D97-AF65-F5344CB8AC3E}">
        <p14:creationId xmlns:p14="http://schemas.microsoft.com/office/powerpoint/2010/main" val="3207918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2893" y="0"/>
            <a:ext cx="83582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Thứ sáu,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800" b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 Tiếng Việt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ÔN TẬP DANH TỪ, ĐỘNG TỪ, TÍNH TỪ                 </a:t>
            </a:r>
            <a:endParaRPr lang="vi-VN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844824"/>
            <a:ext cx="85689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Trong câu ca dao dưới đây, danh từ riêng không được viết hoa. Em hãy viết lại cho đúng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 đăng có phố kì lừa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Có nàng tô thị có chùa tam thanh.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907704" y="4437112"/>
            <a:ext cx="6434031" cy="1340102"/>
            <a:chOff x="1907704" y="4437112"/>
            <a:chExt cx="6434031" cy="1340102"/>
          </a:xfrm>
        </p:grpSpPr>
        <p:sp>
          <p:nvSpPr>
            <p:cNvPr id="5" name="Rounded Rectangle 4"/>
            <p:cNvSpPr/>
            <p:nvPr/>
          </p:nvSpPr>
          <p:spPr>
            <a:xfrm>
              <a:off x="2195736" y="4437112"/>
              <a:ext cx="6120680" cy="1340102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907704" y="4581128"/>
              <a:ext cx="6434031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2800" b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Đồng Đăng có phố Kì Lừa</a:t>
              </a:r>
            </a:p>
            <a:p>
              <a:pPr algn="ctr"/>
              <a:r>
                <a:rPr lang="vi-VN" sz="2800" b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vi-VN" sz="2800" b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Có </a:t>
              </a:r>
              <a:r>
                <a:rPr lang="vi-VN" sz="2800" b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nàng Tô Thị có chùa Tam Thanh</a:t>
              </a:r>
              <a:r>
                <a:rPr lang="vi-VN" sz="2800"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3131840" y="3573016"/>
            <a:ext cx="1584176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940152" y="3573016"/>
            <a:ext cx="864096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34504" y="4018712"/>
            <a:ext cx="864096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25808" y="4005064"/>
            <a:ext cx="1512168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6082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Words>1539</Words>
  <Application>Microsoft Office PowerPoint</Application>
  <PresentationFormat>On-screen Show (4:3)</PresentationFormat>
  <Paragraphs>137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Thiên Phúc J.S.C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Anh Tuấn</dc:creator>
  <cp:lastModifiedBy>Windows User</cp:lastModifiedBy>
  <cp:revision>183</cp:revision>
  <dcterms:created xsi:type="dcterms:W3CDTF">2018-01-17T15:09:57Z</dcterms:created>
  <dcterms:modified xsi:type="dcterms:W3CDTF">2022-03-04T05:36:37Z</dcterms:modified>
</cp:coreProperties>
</file>