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43"/>
  </p:notesMasterIdLst>
  <p:sldIdLst>
    <p:sldId id="331" r:id="rId2"/>
    <p:sldId id="372" r:id="rId3"/>
    <p:sldId id="452" r:id="rId4"/>
    <p:sldId id="374" r:id="rId5"/>
    <p:sldId id="377" r:id="rId6"/>
    <p:sldId id="379" r:id="rId7"/>
    <p:sldId id="383" r:id="rId8"/>
    <p:sldId id="381" r:id="rId9"/>
    <p:sldId id="359" r:id="rId10"/>
    <p:sldId id="387" r:id="rId11"/>
    <p:sldId id="406" r:id="rId12"/>
    <p:sldId id="441" r:id="rId13"/>
    <p:sldId id="407" r:id="rId14"/>
    <p:sldId id="391" r:id="rId15"/>
    <p:sldId id="394" r:id="rId16"/>
    <p:sldId id="405" r:id="rId17"/>
    <p:sldId id="444" r:id="rId18"/>
    <p:sldId id="429" r:id="rId19"/>
    <p:sldId id="356" r:id="rId20"/>
    <p:sldId id="403" r:id="rId21"/>
    <p:sldId id="345" r:id="rId22"/>
    <p:sldId id="431" r:id="rId23"/>
    <p:sldId id="433" r:id="rId24"/>
    <p:sldId id="434" r:id="rId25"/>
    <p:sldId id="435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46" r:id="rId36"/>
    <p:sldId id="447" r:id="rId37"/>
    <p:sldId id="438" r:id="rId38"/>
    <p:sldId id="448" r:id="rId39"/>
    <p:sldId id="449" r:id="rId40"/>
    <p:sldId id="464" r:id="rId41"/>
    <p:sldId id="462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99"/>
    <a:srgbClr val="000099"/>
    <a:srgbClr val="FFFFCC"/>
    <a:srgbClr val="FFFF00"/>
    <a:srgbClr val="CCCCFF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4" autoAdjust="0"/>
  </p:normalViewPr>
  <p:slideViewPr>
    <p:cSldViewPr>
      <p:cViewPr>
        <p:scale>
          <a:sx n="101" d="100"/>
          <a:sy n="101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3BF13F-D128-4AE6-8532-3941DB6392C3}" type="datetimeFigureOut">
              <a:rPr lang="en-US"/>
              <a:pPr>
                <a:defRPr/>
              </a:pPr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E436BF-B2E9-4B0F-956B-C94A727E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436BF-B2E9-4B0F-956B-C94A727E05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3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887AE-2643-4FFE-82A7-60A18DF03422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DF690-4A65-4F0B-9B32-918606609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1FE95-0E3F-4D6D-9635-2CA532A9D8D1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5FFBA-8B63-4975-BE2C-7BB375B04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0173E-E663-43B1-BC55-E7B54482BE77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A3960-08F7-462F-9887-A8681BAD3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9E10E-34B5-46C3-BA22-C1E8A1C5634B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CA5E-AEC1-4D6B-9FB9-81542E6BC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48730-B799-4667-81B4-2A71BF30E999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999F9-5C03-4C52-8504-BA1182405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E6243-E6BB-42C7-9F6A-4CC6238F268A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A5CB-FD45-4E05-8A25-EA9AC503E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7F2D6-7864-4C40-9688-1E65271272F7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F30B5-A098-4588-B296-C11BC1B2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E910D-82C8-4CFF-B087-6C597033BD34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9236-0789-4B9D-B7E9-8B563C797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62DDF-68EA-4C29-BCD2-4F26299D9D86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BBF57-F11A-4E94-98CA-C8E40C363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fld id="{2FEFF07C-E397-4468-AF4A-12FC42E2BC5F}" type="datetimeFigureOut">
              <a:rPr lang="en-US"/>
              <a:pPr/>
              <a:t>12/20/2021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fld id="{00C61406-9142-451D-9C08-9BB6BE6F53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913" r:id="rId7"/>
    <p:sldLayoutId id="2147483895" r:id="rId8"/>
    <p:sldLayoutId id="2147483893" r:id="rId9"/>
    <p:sldLayoutId id="2147483892" r:id="rId10"/>
    <p:sldLayoutId id="2147483890" r:id="rId11"/>
    <p:sldLayoutId id="2147483889" r:id="rId12"/>
    <p:sldLayoutId id="2147483881" r:id="rId13"/>
    <p:sldLayoutId id="2147483914" r:id="rId14"/>
    <p:sldLayoutId id="2147483912" r:id="rId15"/>
    <p:sldLayoutId id="2147483911" r:id="rId16"/>
    <p:sldLayoutId id="2147483910" r:id="rId17"/>
    <p:sldLayoutId id="2147483909" r:id="rId18"/>
    <p:sldLayoutId id="2147483908" r:id="rId19"/>
    <p:sldLayoutId id="2147483907" r:id="rId20"/>
    <p:sldLayoutId id="2147483906" r:id="rId21"/>
    <p:sldLayoutId id="2147483905" r:id="rId22"/>
    <p:sldLayoutId id="2147483904" r:id="rId23"/>
    <p:sldLayoutId id="2147483903" r:id="rId24"/>
    <p:sldLayoutId id="2147483902" r:id="rId25"/>
    <p:sldLayoutId id="2147483901" r:id="rId26"/>
    <p:sldLayoutId id="2147483900" r:id="rId27"/>
    <p:sldLayoutId id="2147483899" r:id="rId28"/>
    <p:sldLayoutId id="2147483898" r:id="rId29"/>
    <p:sldLayoutId id="2147483897" r:id="rId30"/>
    <p:sldLayoutId id="2147483896" r:id="rId31"/>
    <p:sldLayoutId id="2147483894" r:id="rId32"/>
    <p:sldLayoutId id="2147483891" r:id="rId33"/>
    <p:sldLayoutId id="2147483888" r:id="rId34"/>
    <p:sldLayoutId id="2147483887" r:id="rId35"/>
    <p:sldLayoutId id="2147483886" r:id="rId36"/>
    <p:sldLayoutId id="2147483882" r:id="rId37"/>
    <p:sldLayoutId id="2147483883" r:id="rId38"/>
    <p:sldLayoutId id="2147483884" r:id="rId39"/>
    <p:sldLayoutId id="2147483885" r:id="rId40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file:///D:\GADT\NHAC%20clip\Hello%20How%20Do%20You%20Do%20-%20Twins.mp3" TargetMode="External"/><Relationship Id="rId1" Type="http://schemas.openxmlformats.org/officeDocument/2006/relationships/audio" Target="file:///D:\GADT\NHAC%20clip\Tuoi%20nho%20dung%20xay%20thanh%20pho%20Anh%20hung%20-%20NTN%20TP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80089">
            <a:off x="6173368" y="1527250"/>
            <a:ext cx="914400" cy="1150937"/>
          </a:xfrm>
          <a:prstGeom prst="rect">
            <a:avLst/>
          </a:prstGeom>
          <a:noFill/>
        </p:spPr>
      </p:pic>
      <p:pic>
        <p:nvPicPr>
          <p:cNvPr id="11" name="Picture 15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7700" y="4419600"/>
            <a:ext cx="952500" cy="952500"/>
          </a:xfrm>
          <a:prstGeom prst="rect">
            <a:avLst/>
          </a:prstGeom>
          <a:noFill/>
        </p:spPr>
      </p:pic>
      <p:pic>
        <p:nvPicPr>
          <p:cNvPr id="12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80089">
            <a:off x="4192168" y="1527250"/>
            <a:ext cx="914400" cy="1150937"/>
          </a:xfrm>
          <a:prstGeom prst="rect">
            <a:avLst/>
          </a:prstGeom>
          <a:noFill/>
        </p:spPr>
      </p:pic>
      <p:pic>
        <p:nvPicPr>
          <p:cNvPr id="13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32318">
            <a:off x="2134768" y="1755850"/>
            <a:ext cx="914400" cy="1150937"/>
          </a:xfrm>
          <a:prstGeom prst="rect">
            <a:avLst/>
          </a:prstGeom>
          <a:noFill/>
        </p:spPr>
      </p:pic>
      <p:pic>
        <p:nvPicPr>
          <p:cNvPr id="14" name="Picture 13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32318">
            <a:off x="327359" y="1784355"/>
            <a:ext cx="914400" cy="1150937"/>
          </a:xfrm>
          <a:prstGeom prst="rect">
            <a:avLst/>
          </a:prstGeom>
          <a:noFill/>
        </p:spPr>
      </p:pic>
      <p:pic>
        <p:nvPicPr>
          <p:cNvPr id="15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80089">
            <a:off x="8076032" y="1755849"/>
            <a:ext cx="914400" cy="1150937"/>
          </a:xfrm>
          <a:prstGeom prst="rect">
            <a:avLst/>
          </a:prstGeom>
          <a:noFill/>
        </p:spPr>
      </p:pic>
      <p:pic>
        <p:nvPicPr>
          <p:cNvPr id="16" name="Picture 7" descr="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3810000"/>
            <a:ext cx="1143000" cy="1143000"/>
          </a:xfrm>
          <a:prstGeom prst="rect">
            <a:avLst/>
          </a:prstGeom>
          <a:noFill/>
        </p:spPr>
      </p:pic>
      <p:pic>
        <p:nvPicPr>
          <p:cNvPr id="17" name="Picture 13" descr="sun14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0" y="533400"/>
            <a:ext cx="1587500" cy="1536700"/>
          </a:xfrm>
          <a:prstGeom prst="rect">
            <a:avLst/>
          </a:prstGeom>
          <a:noFill/>
        </p:spPr>
      </p:pic>
      <p:pic>
        <p:nvPicPr>
          <p:cNvPr id="19" name="Picture 10" descr="dolphin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5101205"/>
            <a:ext cx="1828800" cy="1375795"/>
          </a:xfrm>
          <a:prstGeom prst="rect">
            <a:avLst/>
          </a:prstGeom>
          <a:noFill/>
        </p:spPr>
      </p:pic>
      <p:pic>
        <p:nvPicPr>
          <p:cNvPr id="22" name="Tuoi nho dung xay thanh pho Anh hung - NTN T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-609600" y="6400800"/>
            <a:ext cx="304800" cy="304800"/>
          </a:xfrm>
          <a:prstGeom prst="rect">
            <a:avLst/>
          </a:prstGeom>
        </p:spPr>
      </p:pic>
      <p:pic>
        <p:nvPicPr>
          <p:cNvPr id="23" name="Hello How Do You Do - Twin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grpSp>
        <p:nvGrpSpPr>
          <p:cNvPr id="20" name="Group 4"/>
          <p:cNvGrpSpPr/>
          <p:nvPr/>
        </p:nvGrpSpPr>
        <p:grpSpPr>
          <a:xfrm>
            <a:off x="0" y="44624"/>
            <a:ext cx="9144001" cy="889675"/>
            <a:chOff x="-118476" y="92869"/>
            <a:chExt cx="8964442" cy="911259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-118476" y="92869"/>
              <a:ext cx="8964442" cy="53591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 err="1" smtClean="0">
                  <a:latin typeface="Times New Roman" pitchFamily="18" charset="0"/>
                </a:rPr>
                <a:t>Thứ</a:t>
              </a:r>
              <a:r>
                <a:rPr lang="en-US" sz="2800" b="1" smtClean="0">
                  <a:latin typeface="Times New Roman" pitchFamily="18" charset="0"/>
                </a:rPr>
                <a:t>  ba </a:t>
              </a:r>
              <a:r>
                <a:rPr lang="en-US" sz="2800" b="1" err="1" smtClean="0">
                  <a:latin typeface="Times New Roman" pitchFamily="18" charset="0"/>
                </a:rPr>
                <a:t>ngày</a:t>
              </a:r>
              <a:r>
                <a:rPr lang="en-US" sz="2800" b="1" smtClean="0">
                  <a:latin typeface="Times New Roman" pitchFamily="18" charset="0"/>
                </a:rPr>
                <a:t> 16 </a:t>
              </a:r>
              <a:r>
                <a:rPr lang="en-US" sz="2800" b="1" dirty="0" err="1" smtClean="0">
                  <a:latin typeface="Times New Roman" pitchFamily="18" charset="0"/>
                </a:rPr>
                <a:t>tháng</a:t>
              </a:r>
              <a:r>
                <a:rPr lang="en-US" sz="2800" b="1" dirty="0" smtClean="0">
                  <a:latin typeface="Times New Roman" pitchFamily="18" charset="0"/>
                </a:rPr>
                <a:t> 11 </a:t>
              </a:r>
              <a:r>
                <a:rPr lang="en-US" sz="2800" b="1" dirty="0" err="1" smtClean="0">
                  <a:latin typeface="Times New Roman" pitchFamily="18" charset="0"/>
                </a:rPr>
                <a:t>năm</a:t>
              </a:r>
              <a:r>
                <a:rPr lang="en-US" sz="2800" b="1" dirty="0" smtClean="0">
                  <a:latin typeface="Times New Roman" pitchFamily="18" charset="0"/>
                </a:rPr>
                <a:t> 2021</a:t>
              </a:r>
              <a:endParaRPr lang="en-US" sz="2800" b="1" dirty="0">
                <a:latin typeface="Times New Roman" pitchFamily="18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-118476" y="531264"/>
              <a:ext cx="8964441" cy="47286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u="sng" dirty="0" err="1" smtClean="0">
                  <a:latin typeface="Times New Roman" pitchFamily="18" charset="0"/>
                </a:rPr>
                <a:t>Khoa</a:t>
              </a:r>
              <a:r>
                <a:rPr lang="en-US" sz="2400" b="1" u="sng" dirty="0" smtClean="0">
                  <a:latin typeface="Times New Roman" pitchFamily="18" charset="0"/>
                </a:rPr>
                <a:t> </a:t>
              </a:r>
              <a:r>
                <a:rPr lang="en-US" sz="2400" b="1" u="sng" dirty="0" err="1" smtClean="0">
                  <a:latin typeface="Times New Roman" pitchFamily="18" charset="0"/>
                </a:rPr>
                <a:t>học</a:t>
              </a:r>
              <a:endParaRPr lang="en-US" sz="2400" b="1" u="sng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548680"/>
            <a:ext cx="815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Nước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có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hình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dạng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nhất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định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không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2303006"/>
            <a:ext cx="533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endParaRPr lang="en-US" sz="5400" b="1" u="sng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925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86200"/>
            <a:ext cx="6523581" cy="2752725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81000" y="-152400"/>
            <a:ext cx="8305800" cy="3429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" indent="346075" algn="just"/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đầy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chai,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kích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thước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nhau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dạng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? 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785794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1571612"/>
            <a:ext cx="7892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dạng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2180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14510"/>
            <a:ext cx="860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QUAN SÁT VỀ VIỆC CHẢY CỦA NƯỚC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10409SKnuo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4038600" cy="3423604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0754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285860"/>
            <a:ext cx="4214810" cy="2809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224" y="57148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0" y="3500438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54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luận</a:t>
            </a:r>
            <a:r>
              <a:rPr lang="en-US" sz="54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54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4437112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21646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143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346075" algn="just"/>
            <a:endParaRPr lang="en-US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762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ảnh</a:t>
            </a:r>
            <a:r>
              <a:rPr lang="en-US" sz="4800" dirty="0" smtClean="0"/>
              <a:t> </a:t>
            </a:r>
            <a:r>
              <a:rPr lang="en-US" sz="4800" dirty="0" err="1" smtClean="0"/>
              <a:t>về</a:t>
            </a:r>
            <a:r>
              <a:rPr lang="en-US" sz="4800" dirty="0" smtClean="0"/>
              <a:t> </a:t>
            </a:r>
            <a:r>
              <a:rPr lang="en-US" sz="4800" dirty="0" err="1" smtClean="0"/>
              <a:t>nước</a:t>
            </a:r>
            <a:r>
              <a:rPr lang="en-US" sz="4800" dirty="0" smtClean="0"/>
              <a:t> </a:t>
            </a:r>
            <a:r>
              <a:rPr lang="en-US" sz="4800" dirty="0" err="1" smtClean="0"/>
              <a:t>chảy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981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60189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907716" cy="3756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6" y="1592997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74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860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NHẬN XÉT VỀ VIỆC THẤM CỦA NƯỚC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3762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64305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71613"/>
            <a:ext cx="2369797" cy="171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43050"/>
            <a:ext cx="2628900" cy="1743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30" y="3472458"/>
            <a:ext cx="8065028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Khăn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bông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Dĩa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nhựa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Giấy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thấm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  <a:p>
            <a:pPr algn="ctr"/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4. NHẬN XÉT VỀ VIỆC THẤM CỦA NƯỚC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762000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2628900" cy="1743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7554" y="3357562"/>
            <a:ext cx="32191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6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luận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179512" y="4500570"/>
            <a:ext cx="855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thấm</a:t>
            </a:r>
            <a:r>
              <a:rPr lang="en-US" sz="2800" b="1" dirty="0"/>
              <a:t> </a:t>
            </a:r>
            <a:r>
              <a:rPr lang="en-US" sz="2800" b="1" dirty="0" smtClean="0"/>
              <a:t>qua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857232"/>
            <a:ext cx="1071570" cy="799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0" y="785794"/>
            <a:ext cx="1071570" cy="799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857232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3429000"/>
            <a:ext cx="1985964" cy="1985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286124"/>
            <a:ext cx="1961618" cy="20785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571" y="5380891"/>
            <a:ext cx="8411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Muối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43" y="1980129"/>
            <a:ext cx="9145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286124"/>
            <a:ext cx="2294674" cy="17187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545" y="1367611"/>
            <a:ext cx="889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5. NHẬN XÉT VỀ SỰ HÒA TAN CỦA NƯỚC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9993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698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TÌM HIỂU VỀ TÍNH CHẤT HÒA TAN CỦA 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16768"/>
              </p:ext>
            </p:extLst>
          </p:nvPr>
        </p:nvGraphicFramePr>
        <p:xfrm>
          <a:off x="228600" y="1524000"/>
          <a:ext cx="8763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82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TÊN CHẤT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HÒA TAN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KHÔNG HÒA TAN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819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962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800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95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879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586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95400" y="306430"/>
            <a:ext cx="7380569" cy="836570"/>
            <a:chOff x="1383079" y="787423"/>
            <a:chExt cx="6770321" cy="1434545"/>
          </a:xfrm>
        </p:grpSpPr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329737" y="787423"/>
              <a:ext cx="1752600" cy="68610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u="sng" dirty="0" err="1" smtClean="0">
                  <a:latin typeface="Times New Roman" pitchFamily="18" charset="0"/>
                </a:rPr>
                <a:t>Khoa</a:t>
              </a:r>
              <a:r>
                <a:rPr lang="en-US" sz="2000" b="1" u="sng" dirty="0" smtClean="0">
                  <a:latin typeface="Times New Roman" pitchFamily="18" charset="0"/>
                </a:rPr>
                <a:t> </a:t>
              </a:r>
              <a:r>
                <a:rPr lang="en-US" sz="2000" b="1" u="sng" dirty="0" err="1" smtClean="0">
                  <a:latin typeface="Times New Roman" pitchFamily="18" charset="0"/>
                </a:rPr>
                <a:t>học</a:t>
              </a:r>
              <a:endParaRPr lang="en-US" sz="2000" b="1" u="sng" dirty="0"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3079" y="1219199"/>
              <a:ext cx="6770321" cy="1002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Nước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có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những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tính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chất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gì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1034003" cy="771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00600"/>
            <a:ext cx="690563" cy="6905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1034003" cy="7715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5000" y="2667000"/>
            <a:ext cx="3005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muối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7400" y="3657600"/>
            <a:ext cx="3005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0398" y="4724400"/>
            <a:ext cx="3007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228600"/>
            <a:ext cx="9372600" cy="6858000"/>
            <a:chOff x="0" y="197884"/>
            <a:chExt cx="9060180" cy="5936520"/>
          </a:xfrm>
        </p:grpSpPr>
        <p:pic>
          <p:nvPicPr>
            <p:cNvPr id="5" name="Picture 4" descr="bucthu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7884"/>
              <a:ext cx="8839200" cy="593652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2578100" y="1253265"/>
              <a:ext cx="6482080" cy="2748719"/>
            </a:xfrm>
            <a:prstGeom prst="cloud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784835"/>
            <a:ext cx="741682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hòa</a:t>
            </a:r>
            <a:r>
              <a:rPr lang="en-US" sz="2800" b="1" dirty="0"/>
              <a:t> </a:t>
            </a:r>
            <a:r>
              <a:rPr lang="en-US" sz="2800" b="1" dirty="0" smtClean="0"/>
              <a:t>tan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27584" y="1099976"/>
            <a:ext cx="2050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32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luận</a:t>
            </a:r>
            <a:r>
              <a:rPr lang="en-US" sz="32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32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6769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73352"/>
              </p:ext>
            </p:extLst>
          </p:nvPr>
        </p:nvGraphicFramePr>
        <p:xfrm>
          <a:off x="152400" y="1295400"/>
          <a:ext cx="8839200" cy="54630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03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5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5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màu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mùi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vị</a:t>
                      </a:r>
                      <a:r>
                        <a:rPr lang="en-US" sz="2000" dirty="0" smtClean="0"/>
                        <a:t>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5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hình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dạng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nhất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định</a:t>
                      </a:r>
                      <a:r>
                        <a:rPr lang="en-US" sz="2000" dirty="0" smtClean="0"/>
                        <a:t>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chảy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như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thế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nào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thấm</a:t>
                      </a:r>
                      <a:r>
                        <a:rPr lang="en-US" sz="2000" dirty="0" smtClean="0"/>
                        <a:t> qua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thấm</a:t>
                      </a:r>
                      <a:r>
                        <a:rPr lang="en-US" sz="2000" dirty="0" smtClean="0"/>
                        <a:t> qua </a:t>
                      </a:r>
                      <a:r>
                        <a:rPr lang="en-US" sz="2000" dirty="0" err="1" smtClean="0"/>
                        <a:t>các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vật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7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hòa</a:t>
                      </a:r>
                      <a:r>
                        <a:rPr lang="en-US" sz="2000" dirty="0" smtClean="0"/>
                        <a:t> tan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hòa</a:t>
                      </a:r>
                      <a:r>
                        <a:rPr lang="en-US" sz="2000" dirty="0" smtClean="0"/>
                        <a:t> tan </a:t>
                      </a:r>
                      <a:r>
                        <a:rPr lang="en-US" sz="2000" dirty="0" err="1" smtClean="0"/>
                        <a:t>các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chất</a:t>
                      </a:r>
                      <a:r>
                        <a:rPr lang="en-US" sz="2000" dirty="0" smtClean="0"/>
                        <a:t>?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599" y="1739205"/>
            <a:ext cx="510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lỏng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mùi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vị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7432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599" y="3720405"/>
            <a:ext cx="510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mọi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599" y="4800600"/>
            <a:ext cx="5191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thấm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vật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5867400"/>
            <a:ext cx="5193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hòa</a:t>
            </a:r>
            <a:r>
              <a:rPr lang="en-US" sz="2800" dirty="0" smtClean="0">
                <a:solidFill>
                  <a:srgbClr val="FF0000"/>
                </a:solidFill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638800" y="1371600"/>
            <a:ext cx="17411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LUẬN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1219200"/>
            <a:ext cx="26436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bevelB w="38100" h="38100" prst="relaxedInset"/>
              <a:contourClr>
                <a:srgbClr val="FF0000"/>
              </a:contourClr>
            </a:sp3d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GHI NHỚ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03474"/>
            <a:ext cx="7696200" cy="4854526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6198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_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676400"/>
            <a:ext cx="5943600" cy="5181600"/>
          </a:xfrm>
          <a:prstGeom prst="rect">
            <a:avLst/>
          </a:prstGeom>
        </p:spPr>
      </p:pic>
      <p:pic>
        <p:nvPicPr>
          <p:cNvPr id="9" name="Picture 8" descr="So do nm thuy di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76400"/>
            <a:ext cx="4648200" cy="5181600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8532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3F3FB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07924"/>
            <a:ext cx="8839200" cy="4713364"/>
          </a:xfrm>
          <a:prstGeom prst="rect">
            <a:avLst/>
          </a:prstGeom>
        </p:spPr>
      </p:pic>
      <p:pic>
        <p:nvPicPr>
          <p:cNvPr id="12" name="Picture 11" descr="image00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3124200" cy="2438400"/>
          </a:xfrm>
          <a:prstGeom prst="rect">
            <a:avLst/>
          </a:prstGeom>
        </p:spPr>
      </p:pic>
      <p:pic>
        <p:nvPicPr>
          <p:cNvPr id="11" name="Picture 10" descr="product_s6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030" y="1676400"/>
            <a:ext cx="3121370" cy="2880360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988840"/>
            <a:ext cx="4392488" cy="4411960"/>
          </a:xfrm>
          <a:prstGeom prst="rect">
            <a:avLst/>
          </a:prstGeom>
        </p:spPr>
      </p:pic>
      <p:pic>
        <p:nvPicPr>
          <p:cNvPr id="10" name="Picture 9" descr="ktp130503132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286000"/>
            <a:ext cx="4343400" cy="4114800"/>
          </a:xfrm>
          <a:prstGeom prst="rect">
            <a:avLst/>
          </a:prstGeom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6733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4a46fac-dcb5-4616-8c28-cf975ece7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4572000" cy="5105400"/>
          </a:xfrm>
          <a:prstGeom prst="rect">
            <a:avLst/>
          </a:prstGeom>
        </p:spPr>
      </p:pic>
      <p:pic>
        <p:nvPicPr>
          <p:cNvPr id="7" name="Picture 6" descr="1368955321_20120820014225-ao--mua-tre-em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4876800" cy="5105400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946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NZ" sz="3200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Quan</a:t>
            </a:r>
            <a:r>
              <a:rPr lang="en-NZ" sz="32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sát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và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mô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tả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những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gì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em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thấy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ở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hai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hình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sau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     </a:t>
            </a:r>
          </a:p>
        </p:txBody>
      </p:sp>
      <p:pic>
        <p:nvPicPr>
          <p:cNvPr id="4101" name="Picture 5" descr="Thac n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3963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IMG014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23963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95400" y="49530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Hình 1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562600" y="49530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Hình 2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85800" y="57912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Nước trong hai hình trên ở thể nào?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85800" y="57912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Nước trong hai hình trên ở thể lỏng.</a:t>
            </a:r>
          </a:p>
        </p:txBody>
      </p:sp>
    </p:spTree>
    <p:extLst>
      <p:ext uri="{BB962C8B-B14F-4D97-AF65-F5344CB8AC3E}">
        <p14:creationId xmlns:p14="http://schemas.microsoft.com/office/powerpoint/2010/main" val="10573493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5" grpId="1"/>
      <p:bldP spid="41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52400" y="152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u="sng" dirty="0" smtClean="0">
                <a:latin typeface="Arial" charset="0"/>
              </a:rPr>
              <a:t>HOẠT ĐỘNG 2:</a:t>
            </a:r>
            <a:endParaRPr lang="en-US" sz="3200" b="1" u="sng" dirty="0">
              <a:latin typeface="Arial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355976" y="28303"/>
            <a:ext cx="36450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i="1" dirty="0" err="1" smtClean="0"/>
              <a:t>Tìm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hiểu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</a:t>
            </a:r>
            <a:r>
              <a:rPr lang="en-US" sz="3600" b="1" i="1" dirty="0" err="1" smtClean="0">
                <a:latin typeface="Arial" charset="0"/>
              </a:rPr>
              <a:t>a</a:t>
            </a:r>
            <a:r>
              <a:rPr lang="en-US" sz="3600" b="1" i="1" dirty="0" smtClean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thể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của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nước</a:t>
            </a:r>
            <a:endParaRPr lang="en-US" sz="3600" b="1" i="1" dirty="0">
              <a:latin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2400" y="1297712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   1.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thành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ngược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90500" y="2537547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lỏng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thường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xuyên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b="1" i="1" dirty="0">
                <a:solidFill>
                  <a:srgbClr val="0033CC"/>
                </a:solidFill>
                <a:latin typeface="Arial" charset="0"/>
              </a:rPr>
              <a:t>bay </a:t>
            </a:r>
            <a:r>
              <a:rPr lang="en-US" sz="3200" b="1" i="1" dirty="0" err="1">
                <a:solidFill>
                  <a:srgbClr val="0033CC"/>
                </a:solidFill>
                <a:latin typeface="Arial" charset="0"/>
              </a:rPr>
              <a:t>hơi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chuyển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khí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nhiệt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cao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biến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thành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hơi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nhanh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hơn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nhiệt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thấp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/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57517" y="3871047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Hơi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khí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57517" y="4709247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Hơi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gặp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lạnh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Arial" charset="0"/>
              </a:rPr>
              <a:t>ngưng</a:t>
            </a:r>
            <a:r>
              <a:rPr lang="en-US" sz="32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Arial" charset="0"/>
              </a:rPr>
              <a:t>tụ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</a:p>
          <a:p>
            <a:pPr algn="just" eaLnBrk="1" hangingPunct="1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lỏng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594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64" grpId="0"/>
      <p:bldP spid="6165" grpId="0"/>
      <p:bldP spid="61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uONGM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4736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28600" y="260648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   2.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thành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rắn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ngược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28600" y="1451273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Hiện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tượng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từ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lỏng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biến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rắn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được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gọi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sự</a:t>
            </a:r>
            <a:r>
              <a:rPr lang="en-US" sz="34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đông</a:t>
            </a:r>
            <a:r>
              <a:rPr lang="en-US" sz="34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đặc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rắn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có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hình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dạng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nhất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định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8600" y="2946698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Hiện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tượng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từ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rắn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biến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lỏng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được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gọi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sự</a:t>
            </a:r>
            <a:r>
              <a:rPr lang="en-US" sz="34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nóng</a:t>
            </a:r>
            <a:r>
              <a:rPr lang="en-US" sz="34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chảy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2264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56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472635"/>
            <a:ext cx="9144000" cy="4616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-1343" y="811596"/>
            <a:ext cx="9144000" cy="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CHẤT VÀ NĂNG LƯỢNG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169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K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MARINE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USA_N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324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AMER03_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8852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7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85800" y="332656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   3.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Sơ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đồ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hóa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 rot="-936174">
            <a:off x="1301412" y="1652411"/>
            <a:ext cx="1835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Bay </a:t>
            </a:r>
            <a:r>
              <a:rPr lang="en-US" sz="3200" dirty="0" err="1">
                <a:latin typeface="Arial" charset="0"/>
              </a:rPr>
              <a:t>hơi</a:t>
            </a:r>
            <a:endParaRPr lang="en-US" sz="3200" dirty="0">
              <a:latin typeface="Arial" charset="0"/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1169070" y="1947353"/>
            <a:ext cx="23622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293837" y="1283869"/>
            <a:ext cx="19050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khí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 rot="1109321">
            <a:off x="5691474" y="1896410"/>
            <a:ext cx="2035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Ngưng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tụ</a:t>
            </a:r>
            <a:endParaRPr lang="en-US" sz="3200" dirty="0">
              <a:latin typeface="Arial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5231494" y="2042109"/>
            <a:ext cx="2209800" cy="809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336394" y="2873600"/>
            <a:ext cx="20574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lỏng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 rot="-1096453">
            <a:off x="5678923" y="3941749"/>
            <a:ext cx="204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Đông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đặc</a:t>
            </a:r>
            <a:endParaRPr lang="en-US" sz="3200" dirty="0">
              <a:latin typeface="Arial" charset="0"/>
            </a:endParaRP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257300" y="3476416"/>
            <a:ext cx="2514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659856" y="4072868"/>
            <a:ext cx="1676400" cy="1138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rắn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 rot="1078770">
            <a:off x="1375444" y="3958835"/>
            <a:ext cx="1974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Nóng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chảy</a:t>
            </a:r>
            <a:endParaRPr lang="en-US" sz="3200" dirty="0">
              <a:latin typeface="Arial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5092627" y="3600002"/>
            <a:ext cx="2209800" cy="715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40370" y="2760896"/>
            <a:ext cx="20574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</a:rPr>
              <a:t>lỏng</a:t>
            </a:r>
            <a:endParaRPr lang="en-US" sz="3400" b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285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5" grpId="0"/>
      <p:bldP spid="49166" grpId="0" animBg="1"/>
      <p:bldP spid="49167" grpId="0"/>
      <p:bldP spid="49168" grpId="0"/>
      <p:bldP spid="49169" grpId="0" animBg="1"/>
      <p:bldP spid="49170" grpId="0"/>
      <p:bldP spid="49171" grpId="0"/>
      <p:bldP spid="49172" grpId="0" animBg="1"/>
      <p:bldP spid="49174" grpId="0"/>
      <p:bldP spid="49175" grpId="0" animBg="1"/>
      <p:bldP spid="491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-228600" y="188640"/>
            <a:ext cx="4038600" cy="2438400"/>
          </a:xfrm>
          <a:prstGeom prst="cloudCallout">
            <a:avLst>
              <a:gd name="adj1" fmla="val 22644"/>
              <a:gd name="adj2" fmla="val 9231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tồn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nhỉ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3635896" y="1268760"/>
            <a:ext cx="5181600" cy="3581400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b="1">
                <a:solidFill>
                  <a:srgbClr val="0033CC"/>
                </a:solidFill>
                <a:latin typeface="Arial" charset="0"/>
              </a:rPr>
              <a:t>Nước tồn tại ở ba thể: 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lỏng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khí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rắn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2479184" y="26556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30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90949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3" grpId="0" animBg="1"/>
      <p:bldP spid="501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987674" y="0"/>
            <a:ext cx="5181600" cy="2895600"/>
          </a:xfrm>
          <a:prstGeom prst="cloudCallout">
            <a:avLst>
              <a:gd name="adj1" fmla="val -21324"/>
              <a:gd name="adj2" fmla="val 76644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khí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?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283968" y="306896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8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-163313" y="0"/>
            <a:ext cx="4572000" cy="5105400"/>
          </a:xfrm>
          <a:prstGeom prst="verticalScroll">
            <a:avLst>
              <a:gd name="adj" fmla="val 12500"/>
            </a:avLst>
          </a:prstGeom>
          <a:noFill/>
          <a:ln w="28575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ở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lỏng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, </a:t>
            </a: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khí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không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có</a:t>
            </a:r>
            <a:endParaRPr lang="en-US" sz="2800" b="1" dirty="0">
              <a:solidFill>
                <a:srgbClr val="0033CC"/>
              </a:solidFill>
              <a:latin typeface="Arial" charset="0"/>
            </a:endParaRP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dạng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.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ở </a:t>
            </a: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rắn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dạng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6762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/>
      <p:bldP spid="51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3" descr="bd0492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23558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2195736" y="260648"/>
            <a:ext cx="6553200" cy="43719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300" b="1" i="1" u="sng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3300" b="1" i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300" b="1" i="1" u="sng" dirty="0" err="1">
                <a:solidFill>
                  <a:srgbClr val="FF0000"/>
                </a:solidFill>
                <a:latin typeface="Arial" charset="0"/>
              </a:rPr>
              <a:t>luận</a:t>
            </a:r>
            <a:r>
              <a:rPr lang="en-US" sz="3300" b="1" i="1" u="sng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có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tồn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tại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ở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lỏng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khí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và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rắn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ở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lỏng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và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khí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không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có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hình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dạng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nhất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định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ở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rắn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có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hình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dạng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nhất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định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6040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3573016"/>
            <a:ext cx="61863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Chúng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dùng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endParaRPr lang="en-US" sz="72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348880"/>
            <a:ext cx="8783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Nước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rất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quý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giá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!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48680"/>
            <a:ext cx="70647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Chúng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ta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dùng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nước</a:t>
            </a:r>
            <a:endParaRPr lang="en-US" sz="54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68709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2238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507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061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267200" y="3657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iet-kiem-nuoc-la-bao-ve-moi-tr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7239000" cy="51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630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6192688" cy="52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51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67" y="0"/>
            <a:ext cx="7093273" cy="6852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7345954" cy="561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984776" cy="61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82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-25478" y="32535"/>
            <a:ext cx="9144000" cy="55399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000" b="1" u="sng" dirty="0" err="1" smtClean="0">
                <a:latin typeface="Times New Roman" pitchFamily="18" charset="0"/>
              </a:rPr>
              <a:t>Khoa</a:t>
            </a:r>
            <a:r>
              <a:rPr lang="en-US" sz="3000" b="1" u="sng" dirty="0" smtClean="0">
                <a:latin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</a:rPr>
              <a:t>học</a:t>
            </a:r>
            <a:endParaRPr lang="en-US" sz="3000" b="1" u="sng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04" y="586533"/>
            <a:ext cx="9143999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15326"/>
            <a:ext cx="6354802" cy="42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44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084351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980728"/>
            <a:ext cx="7560841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vi-VN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của n</a:t>
            </a: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ước</a:t>
            </a:r>
            <a:endParaRPr lang="vi-VN" sz="2800" b="1" dirty="0" smtClean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vi-VN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lỏng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mùi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vị</a:t>
            </a:r>
            <a:r>
              <a:rPr lang="vi-VN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định</a:t>
            </a:r>
            <a:r>
              <a:rPr lang="vi-VN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err="1" smtClean="0">
                <a:solidFill>
                  <a:srgbClr val="FF0000"/>
                </a:solidFill>
              </a:rPr>
              <a:t>chảy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mọi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phía</a:t>
            </a:r>
            <a:r>
              <a:rPr lang="vi-VN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thấm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vật</a:t>
            </a:r>
            <a:r>
              <a:rPr lang="vi-VN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hòa</a:t>
            </a:r>
            <a:r>
              <a:rPr lang="en-US" sz="2800" dirty="0" smtClean="0">
                <a:solidFill>
                  <a:srgbClr val="FF0000"/>
                </a:solidFill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r>
              <a:rPr lang="vi-VN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651" y="3501008"/>
            <a:ext cx="7560841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00"/>
                </a:solidFill>
              </a:rPr>
              <a:t>2. </a:t>
            </a:r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 thể </a:t>
            </a:r>
            <a:r>
              <a:rPr lang="vi-VN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 </a:t>
            </a:r>
            <a:r>
              <a:rPr lang="vi-VN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2800" b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ước</a:t>
            </a:r>
            <a:endParaRPr lang="vi-VN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 eaLnBrk="1" hangingPunct="1"/>
            <a:r>
              <a:rPr lang="vi-VN" sz="2800" b="1" dirty="0" smtClean="0">
                <a:solidFill>
                  <a:srgbClr val="0033CC"/>
                </a:solidFill>
              </a:rPr>
              <a:t> Nước tồn tại ở ba : </a:t>
            </a:r>
            <a:r>
              <a:rPr lang="en-US" sz="2800" b="1" dirty="0" err="1" smtClean="0">
                <a:solidFill>
                  <a:srgbClr val="0033CC"/>
                </a:solidFill>
              </a:rPr>
              <a:t>Thể</a:t>
            </a:r>
            <a:r>
              <a:rPr lang="en-US" sz="2800" b="1" dirty="0" smtClean="0">
                <a:solidFill>
                  <a:srgbClr val="0033CC"/>
                </a:solidFill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</a:rPr>
              <a:t>lỏng</a:t>
            </a:r>
            <a:r>
              <a:rPr lang="vi-VN" sz="2800" b="1" dirty="0" smtClean="0">
                <a:solidFill>
                  <a:srgbClr val="0033CC"/>
                </a:solidFill>
              </a:rPr>
              <a:t>,</a:t>
            </a:r>
            <a:r>
              <a:rPr lang="en-US" sz="2800" b="1" dirty="0" smtClean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Thể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</a:rPr>
              <a:t>khí</a:t>
            </a:r>
            <a:r>
              <a:rPr lang="vi-VN" sz="2800" b="1" dirty="0" smtClean="0">
                <a:solidFill>
                  <a:srgbClr val="0033CC"/>
                </a:solidFill>
              </a:rPr>
              <a:t>,</a:t>
            </a:r>
            <a:r>
              <a:rPr lang="en-US" sz="2800" b="1" dirty="0" smtClean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Thể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 err="1">
                <a:solidFill>
                  <a:srgbClr val="0033CC"/>
                </a:solidFill>
              </a:rPr>
              <a:t>rắn</a:t>
            </a:r>
            <a:endParaRPr lang="en-US" sz="2800" b="1" dirty="0">
              <a:solidFill>
                <a:srgbClr val="0033CC"/>
              </a:solidFill>
            </a:endParaRPr>
          </a:p>
          <a:p>
            <a:pPr algn="just"/>
            <a:endParaRPr lang="vi-VN" sz="28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74928"/>
            <a:ext cx="7560841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KHOA HỌC</a:t>
            </a:r>
          </a:p>
          <a:p>
            <a:pPr algn="just"/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vi-VN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của n</a:t>
            </a:r>
            <a:r>
              <a:rPr lang="en-US" sz="28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ước</a:t>
            </a:r>
            <a:r>
              <a:rPr lang="vi-VN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+ Ba thể của nước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243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85800" y="332656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   3.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Sơ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đồ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hóa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 rot="-936174">
            <a:off x="1301412" y="1652411"/>
            <a:ext cx="1835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Bay </a:t>
            </a:r>
            <a:r>
              <a:rPr lang="en-US" sz="3200" dirty="0" err="1">
                <a:latin typeface="Arial" charset="0"/>
              </a:rPr>
              <a:t>hơi</a:t>
            </a:r>
            <a:endParaRPr lang="en-US" sz="3200" dirty="0">
              <a:latin typeface="Arial" charset="0"/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1169070" y="1947353"/>
            <a:ext cx="23622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293837" y="1283869"/>
            <a:ext cx="19050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khí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 rot="1109321">
            <a:off x="5691474" y="1896410"/>
            <a:ext cx="2035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Ngưng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tụ</a:t>
            </a:r>
            <a:endParaRPr lang="en-US" sz="3200" dirty="0">
              <a:latin typeface="Arial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5231494" y="2042109"/>
            <a:ext cx="2209800" cy="809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336394" y="2873600"/>
            <a:ext cx="20574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lỏng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 rot="-1096453">
            <a:off x="5678923" y="3941749"/>
            <a:ext cx="204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Đông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đặc</a:t>
            </a:r>
            <a:endParaRPr lang="en-US" sz="3200" dirty="0">
              <a:latin typeface="Arial" charset="0"/>
            </a:endParaRP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257300" y="3476416"/>
            <a:ext cx="2514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659856" y="4072868"/>
            <a:ext cx="1676400" cy="1138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rắn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 rot="1078770">
            <a:off x="1375444" y="3958835"/>
            <a:ext cx="1974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Nóng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chảy</a:t>
            </a:r>
            <a:endParaRPr lang="en-US" sz="3200" dirty="0">
              <a:latin typeface="Arial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5092627" y="3600002"/>
            <a:ext cx="2209800" cy="715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40370" y="2760896"/>
            <a:ext cx="20574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</a:rPr>
              <a:t>lỏng</a:t>
            </a:r>
            <a:endParaRPr lang="en-US" sz="3400" b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056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5" grpId="0"/>
      <p:bldP spid="49166" grpId="0" animBg="1"/>
      <p:bldP spid="49167" grpId="0"/>
      <p:bldP spid="49168" grpId="0"/>
      <p:bldP spid="49169" grpId="0" animBg="1"/>
      <p:bldP spid="49170" grpId="0"/>
      <p:bldP spid="49171" grpId="0"/>
      <p:bldP spid="49172" grpId="0" animBg="1"/>
      <p:bldP spid="49174" grpId="0"/>
      <p:bldP spid="49175" grpId="0" animBg="1"/>
      <p:bldP spid="49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" y="1969676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Times New Roman" pitchFamily="18" charset="0"/>
              </a:rPr>
              <a:t>1.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Nước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màu</a:t>
            </a:r>
            <a:r>
              <a:rPr lang="en-US" sz="2800" b="1" dirty="0">
                <a:latin typeface="+mn-lt"/>
                <a:cs typeface="Times New Roman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mùi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vị</a:t>
            </a:r>
            <a:r>
              <a:rPr lang="en-US" sz="2800" b="1" dirty="0">
                <a:latin typeface="+mn-lt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? 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382641"/>
            <a:ext cx="9144000" cy="527486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sz="2500" u="sng" dirty="0" err="1" smtClean="0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250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u="sng" dirty="0" err="1" smtClean="0">
                <a:solidFill>
                  <a:srgbClr val="FF0000"/>
                </a:solidFill>
                <a:latin typeface="+mn-lt"/>
              </a:rPr>
              <a:t>động</a:t>
            </a:r>
            <a:r>
              <a:rPr lang="en-US" sz="2500" u="sng" dirty="0" smtClean="0">
                <a:solidFill>
                  <a:srgbClr val="FF0000"/>
                </a:solidFill>
                <a:latin typeface="+mn-lt"/>
              </a:rPr>
              <a:t> 1: TÌM HIỂU TÍNH CHẤT CỦA NƯỚC</a:t>
            </a:r>
            <a:endParaRPr lang="en-US" sz="2500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55512"/>
            <a:ext cx="3429000" cy="4416136"/>
          </a:xfrm>
          <a:prstGeom prst="rect">
            <a:avLst/>
          </a:prstGeom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7022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265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HÃY SO SÁNH LY NƯỚC VÀ LY SỮA</a:t>
            </a:r>
          </a:p>
        </p:txBody>
      </p:sp>
      <p:pic>
        <p:nvPicPr>
          <p:cNvPr id="7" name="Picture 6" descr="Tha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485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511233" y="6109514"/>
            <a:ext cx="3841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36633" y="606347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1</a:t>
            </a:r>
            <a:endParaRPr lang="vi-VN" sz="2000" dirty="0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6551421" y="6166664"/>
            <a:ext cx="3841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573646" y="613015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2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27689688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38535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TÌM HIỂU VỀ MÀU SẮC, MÙI VỊ CỦA 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715000" y="1600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000" b="1">
              <a:latin typeface="Times New Roman" pitchFamily="18" charset="0"/>
            </a:endParaRPr>
          </a:p>
        </p:txBody>
      </p:sp>
      <p:graphicFrame>
        <p:nvGraphicFramePr>
          <p:cNvPr id="5" name="Group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630488"/>
              </p:ext>
            </p:extLst>
          </p:nvPr>
        </p:nvGraphicFramePr>
        <p:xfrm>
          <a:off x="228600" y="1523999"/>
          <a:ext cx="8763000" cy="4953001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6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3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228600" y="65532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 b="1"/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304800" y="1600200"/>
            <a:ext cx="3657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cần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sát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457200" y="31242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–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4" name="Group 16"/>
          <p:cNvGrpSpPr/>
          <p:nvPr/>
        </p:nvGrpSpPr>
        <p:grpSpPr>
          <a:xfrm>
            <a:off x="925879" y="0"/>
            <a:ext cx="8294321" cy="1112080"/>
            <a:chOff x="1383079" y="314980"/>
            <a:chExt cx="7608521" cy="1906988"/>
          </a:xfrm>
        </p:grpSpPr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828800" y="314980"/>
              <a:ext cx="7162800" cy="7916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endParaRPr lang="en-US" sz="2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83079" y="1219199"/>
              <a:ext cx="6770321" cy="1002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Nước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có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những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tính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chất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gì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8" t="18960" r="4130" b="11297"/>
          <a:stretch/>
        </p:blipFill>
        <p:spPr>
          <a:xfrm>
            <a:off x="3733800" y="1600200"/>
            <a:ext cx="1066800" cy="1107108"/>
          </a:xfrm>
          <a:prstGeom prst="rect">
            <a:avLst/>
          </a:prstGeom>
        </p:spPr>
      </p:pic>
      <p:sp>
        <p:nvSpPr>
          <p:cNvPr id="18" name="Text Box 70"/>
          <p:cNvSpPr txBox="1">
            <a:spLocks noChangeArrowheads="1"/>
          </p:cNvSpPr>
          <p:nvPr/>
        </p:nvSpPr>
        <p:spPr bwMode="auto">
          <a:xfrm>
            <a:off x="4419600" y="2286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Ly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19849" r="19089"/>
          <a:stretch/>
        </p:blipFill>
        <p:spPr>
          <a:xfrm>
            <a:off x="6553200" y="1600200"/>
            <a:ext cx="762000" cy="1070268"/>
          </a:xfrm>
          <a:prstGeom prst="rect">
            <a:avLst/>
          </a:prstGeom>
        </p:spPr>
      </p:pic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6781800" y="2286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Ly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381000" y="43434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Lưỡi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nếm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457200" y="55626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Mũi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ngửi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430" y="3000372"/>
            <a:ext cx="2057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0430" y="464344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495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5798665"/>
            <a:ext cx="25908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ct val="20000"/>
              </a:spcBef>
            </a:pP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5562600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2971800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       Qua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quan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sát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em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hãy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cho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biết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những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tính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chất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của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nước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714620"/>
            <a:ext cx="1238250" cy="9239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4071942"/>
            <a:ext cx="1238250" cy="9239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5429264"/>
            <a:ext cx="1238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27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10" grpId="0"/>
      <p:bldP spid="11" grpId="0"/>
      <p:bldP spid="1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3353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    Qua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nhận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xét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trên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cho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biết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những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tính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chất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của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nước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78092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lỏng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suốt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màu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700808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33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2. TÌM HIỂU VỀ HÌNH DẠNG CỦA NƯỚC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10409SKnuo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4038600" cy="3423604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925446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4854</TotalTime>
  <Words>1103</Words>
  <Application>Microsoft Office PowerPoint</Application>
  <PresentationFormat>On-screen Show (4:3)</PresentationFormat>
  <Paragraphs>186</Paragraphs>
  <Slides>41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    Hoạt động 1: TÌM HIỂU TÍNH CHẤT CỦA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thanhthuan</dc:creator>
  <cp:lastModifiedBy>HP</cp:lastModifiedBy>
  <cp:revision>577</cp:revision>
  <cp:lastPrinted>1601-01-01T00:00:00Z</cp:lastPrinted>
  <dcterms:created xsi:type="dcterms:W3CDTF">1601-01-01T00:00:00Z</dcterms:created>
  <dcterms:modified xsi:type="dcterms:W3CDTF">2021-12-20T11:30:01Z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