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5" r:id="rId4"/>
    <p:sldId id="266" r:id="rId5"/>
    <p:sldId id="268" r:id="rId6"/>
    <p:sldId id="271" r:id="rId7"/>
    <p:sldId id="270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34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99EFD-4539-4778-994A-4197D0F413E5}" type="datetimeFigureOut">
              <a:rPr lang="vi-VN" smtClean="0"/>
              <a:t>13/04/2022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6B44F-17AE-4B49-8525-6EC41C30DD1F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inh-nen-de-thuong-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2057400" y="0"/>
            <a:ext cx="5638800" cy="381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36440" y="1916832"/>
            <a:ext cx="64807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3</a:t>
            </a:r>
          </a:p>
          <a:p>
            <a:pPr algn="ctr"/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4152916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2910" y="950038"/>
            <a:ext cx="81439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+mj-lt"/>
              </a:rPr>
              <a:t>Bài 1</a:t>
            </a:r>
            <a:r>
              <a:rPr lang="vi-VN" sz="2800" dirty="0">
                <a:latin typeface="+mj-lt"/>
              </a:rPr>
              <a:t>. Tính diện tích hình vuông có cạnh là :</a:t>
            </a:r>
          </a:p>
          <a:p>
            <a:r>
              <a:rPr lang="vi-VN" sz="2800" dirty="0">
                <a:latin typeface="+mj-lt"/>
              </a:rPr>
              <a:t>a) 7 cm          </a:t>
            </a:r>
          </a:p>
          <a:p>
            <a:r>
              <a:rPr lang="vi-VN" sz="2800" dirty="0">
                <a:latin typeface="+mj-lt"/>
              </a:rPr>
              <a:t>b) 5 cm</a:t>
            </a:r>
          </a:p>
          <a:p>
            <a:br>
              <a:rPr lang="vi-VN" dirty="0"/>
            </a:br>
            <a:br>
              <a:rPr lang="vi-VN" dirty="0"/>
            </a:br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245328"/>
            <a:ext cx="792961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400" dirty="0">
                <a:latin typeface="+mj-lt"/>
              </a:rPr>
              <a:t>a) Diện tích hình vuông là :</a:t>
            </a:r>
          </a:p>
          <a:p>
            <a:pPr algn="ctr"/>
            <a:r>
              <a:rPr lang="vi-VN" sz="2400" dirty="0">
                <a:latin typeface="+mj-lt"/>
              </a:rPr>
              <a:t>7 x 7 = 49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(cm</a:t>
            </a:r>
            <a:r>
              <a:rPr lang="vi-VN" sz="2400" baseline="30000" dirty="0">
                <a:latin typeface="+mj-lt"/>
              </a:rPr>
              <a:t>2</a:t>
            </a:r>
            <a:r>
              <a:rPr lang="vi-VN" sz="2400" dirty="0">
                <a:latin typeface="+mj-lt"/>
              </a:rPr>
              <a:t>)</a:t>
            </a:r>
            <a:br>
              <a:rPr lang="vi-VN" sz="2400" dirty="0">
                <a:latin typeface="+mj-lt"/>
              </a:rPr>
            </a:b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vi-VN" dirty="0"/>
            </a:br>
            <a:endParaRPr lang="vi-VN" dirty="0"/>
          </a:p>
        </p:txBody>
      </p:sp>
      <p:sp>
        <p:nvSpPr>
          <p:cNvPr id="7" name="TextBox 6"/>
          <p:cNvSpPr txBox="1"/>
          <p:nvPr/>
        </p:nvSpPr>
        <p:spPr>
          <a:xfrm>
            <a:off x="2276783" y="3424932"/>
            <a:ext cx="42904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Diện tích hình vuông là :</a:t>
            </a:r>
          </a:p>
          <a:p>
            <a:pPr algn="ctr"/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x 5 = 25 (cm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49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cm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b) 25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105"/>
          <p:cNvSpPr>
            <a:spLocks noChangeArrowheads="1"/>
          </p:cNvSpPr>
          <p:nvPr/>
        </p:nvSpPr>
        <p:spPr bwMode="auto">
          <a:xfrm>
            <a:off x="1035578" y="2708829"/>
            <a:ext cx="6207961" cy="457200"/>
          </a:xfrm>
          <a:prstGeom prst="wedgeRectCallout">
            <a:avLst>
              <a:gd name="adj1" fmla="val -42620"/>
              <a:gd name="adj2" fmla="val 118750"/>
            </a:avLst>
          </a:prstGeom>
          <a:solidFill>
            <a:srgbClr val="42991F"/>
          </a:solidFill>
          <a:ln w="9525" algn="ctr">
            <a:solidFill>
              <a:srgbClr val="99CC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035578" y="3224767"/>
            <a:ext cx="5336622" cy="76944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633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8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50133" y="157318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+mj-lt"/>
              </a:rPr>
              <a:t>Bài 2</a:t>
            </a:r>
            <a:r>
              <a:rPr lang="vi-VN" sz="2800" dirty="0">
                <a:latin typeface="+mj-lt"/>
              </a:rPr>
              <a:t>. </a:t>
            </a:r>
            <a:r>
              <a:rPr lang="vi-VN" sz="2400" dirty="0">
                <a:latin typeface="+mj-lt"/>
              </a:rPr>
              <a:t>Để ốp thêm một mảng tường người ta dùng hết 9 viên gạch  men, mỗi viên gạch hình vuông cạnh 10cm. Hỏi  diện tích mảng tường được ốp thêm là bao nhiêu xăng</a:t>
            </a:r>
            <a:r>
              <a:rPr lang="en-US" sz="2400" dirty="0">
                <a:latin typeface="+mj-lt"/>
              </a:rPr>
              <a:t>-ti-</a:t>
            </a:r>
            <a:r>
              <a:rPr lang="vi-VN" sz="2400" dirty="0">
                <a:latin typeface="+mj-lt"/>
              </a:rPr>
              <a:t>mét vuông ?</a:t>
            </a:r>
            <a:br>
              <a:rPr lang="vi-VN" sz="2400" dirty="0"/>
            </a:br>
            <a:br>
              <a:rPr lang="vi-VN" sz="3200" dirty="0"/>
            </a:br>
            <a:br>
              <a:rPr lang="vi-VN" sz="2000" dirty="0"/>
            </a:br>
            <a:br>
              <a:rPr lang="vi-VN" sz="2000" dirty="0"/>
            </a:br>
            <a:endParaRPr lang="vi-VN" sz="20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115616" y="620688"/>
            <a:ext cx="338437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759624" y="620688"/>
            <a:ext cx="320486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7504" y="980728"/>
            <a:ext cx="453650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07504" y="1351536"/>
            <a:ext cx="93610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660863" y="1361094"/>
            <a:ext cx="2325701" cy="279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81936" y="980728"/>
            <a:ext cx="320486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18"/>
          <p:cNvGrpSpPr>
            <a:grpSpLocks/>
          </p:cNvGrpSpPr>
          <p:nvPr/>
        </p:nvGrpSpPr>
        <p:grpSpPr bwMode="auto">
          <a:xfrm>
            <a:off x="86298" y="2190197"/>
            <a:ext cx="2109438" cy="2112264"/>
            <a:chOff x="1548" y="912"/>
            <a:chExt cx="1764" cy="1824"/>
          </a:xfrm>
        </p:grpSpPr>
        <p:sp>
          <p:nvSpPr>
            <p:cNvPr id="31" name="Rectangle 19"/>
            <p:cNvSpPr>
              <a:spLocks noChangeArrowheads="1"/>
            </p:cNvSpPr>
            <p:nvPr/>
          </p:nvSpPr>
          <p:spPr bwMode="auto">
            <a:xfrm>
              <a:off x="1557" y="912"/>
              <a:ext cx="1755" cy="1824"/>
            </a:xfrm>
            <a:prstGeom prst="rect">
              <a:avLst/>
            </a:prstGeom>
            <a:solidFill>
              <a:srgbClr val="66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/>
            </a:p>
          </p:txBody>
        </p:sp>
        <p:sp>
          <p:nvSpPr>
            <p:cNvPr id="32" name="Line 20"/>
            <p:cNvSpPr>
              <a:spLocks noChangeShapeType="1"/>
            </p:cNvSpPr>
            <p:nvPr/>
          </p:nvSpPr>
          <p:spPr bwMode="auto">
            <a:xfrm>
              <a:off x="2736" y="912"/>
              <a:ext cx="0" cy="182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21"/>
            <p:cNvSpPr>
              <a:spLocks noChangeShapeType="1"/>
            </p:cNvSpPr>
            <p:nvPr/>
          </p:nvSpPr>
          <p:spPr bwMode="auto">
            <a:xfrm>
              <a:off x="1557" y="1536"/>
              <a:ext cx="175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22"/>
            <p:cNvSpPr>
              <a:spLocks noChangeShapeType="1"/>
            </p:cNvSpPr>
            <p:nvPr/>
          </p:nvSpPr>
          <p:spPr bwMode="auto">
            <a:xfrm flipH="1">
              <a:off x="2160" y="912"/>
              <a:ext cx="0" cy="182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23"/>
            <p:cNvSpPr>
              <a:spLocks noChangeShapeType="1"/>
            </p:cNvSpPr>
            <p:nvPr/>
          </p:nvSpPr>
          <p:spPr bwMode="auto">
            <a:xfrm>
              <a:off x="1548" y="2112"/>
              <a:ext cx="176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86298" y="2146128"/>
            <a:ext cx="73184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5496" y="1763524"/>
            <a:ext cx="870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cm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79912" y="2340748"/>
            <a:ext cx="4079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endParaRPr lang="en-US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ight Arrow 45"/>
          <p:cNvSpPr/>
          <p:nvPr/>
        </p:nvSpPr>
        <p:spPr>
          <a:xfrm>
            <a:off x="2288105" y="3163002"/>
            <a:ext cx="504056" cy="20859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771800" y="3068960"/>
            <a:ext cx="6588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mảng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ốp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115616" y="3992832"/>
            <a:ext cx="792961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4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400" dirty="0">
                <a:latin typeface="+mj-lt"/>
              </a:rPr>
              <a:t>Diện tích một viên gạch men là :</a:t>
            </a:r>
          </a:p>
          <a:p>
            <a:pPr algn="ctr"/>
            <a:r>
              <a:rPr lang="vi-VN" sz="2400" dirty="0">
                <a:latin typeface="+mj-lt"/>
              </a:rPr>
              <a:t>10 x 10 = 100 (cm</a:t>
            </a:r>
            <a:r>
              <a:rPr lang="vi-VN" sz="2400" baseline="30000" dirty="0">
                <a:latin typeface="+mj-lt"/>
              </a:rPr>
              <a:t>2</a:t>
            </a:r>
            <a:r>
              <a:rPr lang="vi-VN" sz="2400" dirty="0">
                <a:latin typeface="+mj-lt"/>
              </a:rPr>
              <a:t>)</a:t>
            </a:r>
          </a:p>
          <a:p>
            <a:pPr algn="ctr"/>
            <a:r>
              <a:rPr lang="vi-VN" sz="2400" dirty="0">
                <a:latin typeface="+mj-lt"/>
              </a:rPr>
              <a:t>Diện tích mảng tường được ốp thêm là :</a:t>
            </a:r>
          </a:p>
          <a:p>
            <a:pPr algn="ctr"/>
            <a:r>
              <a:rPr lang="vi-VN" sz="2400" dirty="0">
                <a:latin typeface="+mj-lt"/>
              </a:rPr>
              <a:t>100 x 9 = 900 (cm</a:t>
            </a:r>
            <a:r>
              <a:rPr lang="vi-VN" sz="2400" baseline="30000" dirty="0">
                <a:latin typeface="+mj-lt"/>
              </a:rPr>
              <a:t>2</a:t>
            </a:r>
            <a:r>
              <a:rPr lang="vi-VN" sz="2400" dirty="0">
                <a:latin typeface="+mj-lt"/>
              </a:rPr>
              <a:t>)</a:t>
            </a:r>
          </a:p>
          <a:p>
            <a:pPr algn="ctr"/>
            <a:r>
              <a:rPr lang="en-US" sz="2400" dirty="0">
                <a:latin typeface="+mj-lt"/>
              </a:rPr>
              <a:t>          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900 cm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800" dirty="0"/>
          </a:p>
          <a:p>
            <a:endParaRPr lang="vi-VN" sz="2800" dirty="0"/>
          </a:p>
          <a:p>
            <a:br>
              <a:rPr lang="vi-VN" sz="2800" dirty="0"/>
            </a:br>
            <a:br>
              <a:rPr lang="vi-VN" sz="2000" dirty="0"/>
            </a:br>
            <a:endParaRPr lang="vi-VN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452899" y="1844824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4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779912" y="2740858"/>
            <a:ext cx="4079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endParaRPr lang="en-US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03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5" grpId="0"/>
      <p:bldP spid="46" grpId="0" animBg="1"/>
      <p:bldP spid="49" grpId="0"/>
      <p:bldP spid="50" grpId="0"/>
      <p:bldP spid="23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2910" y="131142"/>
            <a:ext cx="814393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+mj-lt"/>
              </a:rPr>
              <a:t>Bài 3.</a:t>
            </a:r>
            <a:r>
              <a:rPr lang="vi-VN" sz="2800" dirty="0">
                <a:latin typeface="+mj-lt"/>
              </a:rPr>
              <a:t> Cho hình chữ nhật ABCD và hình vuông EGHI (có kích thước ghi trên hình vẽ)</a:t>
            </a:r>
          </a:p>
          <a:p>
            <a:endParaRPr lang="vi-VN" sz="2800" dirty="0">
              <a:latin typeface="+mj-lt"/>
            </a:endParaRPr>
          </a:p>
          <a:p>
            <a:endParaRPr lang="vi-VN" sz="2800" dirty="0">
              <a:latin typeface="+mj-lt"/>
            </a:endParaRPr>
          </a:p>
          <a:p>
            <a:endParaRPr lang="vi-VN" sz="2800" dirty="0">
              <a:latin typeface="+mj-lt"/>
            </a:endParaRPr>
          </a:p>
          <a:p>
            <a:endParaRPr lang="vi-VN" sz="2800" dirty="0">
              <a:latin typeface="+mj-lt"/>
            </a:endParaRPr>
          </a:p>
          <a:p>
            <a:endParaRPr lang="vi-VN" sz="2800" dirty="0">
              <a:latin typeface="+mj-lt"/>
            </a:endParaRPr>
          </a:p>
          <a:p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a) Tính diện tích và chu vi mỗi hình?</a:t>
            </a:r>
          </a:p>
          <a:p>
            <a:r>
              <a:rPr lang="vi-VN" sz="2800" dirty="0">
                <a:latin typeface="+mj-lt"/>
              </a:rPr>
              <a:t>b) So sánh diện tích và chu vi hình chữ nhật ABCD với diện tích và chu vi hình  vuông EGHI</a:t>
            </a:r>
            <a:br>
              <a:rPr lang="vi-VN" dirty="0">
                <a:latin typeface="+mj-lt"/>
              </a:rPr>
            </a:br>
            <a:br>
              <a:rPr lang="vi-VN" dirty="0"/>
            </a:br>
            <a:endParaRPr lang="vi-VN" dirty="0"/>
          </a:p>
        </p:txBody>
      </p:sp>
      <p:sp>
        <p:nvSpPr>
          <p:cNvPr id="7" name="Rectangle 6"/>
          <p:cNvSpPr/>
          <p:nvPr/>
        </p:nvSpPr>
        <p:spPr>
          <a:xfrm>
            <a:off x="1907704" y="1907972"/>
            <a:ext cx="2304256" cy="13681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19672" y="161994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08602" y="1547932"/>
            <a:ext cx="39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8322" y="3050808"/>
            <a:ext cx="463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1960" y="3050808"/>
            <a:ext cx="463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04954" y="1547932"/>
            <a:ext cx="642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5cm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31640" y="248403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3cm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64088" y="1475924"/>
            <a:ext cx="1944216" cy="18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044706" y="1187892"/>
            <a:ext cx="535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36296" y="1187892"/>
            <a:ext cx="642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48064" y="3204116"/>
            <a:ext cx="535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08304" y="320411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60032" y="2186712"/>
            <a:ext cx="75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4cm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56176" y="333397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4cm</a:t>
            </a:r>
          </a:p>
        </p:txBody>
      </p:sp>
      <p:sp>
        <p:nvSpPr>
          <p:cNvPr id="24" name="AutoShape 105"/>
          <p:cNvSpPr>
            <a:spLocks noChangeArrowheads="1"/>
          </p:cNvSpPr>
          <p:nvPr/>
        </p:nvSpPr>
        <p:spPr bwMode="auto">
          <a:xfrm>
            <a:off x="544896" y="4914201"/>
            <a:ext cx="5801298" cy="457200"/>
          </a:xfrm>
          <a:prstGeom prst="wedgeRectCallout">
            <a:avLst>
              <a:gd name="adj1" fmla="val -42620"/>
              <a:gd name="adj2" fmla="val 118750"/>
            </a:avLst>
          </a:prstGeom>
          <a:solidFill>
            <a:srgbClr val="0070C0"/>
          </a:solidFill>
          <a:ln w="9525" algn="ctr">
            <a:solidFill>
              <a:srgbClr val="99CC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85753" y="5084045"/>
            <a:ext cx="8074475" cy="83099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32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6" grpId="0" animBg="1"/>
      <p:bldP spid="2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4829" y="861700"/>
            <a:ext cx="2304256" cy="13681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6797" y="62068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50573" y="629903"/>
            <a:ext cx="39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447" y="2051556"/>
            <a:ext cx="463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59252" y="2082577"/>
            <a:ext cx="463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82079" y="548680"/>
            <a:ext cx="642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5cm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18329" y="2208633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3cm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868144" y="548680"/>
            <a:ext cx="1944216" cy="18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548762" y="260648"/>
            <a:ext cx="535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40352" y="260648"/>
            <a:ext cx="642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52120" y="2276872"/>
            <a:ext cx="535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12360" y="22768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64088" y="1259468"/>
            <a:ext cx="75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4cm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60232" y="240673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4cm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571999" y="733346"/>
            <a:ext cx="1" cy="3559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13678" y="2969568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chữ nhật ABCD là :</a:t>
            </a:r>
          </a:p>
          <a:p>
            <a:pPr algn="ctr"/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x 3 = 15 (cm</a:t>
            </a:r>
            <a:r>
              <a:rPr lang="vi-VN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 hình chữ nhật ABCD là</a:t>
            </a:r>
          </a:p>
          <a:p>
            <a:pPr algn="ctr"/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(5 + 3) x 2 = 16 (cm)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374232" y="2969568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vuông EIGH là :</a:t>
            </a:r>
          </a:p>
          <a:p>
            <a:pPr algn="ctr"/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x 4 = 16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(cm</a:t>
            </a:r>
            <a:r>
              <a:rPr lang="vi-VN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 hình vuông EIGH là :</a:t>
            </a:r>
          </a:p>
          <a:p>
            <a:pPr algn="ctr"/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x 4 = 16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(cm)</a:t>
            </a:r>
          </a:p>
        </p:txBody>
      </p:sp>
      <p:sp>
        <p:nvSpPr>
          <p:cNvPr id="27" name="Oval 26"/>
          <p:cNvSpPr/>
          <p:nvPr/>
        </p:nvSpPr>
        <p:spPr>
          <a:xfrm>
            <a:off x="179511" y="2461538"/>
            <a:ext cx="535001" cy="50803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</p:txBody>
      </p:sp>
      <p:sp>
        <p:nvSpPr>
          <p:cNvPr id="28" name="Oval 27"/>
          <p:cNvSpPr/>
          <p:nvPr/>
        </p:nvSpPr>
        <p:spPr>
          <a:xfrm>
            <a:off x="4685678" y="2461538"/>
            <a:ext cx="535001" cy="50803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</p:txBody>
      </p:sp>
      <p:sp>
        <p:nvSpPr>
          <p:cNvPr id="29" name="Oval 28"/>
          <p:cNvSpPr/>
          <p:nvPr/>
        </p:nvSpPr>
        <p:spPr>
          <a:xfrm>
            <a:off x="140523" y="4150682"/>
            <a:ext cx="564684" cy="50803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</a:p>
        </p:txBody>
      </p:sp>
      <p:sp>
        <p:nvSpPr>
          <p:cNvPr id="30" name="Double Wave 29"/>
          <p:cNvSpPr/>
          <p:nvPr/>
        </p:nvSpPr>
        <p:spPr>
          <a:xfrm>
            <a:off x="828845" y="4341480"/>
            <a:ext cx="7671226" cy="561502"/>
          </a:xfrm>
          <a:prstGeom prst="doubleWave">
            <a:avLst/>
          </a:prstGeom>
          <a:solidFill>
            <a:srgbClr val="00B050"/>
          </a:solidFill>
          <a:ln>
            <a:solidFill>
              <a:srgbClr val="8534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dirty="0">
                <a:latin typeface="+mj-lt"/>
              </a:rPr>
              <a:t>Diện tích hình chữ nhật ABCD bé hơn diện tích hình vuông FGHI.</a:t>
            </a:r>
            <a:endParaRPr lang="en-US" sz="2000" dirty="0">
              <a:latin typeface="+mj-lt"/>
            </a:endParaRPr>
          </a:p>
        </p:txBody>
      </p:sp>
      <p:sp>
        <p:nvSpPr>
          <p:cNvPr id="31" name="Double Wave 30"/>
          <p:cNvSpPr/>
          <p:nvPr/>
        </p:nvSpPr>
        <p:spPr>
          <a:xfrm>
            <a:off x="828845" y="4951455"/>
            <a:ext cx="7671226" cy="558223"/>
          </a:xfrm>
          <a:prstGeom prst="doubleWave">
            <a:avLst/>
          </a:prstGeom>
          <a:solidFill>
            <a:srgbClr val="00B050"/>
          </a:solidFill>
          <a:ln>
            <a:solidFill>
              <a:srgbClr val="8534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 hình chữ nhật ABCD bằng chu vi hình vuông EGHI</a:t>
            </a:r>
          </a:p>
        </p:txBody>
      </p:sp>
      <p:sp>
        <p:nvSpPr>
          <p:cNvPr id="2" name="Rectangle 1"/>
          <p:cNvSpPr/>
          <p:nvPr/>
        </p:nvSpPr>
        <p:spPr>
          <a:xfrm>
            <a:off x="674115" y="5591814"/>
            <a:ext cx="81217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vi-VN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 và hình chữ nhật có cùng chu vi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vi-VN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 hình vuông có diện tích lớn hơn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22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/>
      <p:bldP spid="27" grpId="0" animBg="1"/>
      <p:bldP spid="28" grpId="0" animBg="1"/>
      <p:bldP spid="29" grpId="0" animBg="1"/>
      <p:bldP spid="30" grpId="0" animBg="1"/>
      <p:bldP spid="31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44624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ABCDEG: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115616" y="773996"/>
            <a:ext cx="0" cy="1656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15616" y="773996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115616" y="2420187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843808" y="77399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843808" y="1206044"/>
            <a:ext cx="2304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148064" y="1203221"/>
            <a:ext cx="0" cy="1216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838492" y="2424479"/>
            <a:ext cx="2304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flipH="1">
            <a:off x="755576" y="485964"/>
            <a:ext cx="360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 flipH="1">
            <a:off x="2732803" y="432376"/>
            <a:ext cx="360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2" name="TextBox 31"/>
          <p:cNvSpPr txBox="1"/>
          <p:nvPr/>
        </p:nvSpPr>
        <p:spPr>
          <a:xfrm flipH="1">
            <a:off x="2555776" y="1145053"/>
            <a:ext cx="360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4" name="TextBox 33"/>
          <p:cNvSpPr txBox="1"/>
          <p:nvPr/>
        </p:nvSpPr>
        <p:spPr>
          <a:xfrm flipH="1">
            <a:off x="5145112" y="910660"/>
            <a:ext cx="360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35" name="TextBox 34"/>
          <p:cNvSpPr txBox="1"/>
          <p:nvPr/>
        </p:nvSpPr>
        <p:spPr>
          <a:xfrm flipH="1">
            <a:off x="5145112" y="2245514"/>
            <a:ext cx="360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36" name="TextBox 35"/>
          <p:cNvSpPr txBox="1"/>
          <p:nvPr/>
        </p:nvSpPr>
        <p:spPr>
          <a:xfrm flipH="1">
            <a:off x="755576" y="2286164"/>
            <a:ext cx="360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720529" y="404664"/>
            <a:ext cx="691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5cm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1223" y="1483479"/>
            <a:ext cx="691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5cm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944665" y="2420888"/>
            <a:ext cx="691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12cm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164901" y="1528098"/>
            <a:ext cx="691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4cm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2843808" y="1203221"/>
            <a:ext cx="0" cy="12169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flipH="1">
            <a:off x="2672207" y="2392781"/>
            <a:ext cx="360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0" y="2968268"/>
            <a:ext cx="467032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Chia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ABCDEG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 = GE – GH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ABHG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CDEH</a:t>
            </a: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ABCDEG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ABHG 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CDEH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572000" y="2929879"/>
            <a:ext cx="4464496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BH chia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ABCDEG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ABHG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CDEH</a:t>
            </a:r>
          </a:p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– 5 = 7 (cm)</a:t>
            </a:r>
          </a:p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CDEH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× 4 = 28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(cm</a:t>
            </a:r>
            <a:r>
              <a:rPr lang="vi-V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ABHG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× 5 = 25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(cm</a:t>
            </a:r>
            <a:r>
              <a:rPr lang="vi-V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ABCDEG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+ 28 = 53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(cm</a:t>
            </a:r>
            <a:r>
              <a:rPr lang="vi-V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53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vi-V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67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2286000" y="2133600"/>
            <a:ext cx="449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3300"/>
                </a:solidFill>
              </a:rPr>
              <a:t>DẶN DÒ</a:t>
            </a:r>
          </a:p>
        </p:txBody>
      </p:sp>
      <p:sp>
        <p:nvSpPr>
          <p:cNvPr id="7" name="Flowchart: Alternate Process 6"/>
          <p:cNvSpPr/>
          <p:nvPr/>
        </p:nvSpPr>
        <p:spPr>
          <a:xfrm>
            <a:off x="1485900" y="3223419"/>
            <a:ext cx="6362700" cy="1828800"/>
          </a:xfrm>
          <a:prstGeom prst="flowChartAlternate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vi 100000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383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673</Words>
  <Application>Microsoft Office PowerPoint</Application>
  <PresentationFormat>On-screen Show (4:3)</PresentationFormat>
  <Paragraphs>113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Admin</cp:lastModifiedBy>
  <cp:revision>43</cp:revision>
  <dcterms:created xsi:type="dcterms:W3CDTF">2016-08-16T14:16:26Z</dcterms:created>
  <dcterms:modified xsi:type="dcterms:W3CDTF">2022-04-13T01:50:18Z</dcterms:modified>
</cp:coreProperties>
</file>