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1" r:id="rId3"/>
    <p:sldId id="261" r:id="rId4"/>
    <p:sldId id="287" r:id="rId5"/>
    <p:sldId id="277" r:id="rId6"/>
    <p:sldId id="288" r:id="rId7"/>
    <p:sldId id="276" r:id="rId8"/>
    <p:sldId id="289" r:id="rId9"/>
    <p:sldId id="262" r:id="rId10"/>
    <p:sldId id="283" r:id="rId11"/>
    <p:sldId id="263" r:id="rId12"/>
    <p:sldId id="264" r:id="rId13"/>
    <p:sldId id="265" r:id="rId14"/>
    <p:sldId id="269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9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0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2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3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0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7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48EA7-9A32-4FF5-969E-0F8FA09145E0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E083-2BAA-4B66-B0E2-0B08B9FB4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0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5638800"/>
            <a:ext cx="915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0"/>
            <a:ext cx="2820988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169863" y="482600"/>
            <a:ext cx="8839200" cy="2165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4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con  </a:t>
            </a:r>
          </a:p>
          <a:p>
            <a:pPr algn="ctr"/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 với tiết học online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WordArt 11"/>
          <p:cNvSpPr>
            <a:spLocks noChangeArrowheads="1" noChangeShapeType="1" noTextEdit="1"/>
          </p:cNvSpPr>
          <p:nvPr/>
        </p:nvSpPr>
        <p:spPr bwMode="auto">
          <a:xfrm>
            <a:off x="1103313" y="3690938"/>
            <a:ext cx="6972300" cy="768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Tập</a:t>
            </a:r>
            <a:r>
              <a:rPr lang="en-US" b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viết</a:t>
            </a:r>
            <a:r>
              <a:rPr lang="en-US" b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b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Ôn</a:t>
            </a:r>
            <a:r>
              <a:rPr lang="en-US" b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chữ</a:t>
            </a:r>
            <a:r>
              <a:rPr lang="en-US" b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hoa</a:t>
            </a:r>
            <a:r>
              <a:rPr lang="en-US" b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R</a:t>
            </a:r>
            <a:endParaRPr lang="en-US" b="1" kern="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752600" y="5667375"/>
            <a:ext cx="59420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i="1">
                <a:latin typeface="Times New Roman" pitchFamily="18" charset="0"/>
                <a:cs typeface="Times New Roman" pitchFamily="18" charset="0"/>
              </a:rPr>
              <a:t>Giáo viên: Phạm Thị Chang</a:t>
            </a:r>
          </a:p>
        </p:txBody>
      </p:sp>
    </p:spTree>
    <p:extLst>
      <p:ext uri="{BB962C8B-B14F-4D97-AF65-F5344CB8AC3E}">
        <p14:creationId xmlns:p14="http://schemas.microsoft.com/office/powerpoint/2010/main" val="10631357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602" y="457200"/>
            <a:ext cx="8692598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24886" r="14061" b="52740"/>
          <a:stretch>
            <a:fillRect/>
          </a:stretch>
        </p:blipFill>
        <p:spPr bwMode="auto">
          <a:xfrm>
            <a:off x="609348" y="1300595"/>
            <a:ext cx="8153651" cy="2509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  <a:extLst/>
        </p:spPr>
      </p:pic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335462" y="4005065"/>
            <a:ext cx="5680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147436" y="4705483"/>
            <a:ext cx="87602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Khuyên người ta chăm chỉ cấy cày, làm lụng để có ngày sung sướng, đầy đủ.</a:t>
            </a:r>
          </a:p>
        </p:txBody>
      </p:sp>
      <p:grpSp>
        <p:nvGrpSpPr>
          <p:cNvPr id="162852" name="Group 36"/>
          <p:cNvGrpSpPr>
            <a:grpSpLocks/>
          </p:cNvGrpSpPr>
          <p:nvPr/>
        </p:nvGrpSpPr>
        <p:grpSpPr bwMode="auto">
          <a:xfrm>
            <a:off x="732630" y="2270918"/>
            <a:ext cx="7107237" cy="998644"/>
            <a:chOff x="500" y="1194"/>
            <a:chExt cx="4309" cy="467"/>
          </a:xfrm>
        </p:grpSpPr>
        <p:sp>
          <p:nvSpPr>
            <p:cNvPr id="11308" name="Line 15"/>
            <p:cNvSpPr>
              <a:spLocks noChangeShapeType="1"/>
            </p:cNvSpPr>
            <p:nvPr/>
          </p:nvSpPr>
          <p:spPr bwMode="auto">
            <a:xfrm>
              <a:off x="1194" y="1194"/>
              <a:ext cx="227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17"/>
            <p:cNvSpPr>
              <a:spLocks noChangeShapeType="1"/>
            </p:cNvSpPr>
            <p:nvPr/>
          </p:nvSpPr>
          <p:spPr bwMode="auto">
            <a:xfrm>
              <a:off x="1887" y="1205"/>
              <a:ext cx="227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0" name="Line 20"/>
            <p:cNvSpPr>
              <a:spLocks noChangeShapeType="1"/>
            </p:cNvSpPr>
            <p:nvPr/>
          </p:nvSpPr>
          <p:spPr bwMode="auto">
            <a:xfrm>
              <a:off x="500" y="1653"/>
              <a:ext cx="227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1" name="Line 22"/>
            <p:cNvSpPr>
              <a:spLocks noChangeShapeType="1"/>
            </p:cNvSpPr>
            <p:nvPr/>
          </p:nvSpPr>
          <p:spPr bwMode="auto">
            <a:xfrm>
              <a:off x="2255" y="1661"/>
              <a:ext cx="227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2" name="Line 25"/>
            <p:cNvSpPr>
              <a:spLocks noChangeShapeType="1"/>
            </p:cNvSpPr>
            <p:nvPr/>
          </p:nvSpPr>
          <p:spPr bwMode="auto">
            <a:xfrm>
              <a:off x="3288" y="1661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3" name="Line 27"/>
            <p:cNvSpPr>
              <a:spLocks noChangeShapeType="1"/>
            </p:cNvSpPr>
            <p:nvPr/>
          </p:nvSpPr>
          <p:spPr bwMode="auto">
            <a:xfrm>
              <a:off x="3576" y="1653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4" name="Line 28"/>
            <p:cNvSpPr>
              <a:spLocks noChangeShapeType="1"/>
            </p:cNvSpPr>
            <p:nvPr/>
          </p:nvSpPr>
          <p:spPr bwMode="auto">
            <a:xfrm>
              <a:off x="3993" y="1653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5" name="Line 29"/>
            <p:cNvSpPr>
              <a:spLocks noChangeShapeType="1"/>
            </p:cNvSpPr>
            <p:nvPr/>
          </p:nvSpPr>
          <p:spPr bwMode="auto">
            <a:xfrm>
              <a:off x="4422" y="1658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6" name="Line 30"/>
            <p:cNvSpPr>
              <a:spLocks noChangeShapeType="1"/>
            </p:cNvSpPr>
            <p:nvPr/>
          </p:nvSpPr>
          <p:spPr bwMode="auto">
            <a:xfrm>
              <a:off x="4673" y="1661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31"/>
            <p:cNvSpPr>
              <a:spLocks noChangeShapeType="1"/>
            </p:cNvSpPr>
            <p:nvPr/>
          </p:nvSpPr>
          <p:spPr bwMode="auto">
            <a:xfrm>
              <a:off x="1565" y="1661"/>
              <a:ext cx="272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32"/>
            <p:cNvSpPr>
              <a:spLocks noChangeShapeType="1"/>
            </p:cNvSpPr>
            <p:nvPr/>
          </p:nvSpPr>
          <p:spPr bwMode="auto">
            <a:xfrm>
              <a:off x="3099" y="1207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9" name="Line 33"/>
            <p:cNvSpPr>
              <a:spLocks noChangeShapeType="1"/>
            </p:cNvSpPr>
            <p:nvPr/>
          </p:nvSpPr>
          <p:spPr bwMode="auto">
            <a:xfrm>
              <a:off x="1148" y="1648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34"/>
            <p:cNvSpPr>
              <a:spLocks noChangeShapeType="1"/>
            </p:cNvSpPr>
            <p:nvPr/>
          </p:nvSpPr>
          <p:spPr bwMode="auto">
            <a:xfrm>
              <a:off x="884" y="1656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35"/>
            <p:cNvSpPr>
              <a:spLocks noChangeShapeType="1"/>
            </p:cNvSpPr>
            <p:nvPr/>
          </p:nvSpPr>
          <p:spPr bwMode="auto">
            <a:xfrm>
              <a:off x="3918" y="1205"/>
              <a:ext cx="136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2856" name="Group 40"/>
          <p:cNvGrpSpPr>
            <a:grpSpLocks/>
          </p:cNvGrpSpPr>
          <p:nvPr/>
        </p:nvGrpSpPr>
        <p:grpSpPr bwMode="auto">
          <a:xfrm>
            <a:off x="4104770" y="2296318"/>
            <a:ext cx="2389191" cy="983967"/>
            <a:chOff x="2517" y="1197"/>
            <a:chExt cx="1452" cy="451"/>
          </a:xfrm>
        </p:grpSpPr>
        <p:sp>
          <p:nvSpPr>
            <p:cNvPr id="11305" name="Line 37"/>
            <p:cNvSpPr>
              <a:spLocks noChangeShapeType="1"/>
            </p:cNvSpPr>
            <p:nvPr/>
          </p:nvSpPr>
          <p:spPr bwMode="auto">
            <a:xfrm>
              <a:off x="2517" y="1207"/>
              <a:ext cx="136" cy="0"/>
            </a:xfrm>
            <a:prstGeom prst="line">
              <a:avLst/>
            </a:prstGeom>
            <a:noFill/>
            <a:ln w="38100" cap="sq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6" name="Line 38"/>
            <p:cNvSpPr>
              <a:spLocks noChangeShapeType="1"/>
            </p:cNvSpPr>
            <p:nvPr/>
          </p:nvSpPr>
          <p:spPr bwMode="auto">
            <a:xfrm>
              <a:off x="3334" y="1197"/>
              <a:ext cx="136" cy="0"/>
            </a:xfrm>
            <a:prstGeom prst="line">
              <a:avLst/>
            </a:prstGeom>
            <a:noFill/>
            <a:ln w="38100" cap="sq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7" name="Line 39"/>
            <p:cNvSpPr>
              <a:spLocks noChangeShapeType="1"/>
            </p:cNvSpPr>
            <p:nvPr/>
          </p:nvSpPr>
          <p:spPr bwMode="auto">
            <a:xfrm>
              <a:off x="3833" y="1648"/>
              <a:ext cx="136" cy="0"/>
            </a:xfrm>
            <a:prstGeom prst="line">
              <a:avLst/>
            </a:prstGeom>
            <a:noFill/>
            <a:ln w="38100" cap="sq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2876" name="Group 60"/>
          <p:cNvGrpSpPr>
            <a:grpSpLocks/>
          </p:cNvGrpSpPr>
          <p:nvPr/>
        </p:nvGrpSpPr>
        <p:grpSpPr bwMode="auto">
          <a:xfrm>
            <a:off x="1236662" y="2312990"/>
            <a:ext cx="6929437" cy="997323"/>
            <a:chOff x="727" y="1199"/>
            <a:chExt cx="4365" cy="465"/>
          </a:xfrm>
        </p:grpSpPr>
        <p:sp>
          <p:nvSpPr>
            <p:cNvPr id="11288" name="Line 42"/>
            <p:cNvSpPr>
              <a:spLocks noChangeShapeType="1"/>
            </p:cNvSpPr>
            <p:nvPr/>
          </p:nvSpPr>
          <p:spPr bwMode="auto">
            <a:xfrm>
              <a:off x="1474" y="1207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Line 43"/>
            <p:cNvSpPr>
              <a:spLocks noChangeShapeType="1"/>
            </p:cNvSpPr>
            <p:nvPr/>
          </p:nvSpPr>
          <p:spPr bwMode="auto">
            <a:xfrm>
              <a:off x="1773" y="1207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Line 44"/>
            <p:cNvSpPr>
              <a:spLocks noChangeShapeType="1"/>
            </p:cNvSpPr>
            <p:nvPr/>
          </p:nvSpPr>
          <p:spPr bwMode="auto">
            <a:xfrm>
              <a:off x="2616" y="1207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Line 45"/>
            <p:cNvSpPr>
              <a:spLocks noChangeShapeType="1"/>
            </p:cNvSpPr>
            <p:nvPr/>
          </p:nvSpPr>
          <p:spPr bwMode="auto">
            <a:xfrm>
              <a:off x="3440" y="1199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Line 46"/>
            <p:cNvSpPr>
              <a:spLocks noChangeShapeType="1"/>
            </p:cNvSpPr>
            <p:nvPr/>
          </p:nvSpPr>
          <p:spPr bwMode="auto">
            <a:xfrm>
              <a:off x="727" y="1664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Line 47"/>
            <p:cNvSpPr>
              <a:spLocks noChangeShapeType="1"/>
            </p:cNvSpPr>
            <p:nvPr/>
          </p:nvSpPr>
          <p:spPr bwMode="auto">
            <a:xfrm>
              <a:off x="1882" y="1656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48"/>
            <p:cNvSpPr>
              <a:spLocks noChangeShapeType="1"/>
            </p:cNvSpPr>
            <p:nvPr/>
          </p:nvSpPr>
          <p:spPr bwMode="auto">
            <a:xfrm>
              <a:off x="2112" y="1655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49"/>
            <p:cNvSpPr>
              <a:spLocks noChangeShapeType="1"/>
            </p:cNvSpPr>
            <p:nvPr/>
          </p:nvSpPr>
          <p:spPr bwMode="auto">
            <a:xfrm>
              <a:off x="3152" y="1648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50"/>
            <p:cNvSpPr>
              <a:spLocks noChangeShapeType="1"/>
            </p:cNvSpPr>
            <p:nvPr/>
          </p:nvSpPr>
          <p:spPr bwMode="auto">
            <a:xfrm>
              <a:off x="3424" y="1650"/>
              <a:ext cx="136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Line 52"/>
            <p:cNvSpPr>
              <a:spLocks noChangeShapeType="1"/>
            </p:cNvSpPr>
            <p:nvPr/>
          </p:nvSpPr>
          <p:spPr bwMode="auto">
            <a:xfrm>
              <a:off x="2109" y="1207"/>
              <a:ext cx="272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Line 53"/>
            <p:cNvSpPr>
              <a:spLocks noChangeShapeType="1"/>
            </p:cNvSpPr>
            <p:nvPr/>
          </p:nvSpPr>
          <p:spPr bwMode="auto">
            <a:xfrm>
              <a:off x="2843" y="1202"/>
              <a:ext cx="272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9" name="Line 54"/>
            <p:cNvSpPr>
              <a:spLocks noChangeShapeType="1"/>
            </p:cNvSpPr>
            <p:nvPr/>
          </p:nvSpPr>
          <p:spPr bwMode="auto">
            <a:xfrm>
              <a:off x="3673" y="1207"/>
              <a:ext cx="272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Line 55"/>
            <p:cNvSpPr>
              <a:spLocks noChangeShapeType="1"/>
            </p:cNvSpPr>
            <p:nvPr/>
          </p:nvSpPr>
          <p:spPr bwMode="auto">
            <a:xfrm>
              <a:off x="2789" y="1661"/>
              <a:ext cx="272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Line 56"/>
            <p:cNvSpPr>
              <a:spLocks noChangeShapeType="1"/>
            </p:cNvSpPr>
            <p:nvPr/>
          </p:nvSpPr>
          <p:spPr bwMode="auto">
            <a:xfrm>
              <a:off x="4820" y="1661"/>
              <a:ext cx="272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57"/>
            <p:cNvSpPr>
              <a:spLocks noChangeShapeType="1"/>
            </p:cNvSpPr>
            <p:nvPr/>
          </p:nvSpPr>
          <p:spPr bwMode="auto">
            <a:xfrm>
              <a:off x="4134" y="1661"/>
              <a:ext cx="272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58"/>
            <p:cNvSpPr>
              <a:spLocks noChangeShapeType="1"/>
            </p:cNvSpPr>
            <p:nvPr/>
          </p:nvSpPr>
          <p:spPr bwMode="auto">
            <a:xfrm>
              <a:off x="1292" y="1645"/>
              <a:ext cx="137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59"/>
            <p:cNvSpPr>
              <a:spLocks noChangeShapeType="1"/>
            </p:cNvSpPr>
            <p:nvPr/>
          </p:nvSpPr>
          <p:spPr bwMode="auto">
            <a:xfrm>
              <a:off x="2481" y="1661"/>
              <a:ext cx="137" cy="0"/>
            </a:xfrm>
            <a:prstGeom prst="line">
              <a:avLst/>
            </a:prstGeom>
            <a:noFill/>
            <a:ln w="38100" cap="sq">
              <a:solidFill>
                <a:srgbClr val="66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86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2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2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6" grpId="0"/>
      <p:bldP spid="1628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WordArt 9"/>
          <p:cNvSpPr>
            <a:spLocks noChangeArrowheads="1" noChangeShapeType="1" noTextEdit="1"/>
          </p:cNvSpPr>
          <p:nvPr/>
        </p:nvSpPr>
        <p:spPr bwMode="auto">
          <a:xfrm>
            <a:off x="1827755" y="2565400"/>
            <a:ext cx="53625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7" grpId="0" animBg="1"/>
      <p:bldP spid="155657" grpId="1" animBg="1"/>
      <p:bldP spid="155657" grpId="2" animBg="1"/>
      <p:bldP spid="155657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2286000"/>
            <a:ext cx="6507162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cm.</a:t>
            </a: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7" name="Picture 5" descr="tuth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2895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52400" y="1600200"/>
            <a:ext cx="8763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4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4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S.</a:t>
            </a:r>
          </a:p>
        </p:txBody>
      </p:sp>
    </p:spTree>
    <p:extLst>
      <p:ext uri="{BB962C8B-B14F-4D97-AF65-F5344CB8AC3E}">
        <p14:creationId xmlns:p14="http://schemas.microsoft.com/office/powerpoint/2010/main" val="7982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\Downloads\Mẫu chữ\MẪU CHỮ ĐÃ XẾP\Chữ hoa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-1916113"/>
            <a:ext cx="7556500" cy="1069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33" name="AutoShape 17"/>
          <p:cNvSpPr>
            <a:spLocks/>
          </p:cNvSpPr>
          <p:nvPr/>
        </p:nvSpPr>
        <p:spPr bwMode="auto">
          <a:xfrm>
            <a:off x="979914" y="2070965"/>
            <a:ext cx="71438" cy="2735263"/>
          </a:xfrm>
          <a:prstGeom prst="leftBrace">
            <a:avLst>
              <a:gd name="adj1" fmla="val 319072"/>
              <a:gd name="adj2" fmla="val 50000"/>
            </a:avLst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4" name="Text Box 18"/>
          <p:cNvSpPr txBox="1">
            <a:spLocks noChangeArrowheads="1"/>
          </p:cNvSpPr>
          <p:nvPr/>
        </p:nvSpPr>
        <p:spPr bwMode="auto">
          <a:xfrm>
            <a:off x="-76333" y="3205738"/>
            <a:ext cx="1005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2,5 ô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255" name="Text Box 39"/>
          <p:cNvSpPr txBox="1">
            <a:spLocks noChangeArrowheads="1"/>
          </p:cNvSpPr>
          <p:nvPr/>
        </p:nvSpPr>
        <p:spPr bwMode="auto">
          <a:xfrm>
            <a:off x="4509656" y="1991609"/>
            <a:ext cx="374173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13532" r="7264" b="17468"/>
          <a:stretch/>
        </p:blipFill>
        <p:spPr>
          <a:xfrm>
            <a:off x="1214366" y="2005465"/>
            <a:ext cx="2723324" cy="30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7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37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33" grpId="0" animBg="1"/>
      <p:bldP spid="1372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609600"/>
            <a:ext cx="7467600" cy="5943600"/>
          </a:xfrm>
        </p:spPr>
      </p:pic>
    </p:spTree>
    <p:extLst>
      <p:ext uri="{BB962C8B-B14F-4D97-AF65-F5344CB8AC3E}">
        <p14:creationId xmlns:p14="http://schemas.microsoft.com/office/powerpoint/2010/main" val="29805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83079"/>
              </p:ext>
            </p:extLst>
          </p:nvPr>
        </p:nvGraphicFramePr>
        <p:xfrm>
          <a:off x="1953490" y="838200"/>
          <a:ext cx="4876801" cy="3276601"/>
        </p:xfrm>
        <a:graphic>
          <a:graphicData uri="http://schemas.openxmlformats.org/drawingml/2006/table">
            <a:tbl>
              <a:tblPr/>
              <a:tblGrid>
                <a:gridCol w="1295401"/>
                <a:gridCol w="1143000"/>
                <a:gridCol w="1219200"/>
                <a:gridCol w="1219200"/>
              </a:tblGrid>
              <a:tr h="1090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5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0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5" descr="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23399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7"/>
          <p:cNvSpPr>
            <a:spLocks/>
          </p:cNvSpPr>
          <p:nvPr/>
        </p:nvSpPr>
        <p:spPr bwMode="auto">
          <a:xfrm>
            <a:off x="1676400" y="1376714"/>
            <a:ext cx="71438" cy="2735263"/>
          </a:xfrm>
          <a:prstGeom prst="leftBrace">
            <a:avLst>
              <a:gd name="adj1" fmla="val 319072"/>
              <a:gd name="adj2" fmla="val 50000"/>
            </a:avLst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498764" y="2480813"/>
            <a:ext cx="1107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2,5 ô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98764" y="4648200"/>
            <a:ext cx="7772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457200"/>
            <a:ext cx="7620000" cy="6324600"/>
          </a:xfrm>
        </p:spPr>
      </p:pic>
    </p:spTree>
    <p:extLst>
      <p:ext uri="{BB962C8B-B14F-4D97-AF65-F5344CB8AC3E}">
        <p14:creationId xmlns:p14="http://schemas.microsoft.com/office/powerpoint/2010/main" val="29466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U h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5268"/>
            <a:ext cx="5257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7"/>
          <p:cNvSpPr>
            <a:spLocks/>
          </p:cNvSpPr>
          <p:nvPr/>
        </p:nvSpPr>
        <p:spPr bwMode="auto">
          <a:xfrm>
            <a:off x="1905000" y="1524000"/>
            <a:ext cx="71438" cy="2422018"/>
          </a:xfrm>
          <a:prstGeom prst="leftBrace">
            <a:avLst>
              <a:gd name="adj1" fmla="val 319072"/>
              <a:gd name="adj2" fmla="val 50000"/>
            </a:avLst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40840" y="2286000"/>
            <a:ext cx="1005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2,5 ô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76200" y="4191000"/>
            <a:ext cx="80772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600" b="1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600" b="1" dirty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600" b="1" dirty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600" b="1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Arc 11"/>
          <p:cNvSpPr>
            <a:spLocks/>
          </p:cNvSpPr>
          <p:nvPr/>
        </p:nvSpPr>
        <p:spPr bwMode="auto">
          <a:xfrm rot="9456577">
            <a:off x="2370398" y="1582581"/>
            <a:ext cx="642937" cy="639763"/>
          </a:xfrm>
          <a:custGeom>
            <a:avLst/>
            <a:gdLst>
              <a:gd name="G0" fmla="+- 10300 0 0"/>
              <a:gd name="G1" fmla="+- 21600 0 0"/>
              <a:gd name="G2" fmla="+- 21600 0 0"/>
              <a:gd name="T0" fmla="*/ 0 w 25774"/>
              <a:gd name="T1" fmla="*/ 2614 h 21600"/>
              <a:gd name="T2" fmla="*/ 25774 w 25774"/>
              <a:gd name="T3" fmla="*/ 6530 h 21600"/>
              <a:gd name="T4" fmla="*/ 10300 w 257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774" h="21600" fill="none" extrusionOk="0">
                <a:moveTo>
                  <a:pt x="-1" y="2613"/>
                </a:moveTo>
                <a:cubicBezTo>
                  <a:pt x="3162" y="898"/>
                  <a:pt x="6702" y="-1"/>
                  <a:pt x="10300" y="0"/>
                </a:cubicBezTo>
                <a:cubicBezTo>
                  <a:pt x="16127" y="0"/>
                  <a:pt x="21708" y="2354"/>
                  <a:pt x="25774" y="6529"/>
                </a:cubicBezTo>
              </a:path>
              <a:path w="25774" h="21600" stroke="0" extrusionOk="0">
                <a:moveTo>
                  <a:pt x="-1" y="2613"/>
                </a:moveTo>
                <a:cubicBezTo>
                  <a:pt x="3162" y="898"/>
                  <a:pt x="6702" y="-1"/>
                  <a:pt x="10300" y="0"/>
                </a:cubicBezTo>
                <a:cubicBezTo>
                  <a:pt x="16127" y="0"/>
                  <a:pt x="21708" y="2354"/>
                  <a:pt x="25774" y="6529"/>
                </a:cubicBezTo>
                <a:lnTo>
                  <a:pt x="10300" y="21600"/>
                </a:lnTo>
                <a:close/>
              </a:path>
            </a:pathLst>
          </a:cu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14"/>
          <p:cNvSpPr>
            <a:spLocks/>
          </p:cNvSpPr>
          <p:nvPr/>
        </p:nvSpPr>
        <p:spPr bwMode="auto">
          <a:xfrm rot="18067484" flipH="1">
            <a:off x="3760192" y="1477642"/>
            <a:ext cx="544513" cy="304800"/>
          </a:xfrm>
          <a:custGeom>
            <a:avLst/>
            <a:gdLst>
              <a:gd name="G0" fmla="+- 6382 0 0"/>
              <a:gd name="G1" fmla="+- 21600 0 0"/>
              <a:gd name="G2" fmla="+- 21600 0 0"/>
              <a:gd name="T0" fmla="*/ 0 w 21856"/>
              <a:gd name="T1" fmla="*/ 964 h 21600"/>
              <a:gd name="T2" fmla="*/ 21856 w 21856"/>
              <a:gd name="T3" fmla="*/ 6530 h 21600"/>
              <a:gd name="T4" fmla="*/ 6382 w 2185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56" h="21600" fill="none" extrusionOk="0">
                <a:moveTo>
                  <a:pt x="0" y="964"/>
                </a:moveTo>
                <a:cubicBezTo>
                  <a:pt x="2067" y="325"/>
                  <a:pt x="4218" y="-1"/>
                  <a:pt x="6382" y="0"/>
                </a:cubicBezTo>
                <a:cubicBezTo>
                  <a:pt x="12209" y="0"/>
                  <a:pt x="17790" y="2354"/>
                  <a:pt x="21856" y="6529"/>
                </a:cubicBezTo>
              </a:path>
              <a:path w="21856" h="21600" stroke="0" extrusionOk="0">
                <a:moveTo>
                  <a:pt x="0" y="964"/>
                </a:moveTo>
                <a:cubicBezTo>
                  <a:pt x="2067" y="325"/>
                  <a:pt x="4218" y="-1"/>
                  <a:pt x="6382" y="0"/>
                </a:cubicBezTo>
                <a:cubicBezTo>
                  <a:pt x="12209" y="0"/>
                  <a:pt x="17790" y="2354"/>
                  <a:pt x="21856" y="6529"/>
                </a:cubicBezTo>
                <a:lnTo>
                  <a:pt x="6382" y="21600"/>
                </a:lnTo>
                <a:close/>
              </a:path>
            </a:pathLst>
          </a:cu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3581400" y="265749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28600"/>
            <a:ext cx="7696200" cy="6400800"/>
          </a:xfrm>
        </p:spPr>
      </p:pic>
    </p:spTree>
    <p:extLst>
      <p:ext uri="{BB962C8B-B14F-4D97-AF65-F5344CB8AC3E}">
        <p14:creationId xmlns:p14="http://schemas.microsoft.com/office/powerpoint/2010/main" val="2054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22319" r="35248" b="50266"/>
          <a:stretch>
            <a:fillRect/>
          </a:stretch>
        </p:blipFill>
        <p:spPr bwMode="auto">
          <a:xfrm>
            <a:off x="1664494" y="1295400"/>
            <a:ext cx="61198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533400" y="3962400"/>
            <a:ext cx="9296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Rang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533400" y="4570413"/>
            <a:ext cx="8382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từ ứng dụng các con chữ có chiều cao như thế nào?</a:t>
            </a:r>
          </a:p>
        </p:txBody>
      </p:sp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685801" y="5507038"/>
            <a:ext cx="74866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 cách giữa </a:t>
            </a:r>
            <a:r>
              <a:rPr lang="en-US" sz="2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en-US" sz="2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 con chữ nào?</a:t>
            </a:r>
            <a:endParaRPr lang="en-US" sz="2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1817" name="Group 25"/>
          <p:cNvGrpSpPr>
            <a:grpSpLocks/>
          </p:cNvGrpSpPr>
          <p:nvPr/>
        </p:nvGrpSpPr>
        <p:grpSpPr bwMode="auto">
          <a:xfrm>
            <a:off x="1835150" y="2420938"/>
            <a:ext cx="5041900" cy="0"/>
            <a:chOff x="1156" y="1525"/>
            <a:chExt cx="3176" cy="0"/>
          </a:xfrm>
        </p:grpSpPr>
        <p:sp>
          <p:nvSpPr>
            <p:cNvPr id="10258" name="Line 15"/>
            <p:cNvSpPr>
              <a:spLocks noChangeShapeType="1"/>
            </p:cNvSpPr>
            <p:nvPr/>
          </p:nvSpPr>
          <p:spPr bwMode="auto">
            <a:xfrm>
              <a:off x="1156" y="1525"/>
              <a:ext cx="273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16"/>
            <p:cNvSpPr>
              <a:spLocks noChangeShapeType="1"/>
            </p:cNvSpPr>
            <p:nvPr/>
          </p:nvSpPr>
          <p:spPr bwMode="auto">
            <a:xfrm>
              <a:off x="1585" y="1525"/>
              <a:ext cx="273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18"/>
            <p:cNvSpPr>
              <a:spLocks noChangeShapeType="1"/>
            </p:cNvSpPr>
            <p:nvPr/>
          </p:nvSpPr>
          <p:spPr bwMode="auto">
            <a:xfrm>
              <a:off x="2835" y="1525"/>
              <a:ext cx="499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19"/>
            <p:cNvSpPr>
              <a:spLocks noChangeShapeType="1"/>
            </p:cNvSpPr>
            <p:nvPr/>
          </p:nvSpPr>
          <p:spPr bwMode="auto">
            <a:xfrm>
              <a:off x="4105" y="1525"/>
              <a:ext cx="227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816" name="Group 24"/>
          <p:cNvGrpSpPr>
            <a:grpSpLocks/>
          </p:cNvGrpSpPr>
          <p:nvPr/>
        </p:nvGrpSpPr>
        <p:grpSpPr bwMode="auto">
          <a:xfrm>
            <a:off x="2987675" y="2416175"/>
            <a:ext cx="3402013" cy="12700"/>
            <a:chOff x="1882" y="1522"/>
            <a:chExt cx="2143" cy="8"/>
          </a:xfrm>
        </p:grpSpPr>
        <p:sp>
          <p:nvSpPr>
            <p:cNvPr id="10254" name="Line 20"/>
            <p:cNvSpPr>
              <a:spLocks noChangeShapeType="1"/>
            </p:cNvSpPr>
            <p:nvPr/>
          </p:nvSpPr>
          <p:spPr bwMode="auto">
            <a:xfrm>
              <a:off x="1882" y="1525"/>
              <a:ext cx="227" cy="0"/>
            </a:xfrm>
            <a:prstGeom prst="line">
              <a:avLst/>
            </a:prstGeom>
            <a:noFill/>
            <a:ln w="38100" cap="sq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21"/>
            <p:cNvSpPr>
              <a:spLocks noChangeShapeType="1"/>
            </p:cNvSpPr>
            <p:nvPr/>
          </p:nvSpPr>
          <p:spPr bwMode="auto">
            <a:xfrm>
              <a:off x="2285" y="1525"/>
              <a:ext cx="227" cy="0"/>
            </a:xfrm>
            <a:prstGeom prst="line">
              <a:avLst/>
            </a:prstGeom>
            <a:noFill/>
            <a:ln w="38100" cap="sq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22"/>
            <p:cNvSpPr>
              <a:spLocks noChangeShapeType="1"/>
            </p:cNvSpPr>
            <p:nvPr/>
          </p:nvSpPr>
          <p:spPr bwMode="auto">
            <a:xfrm>
              <a:off x="3424" y="1530"/>
              <a:ext cx="227" cy="0"/>
            </a:xfrm>
            <a:prstGeom prst="line">
              <a:avLst/>
            </a:prstGeom>
            <a:noFill/>
            <a:ln w="38100" cap="sq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23"/>
            <p:cNvSpPr>
              <a:spLocks noChangeShapeType="1"/>
            </p:cNvSpPr>
            <p:nvPr/>
          </p:nvSpPr>
          <p:spPr bwMode="auto">
            <a:xfrm>
              <a:off x="3798" y="1522"/>
              <a:ext cx="227" cy="0"/>
            </a:xfrm>
            <a:prstGeom prst="line">
              <a:avLst/>
            </a:prstGeom>
            <a:noFill/>
            <a:ln w="38100" cap="sq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1" name="Oval 26"/>
          <p:cNvSpPr>
            <a:spLocks noChangeArrowheads="1"/>
          </p:cNvSpPr>
          <p:nvPr/>
        </p:nvSpPr>
        <p:spPr bwMode="auto">
          <a:xfrm>
            <a:off x="8134350" y="460375"/>
            <a:ext cx="152400" cy="180975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Oval 27"/>
          <p:cNvSpPr>
            <a:spLocks noChangeArrowheads="1"/>
          </p:cNvSpPr>
          <p:nvPr/>
        </p:nvSpPr>
        <p:spPr bwMode="auto">
          <a:xfrm>
            <a:off x="8350250" y="676275"/>
            <a:ext cx="152400" cy="180975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20" name="Oval 28"/>
          <p:cNvSpPr>
            <a:spLocks noChangeArrowheads="1"/>
          </p:cNvSpPr>
          <p:nvPr/>
        </p:nvSpPr>
        <p:spPr bwMode="auto">
          <a:xfrm>
            <a:off x="4098530" y="2119602"/>
            <a:ext cx="296250" cy="3603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sq">
            <a:solidFill>
              <a:srgbClr val="FFC000"/>
            </a:solidFill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30" dur="500"/>
                                        <p:tgtEl>
                                          <p:spTgt spid="16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200" fill="hold"/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" fill="hold"/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" fill="hold"/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2" grpId="0"/>
      <p:bldP spid="161803" grpId="0"/>
      <p:bldP spid="161804" grpId="0"/>
      <p:bldP spid="161820" grpId="0" animBg="1"/>
      <p:bldP spid="1618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268</Words>
  <Application>Microsoft Office PowerPoint</Application>
  <PresentationFormat>On-screen Show (4:3)</PresentationFormat>
  <Paragraphs>31</Paragraphs>
  <Slides>15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dell</cp:lastModifiedBy>
  <cp:revision>57</cp:revision>
  <dcterms:created xsi:type="dcterms:W3CDTF">2018-01-25T13:37:32Z</dcterms:created>
  <dcterms:modified xsi:type="dcterms:W3CDTF">2022-02-21T02:21:26Z</dcterms:modified>
</cp:coreProperties>
</file>