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0" r:id="rId2"/>
    <p:sldId id="268" r:id="rId3"/>
    <p:sldId id="271" r:id="rId4"/>
    <p:sldId id="273" r:id="rId5"/>
    <p:sldId id="262" r:id="rId6"/>
    <p:sldId id="257" r:id="rId7"/>
    <p:sldId id="269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65" r:id="rId20"/>
    <p:sldId id="266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AA8795-5CFC-4AE5-BE4E-2E58B84C98C9}">
          <p14:sldIdLst>
            <p14:sldId id="270"/>
            <p14:sldId id="268"/>
            <p14:sldId id="271"/>
            <p14:sldId id="273"/>
            <p14:sldId id="262"/>
            <p14:sldId id="257"/>
            <p14:sldId id="269"/>
            <p14:sldId id="272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8125-27DA-4497-87C9-24F862982AB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C2F75-F7EB-407D-AA8C-82A831000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4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0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0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8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9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3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00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1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0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0.png"/><Relationship Id="rId4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6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7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12">
            <a:extLst>
              <a:ext uri="{FF2B5EF4-FFF2-40B4-BE49-F238E27FC236}">
                <a16:creationId xmlns:a16="http://schemas.microsoft.com/office/drawing/2014/main" id="{98C23D67-7F04-EF12-C528-0FDCE1DA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12221" y="8241757"/>
            <a:ext cx="3451865" cy="2359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E4F05-AF75-D033-250D-4EA77A6C4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29" y="7098771"/>
            <a:ext cx="1703298" cy="3001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4343400" y="1257300"/>
            <a:ext cx="9012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>
                <a:solidFill>
                  <a:srgbClr val="FF0000"/>
                </a:solidFill>
              </a:rPr>
              <a:t>Chia sẻ về chủ điểm</a:t>
            </a:r>
            <a:endParaRPr lang="en-US" sz="5000" b="1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4EC39-DC2E-68E6-47B0-6FABEB1A1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223" y="2636342"/>
            <a:ext cx="5057775" cy="381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65765-26C2-B600-7201-66AF5C56C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662591"/>
            <a:ext cx="4876800" cy="3838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E8CD7-78B9-44EE-1135-4A1FF643A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8512" y="2568193"/>
            <a:ext cx="5093974" cy="39135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81B17F-9AEF-0920-B72E-91A0AF73BD6F}"/>
              </a:ext>
            </a:extLst>
          </p:cNvPr>
          <p:cNvSpPr txBox="1"/>
          <p:nvPr/>
        </p:nvSpPr>
        <p:spPr>
          <a:xfrm>
            <a:off x="3048000" y="7025262"/>
            <a:ext cx="12573000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/>
              <a:t>Quan sát các tranh và trả lời câu hỏi:</a:t>
            </a:r>
          </a:p>
          <a:p>
            <a:pPr>
              <a:lnSpc>
                <a:spcPct val="150000"/>
              </a:lnSpc>
            </a:pPr>
            <a:r>
              <a:rPr lang="vi-VN" sz="4000"/>
              <a:t>So với năm trước, em đã có sự thay đổi như thế nào?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77889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3709554" y="1257300"/>
            <a:ext cx="10868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CÁCH NGẮT NGHỈ MỘT SỐ CÂU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4FD94-400E-D329-86FC-9956DC7F64BC}"/>
              </a:ext>
            </a:extLst>
          </p:cNvPr>
          <p:cNvSpPr txBox="1"/>
          <p:nvPr/>
        </p:nvSpPr>
        <p:spPr>
          <a:xfrm>
            <a:off x="2247899" y="2568193"/>
            <a:ext cx="13792200" cy="30406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Ngắt nghỉ theo các dấu câu, trong trường hợp không có dấu câu ta ngắt nghỉ theo nghĩa của cụm từ.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4FF3-DD20-A0F7-3D5E-87BBEB111383}"/>
              </a:ext>
            </a:extLst>
          </p:cNvPr>
          <p:cNvSpPr txBox="1"/>
          <p:nvPr/>
        </p:nvSpPr>
        <p:spPr>
          <a:xfrm>
            <a:off x="1219200" y="6057932"/>
            <a:ext cx="164973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 quên thế nào được </a:t>
            </a:r>
            <a:r>
              <a:rPr lang="nl-NL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cảm giác trong sáng 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nl-NL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nảy nở trong lòng tôi </a:t>
            </a:r>
            <a:r>
              <a:rPr lang="nl-NL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 mấy c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 hoa tươi mỉm cười giữa bầu trời quang 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8543D-C527-6D85-A26C-0CF0E14DB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634" y="-221052"/>
            <a:ext cx="2697668" cy="25646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99218F-7B7B-6E50-4F6C-734B8541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49" y="8425185"/>
            <a:ext cx="2000251" cy="19016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F86891-9C9F-9A85-9B8A-DA8CE652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582" y="7486558"/>
            <a:ext cx="1388052" cy="13196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5677691-C85A-484B-DEAF-53E4A170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0" y="9008662"/>
            <a:ext cx="1294281" cy="12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98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2667000" y="790649"/>
            <a:ext cx="4215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4FF3-DD20-A0F7-3D5E-87BBEB111383}"/>
              </a:ext>
            </a:extLst>
          </p:cNvPr>
          <p:cNvSpPr txBox="1"/>
          <p:nvPr/>
        </p:nvSpPr>
        <p:spPr>
          <a:xfrm>
            <a:off x="1610557" y="2376218"/>
            <a:ext cx="15066885" cy="71268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Bài văn là lời của ai, nói về điều gì?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Điều gì gợi cho tác giả nhớ đến những kỉ niệm của buổi tựu trường đầu tiên?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Tâm trạng của cậu bé trên đường đến trường được diễn tả qua chỉ tiết nào?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Sự bỡ ngỡ, rụt rè của cậu học trò mới được thể hiện qua những hình ảnh nào?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E99218F-7B7B-6E50-4F6C-734B8541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49" y="8425185"/>
            <a:ext cx="2000251" cy="19016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F86891-9C9F-9A85-9B8A-DA8CE652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582" y="7486558"/>
            <a:ext cx="1388052" cy="13196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5677691-C85A-484B-DEAF-53E4A170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0" y="9008662"/>
            <a:ext cx="1294281" cy="1230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616DFD-5337-1748-540A-2FC38D7D2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00" y="79031"/>
            <a:ext cx="1703298" cy="25894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DAB0CB-0ADC-46F5-AB6A-C1163A11FEF6}"/>
              </a:ext>
            </a:extLst>
          </p:cNvPr>
          <p:cNvSpPr txBox="1"/>
          <p:nvPr/>
        </p:nvSpPr>
        <p:spPr>
          <a:xfrm>
            <a:off x="1800541" y="502961"/>
            <a:ext cx="551815" cy="94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/>
              <a:t>2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24821A5-0F85-B70F-955E-64DBA768DDEA}"/>
              </a:ext>
            </a:extLst>
          </p:cNvPr>
          <p:cNvSpPr/>
          <p:nvPr/>
        </p:nvSpPr>
        <p:spPr>
          <a:xfrm>
            <a:off x="1600200" y="1973226"/>
            <a:ext cx="4648200" cy="901593"/>
          </a:xfrm>
          <a:prstGeom prst="flowChartTerminator">
            <a:avLst/>
          </a:prstGeom>
          <a:solidFill>
            <a:srgbClr val="FFD24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17127202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C360A3-FB11-01FA-4AC6-2579266C25FC}"/>
              </a:ext>
            </a:extLst>
          </p:cNvPr>
          <p:cNvSpPr/>
          <p:nvPr/>
        </p:nvSpPr>
        <p:spPr>
          <a:xfrm>
            <a:off x="1943659" y="1181100"/>
            <a:ext cx="14400681" cy="1828800"/>
          </a:xfrm>
          <a:prstGeom prst="roundRect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4FF3-DD20-A0F7-3D5E-87BBEB111383}"/>
              </a:ext>
            </a:extLst>
          </p:cNvPr>
          <p:cNvSpPr txBox="1"/>
          <p:nvPr/>
        </p:nvSpPr>
        <p:spPr>
          <a:xfrm>
            <a:off x="2705099" y="1540809"/>
            <a:ext cx="13582650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Bài văn là lời của ai, nói về điều gì?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10A4CFC-791D-A681-A51B-D4D3E540D83F}"/>
              </a:ext>
            </a:extLst>
          </p:cNvPr>
          <p:cNvSpPr/>
          <p:nvPr/>
        </p:nvSpPr>
        <p:spPr>
          <a:xfrm rot="637770">
            <a:off x="6824942" y="3527293"/>
            <a:ext cx="8423174" cy="496397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D8800-FAE4-A5F7-481F-B48D46D08229}"/>
              </a:ext>
            </a:extLst>
          </p:cNvPr>
          <p:cNvSpPr txBox="1"/>
          <p:nvPr/>
        </p:nvSpPr>
        <p:spPr>
          <a:xfrm>
            <a:off x="8370611" y="4843075"/>
            <a:ext cx="61722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Là lời của tác giả nói về ngày đầu tiên đi học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826084D-1174-92A0-4399-D64AEB4D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0903" y="2650191"/>
            <a:ext cx="3279079" cy="7187023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C8247BE6-04EB-7BDB-F5A7-12E210C15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94946" y="6884531"/>
            <a:ext cx="5854166" cy="27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2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C360A3-FB11-01FA-4AC6-2579266C25FC}"/>
              </a:ext>
            </a:extLst>
          </p:cNvPr>
          <p:cNvSpPr/>
          <p:nvPr/>
        </p:nvSpPr>
        <p:spPr>
          <a:xfrm>
            <a:off x="2057400" y="430450"/>
            <a:ext cx="14400681" cy="2221369"/>
          </a:xfrm>
          <a:prstGeom prst="roundRect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4FF3-DD20-A0F7-3D5E-87BBEB111383}"/>
              </a:ext>
            </a:extLst>
          </p:cNvPr>
          <p:cNvSpPr txBox="1"/>
          <p:nvPr/>
        </p:nvSpPr>
        <p:spPr>
          <a:xfrm>
            <a:off x="2352675" y="463790"/>
            <a:ext cx="13582650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Điều gì gợi cho tác giả nhớ đến những kỉ niệm của buổi tựu trường đầu tiên?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C8247BE6-04EB-7BDB-F5A7-12E210C15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5524" y="7154141"/>
            <a:ext cx="5854166" cy="2735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1B4F4B-83C4-870C-A1A5-F9BA047F54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36"/>
          <a:stretch/>
        </p:blipFill>
        <p:spPr>
          <a:xfrm>
            <a:off x="14275283" y="4803006"/>
            <a:ext cx="3429000" cy="508662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E5334B6-91E9-71A8-6C83-7649C08F9BA0}"/>
              </a:ext>
            </a:extLst>
          </p:cNvPr>
          <p:cNvSpPr/>
          <p:nvPr/>
        </p:nvSpPr>
        <p:spPr>
          <a:xfrm rot="442326">
            <a:off x="4295538" y="3231584"/>
            <a:ext cx="9529898" cy="4698319"/>
          </a:xfrm>
          <a:prstGeom prst="cloudCallout">
            <a:avLst>
              <a:gd name="adj1" fmla="val -74446"/>
              <a:gd name="adj2" fmla="val 3553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D8800-FAE4-A5F7-481F-B48D46D08229}"/>
              </a:ext>
            </a:extLst>
          </p:cNvPr>
          <p:cNvSpPr txBox="1"/>
          <p:nvPr/>
        </p:nvSpPr>
        <p:spPr>
          <a:xfrm>
            <a:off x="5377094" y="4483237"/>
            <a:ext cx="8204046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Mùa thu gợi tác giả nhớ đến buổi tựu trường đầu tiên.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FFB9EA34-B7B9-B9AE-09EC-FF6AD10C8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57740" y="7068990"/>
            <a:ext cx="5854166" cy="28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43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C360A3-FB11-01FA-4AC6-2579266C25FC}"/>
              </a:ext>
            </a:extLst>
          </p:cNvPr>
          <p:cNvSpPr/>
          <p:nvPr/>
        </p:nvSpPr>
        <p:spPr>
          <a:xfrm>
            <a:off x="2057400" y="430450"/>
            <a:ext cx="14400681" cy="2221369"/>
          </a:xfrm>
          <a:prstGeom prst="roundRect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4FF3-DD20-A0F7-3D5E-87BBEB111383}"/>
              </a:ext>
            </a:extLst>
          </p:cNvPr>
          <p:cNvSpPr txBox="1"/>
          <p:nvPr/>
        </p:nvSpPr>
        <p:spPr>
          <a:xfrm>
            <a:off x="2352675" y="463790"/>
            <a:ext cx="13582650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Tâm trạng của cậu bé trên đường đến trường được diễn tả qua chỉ tiết nào?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C8247BE6-04EB-7BDB-F5A7-12E210C15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5524" y="7154141"/>
            <a:ext cx="5854166" cy="2735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D8800-FAE4-A5F7-481F-B48D46D08229}"/>
              </a:ext>
            </a:extLst>
          </p:cNvPr>
          <p:cNvSpPr txBox="1"/>
          <p:nvPr/>
        </p:nvSpPr>
        <p:spPr>
          <a:xfrm>
            <a:off x="4259129" y="3624475"/>
            <a:ext cx="9679691" cy="34078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Trên đường đến trường, cậu thấy trong lòng khác lạ, cảnh vật thay đổi vì nay cậu đi học.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CAEAB-93A1-D9CC-9A18-7381F59EF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35" y="3746258"/>
            <a:ext cx="3218559" cy="321855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8FDE9A7-3D10-EA1A-4C82-027D6E1C0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754686" y="6057900"/>
            <a:ext cx="59419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883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C360A3-FB11-01FA-4AC6-2579266C25FC}"/>
              </a:ext>
            </a:extLst>
          </p:cNvPr>
          <p:cNvSpPr/>
          <p:nvPr/>
        </p:nvSpPr>
        <p:spPr>
          <a:xfrm>
            <a:off x="2057400" y="430450"/>
            <a:ext cx="14400681" cy="2221369"/>
          </a:xfrm>
          <a:prstGeom prst="roundRect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24FF3-DD20-A0F7-3D5E-87BBEB111383}"/>
              </a:ext>
            </a:extLst>
          </p:cNvPr>
          <p:cNvSpPr txBox="1"/>
          <p:nvPr/>
        </p:nvSpPr>
        <p:spPr>
          <a:xfrm>
            <a:off x="2466415" y="393187"/>
            <a:ext cx="13582650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Sự bỡ ngỡ, rụt rè của cậu học trò mới được thể hiện qua những hình ảnh nào?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D8800-FAE4-A5F7-481F-B48D46D08229}"/>
              </a:ext>
            </a:extLst>
          </p:cNvPr>
          <p:cNvSpPr txBox="1"/>
          <p:nvPr/>
        </p:nvSpPr>
        <p:spPr>
          <a:xfrm>
            <a:off x="3729204" y="4283087"/>
            <a:ext cx="11057071" cy="3080202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Con đường làng bỗng lạ lẫm.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Cảnh vật thay đổi.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Trong lòng thấy có sự thay đổi lớn.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CAEAB-93A1-D9CC-9A18-7381F59EF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1" y="4000500"/>
            <a:ext cx="3218559" cy="321855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77E8F6B-A253-2307-1DE9-A4C33BD7D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05657" y="2574222"/>
            <a:ext cx="3485847" cy="751665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045868F0-5793-8EA2-E894-B0078E9141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4254" y="6688925"/>
            <a:ext cx="2392069" cy="32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045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1159D145-4FE7-706C-7867-4229E0C38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83338">
            <a:off x="10513674" y="3164608"/>
            <a:ext cx="7614422" cy="703382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3423552-91D6-7424-3221-7DB1032E4044}"/>
              </a:ext>
            </a:extLst>
          </p:cNvPr>
          <p:cNvSpPr/>
          <p:nvPr/>
        </p:nvSpPr>
        <p:spPr>
          <a:xfrm>
            <a:off x="1104900" y="494089"/>
            <a:ext cx="11201400" cy="4343400"/>
          </a:xfrm>
          <a:prstGeom prst="cloudCallout">
            <a:avLst>
              <a:gd name="adj1" fmla="val -55341"/>
              <a:gd name="adj2" fmla="val -5089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D8800-FAE4-A5F7-481F-B48D46D08229}"/>
              </a:ext>
            </a:extLst>
          </p:cNvPr>
          <p:cNvSpPr txBox="1"/>
          <p:nvPr/>
        </p:nvSpPr>
        <p:spPr>
          <a:xfrm>
            <a:off x="1981200" y="1125688"/>
            <a:ext cx="10058400" cy="3080202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Dựa vào gợi ý ở phần Đọc hiểu, hãy cho biết mỗi đoạn văn trong bài học nói về điều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28EDF-D6B0-1D1F-0A5B-129206AC6DBD}"/>
              </a:ext>
            </a:extLst>
          </p:cNvPr>
          <p:cNvSpPr txBox="1"/>
          <p:nvPr/>
        </p:nvSpPr>
        <p:spPr>
          <a:xfrm>
            <a:off x="1676400" y="5291189"/>
            <a:ext cx="93345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Đoạn 1: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Mùa thu gợi tác giả nhớ đến ngày khai trường.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Đoạn 2: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Tâm trạng của cậu học trò.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Đoạn 3: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Sự bỡ ngỡ của cậu trò mới.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35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17D8800-FAE4-A5F7-481F-B48D46D08229}"/>
              </a:ext>
            </a:extLst>
          </p:cNvPr>
          <p:cNvSpPr txBox="1"/>
          <p:nvPr/>
        </p:nvSpPr>
        <p:spPr>
          <a:xfrm>
            <a:off x="1714500" y="349973"/>
            <a:ext cx="14859000" cy="22586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Em dựa vào dấu hiệu nào để nhận ra các đoạn văn trên? Chọn ra các ý đúng: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28EDF-D6B0-1D1F-0A5B-129206AC6DBD}"/>
              </a:ext>
            </a:extLst>
          </p:cNvPr>
          <p:cNvSpPr txBox="1"/>
          <p:nvPr/>
        </p:nvSpPr>
        <p:spPr>
          <a:xfrm>
            <a:off x="5410200" y="3268886"/>
            <a:ext cx="65532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Mỗi đoạn văn nêu một 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6B8DF-84DB-9BB7-72D8-D6A7C70BFD00}"/>
              </a:ext>
            </a:extLst>
          </p:cNvPr>
          <p:cNvSpPr txBox="1"/>
          <p:nvPr/>
        </p:nvSpPr>
        <p:spPr>
          <a:xfrm>
            <a:off x="5410200" y="5369667"/>
            <a:ext cx="93345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Mỗi đoạn văn kể về một nhân vật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AEC053-AC82-C307-C117-99278A39AEF9}"/>
              </a:ext>
            </a:extLst>
          </p:cNvPr>
          <p:cNvSpPr txBox="1"/>
          <p:nvPr/>
        </p:nvSpPr>
        <p:spPr>
          <a:xfrm>
            <a:off x="5410200" y="7437364"/>
            <a:ext cx="111633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Hết mỗi đoạn văn, tác giả đều xuống dòng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A0E680-B346-6A2D-4C8A-DB5BAD42B51B}"/>
              </a:ext>
            </a:extLst>
          </p:cNvPr>
          <p:cNvGrpSpPr/>
          <p:nvPr/>
        </p:nvGrpSpPr>
        <p:grpSpPr>
          <a:xfrm>
            <a:off x="2647950" y="3290751"/>
            <a:ext cx="1572980" cy="1434485"/>
            <a:chOff x="2247906" y="3619500"/>
            <a:chExt cx="1572980" cy="1434485"/>
          </a:xfrm>
        </p:grpSpPr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A9769AB7-4469-AAF8-6E17-1D4292A6F870}"/>
                </a:ext>
              </a:extLst>
            </p:cNvPr>
            <p:cNvSpPr/>
            <p:nvPr/>
          </p:nvSpPr>
          <p:spPr>
            <a:xfrm>
              <a:off x="2247906" y="3619500"/>
              <a:ext cx="1409694" cy="143448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11F7F392-CA72-0A8E-2F41-118F774B4DE7}"/>
                </a:ext>
              </a:extLst>
            </p:cNvPr>
            <p:cNvSpPr/>
            <p:nvPr/>
          </p:nvSpPr>
          <p:spPr>
            <a:xfrm>
              <a:off x="2411192" y="3619500"/>
              <a:ext cx="1409694" cy="1434485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EED7F9-25FB-04E7-633E-636BF4A83892}"/>
                </a:ext>
              </a:extLst>
            </p:cNvPr>
            <p:cNvSpPr txBox="1"/>
            <p:nvPr/>
          </p:nvSpPr>
          <p:spPr>
            <a:xfrm>
              <a:off x="2895600" y="3944327"/>
              <a:ext cx="762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/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0B705F-AB42-BED7-2201-E351A5DD8B6C}"/>
              </a:ext>
            </a:extLst>
          </p:cNvPr>
          <p:cNvGrpSpPr/>
          <p:nvPr/>
        </p:nvGrpSpPr>
        <p:grpSpPr>
          <a:xfrm>
            <a:off x="2647950" y="5233770"/>
            <a:ext cx="1572980" cy="1434485"/>
            <a:chOff x="2247906" y="3619500"/>
            <a:chExt cx="1572980" cy="1434485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855A3291-5AC0-20DF-EA8F-5F632065EE21}"/>
                </a:ext>
              </a:extLst>
            </p:cNvPr>
            <p:cNvSpPr/>
            <p:nvPr/>
          </p:nvSpPr>
          <p:spPr>
            <a:xfrm>
              <a:off x="2247906" y="3619500"/>
              <a:ext cx="1409694" cy="143448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500E2DE6-5C8B-6240-879E-36000AA91E62}"/>
                </a:ext>
              </a:extLst>
            </p:cNvPr>
            <p:cNvSpPr/>
            <p:nvPr/>
          </p:nvSpPr>
          <p:spPr>
            <a:xfrm>
              <a:off x="2411192" y="3619500"/>
              <a:ext cx="1409694" cy="1434485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98601F-A2F0-F6B5-9C70-27C01F2340E9}"/>
                </a:ext>
              </a:extLst>
            </p:cNvPr>
            <p:cNvSpPr txBox="1"/>
            <p:nvPr/>
          </p:nvSpPr>
          <p:spPr>
            <a:xfrm>
              <a:off x="2895600" y="3944327"/>
              <a:ext cx="762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/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15B7E0-5139-E869-AD33-C831BA974736}"/>
              </a:ext>
            </a:extLst>
          </p:cNvPr>
          <p:cNvGrpSpPr/>
          <p:nvPr/>
        </p:nvGrpSpPr>
        <p:grpSpPr>
          <a:xfrm>
            <a:off x="2691493" y="7339401"/>
            <a:ext cx="1572980" cy="1434485"/>
            <a:chOff x="2247906" y="3619500"/>
            <a:chExt cx="1572980" cy="1434485"/>
          </a:xfrm>
        </p:grpSpPr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CE1E8A48-2B71-9F01-D609-F795E396B3CF}"/>
                </a:ext>
              </a:extLst>
            </p:cNvPr>
            <p:cNvSpPr/>
            <p:nvPr/>
          </p:nvSpPr>
          <p:spPr>
            <a:xfrm>
              <a:off x="2247906" y="3619500"/>
              <a:ext cx="1409694" cy="143448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000140B9-DABE-0E67-902E-F57CA57C0E92}"/>
                </a:ext>
              </a:extLst>
            </p:cNvPr>
            <p:cNvSpPr/>
            <p:nvPr/>
          </p:nvSpPr>
          <p:spPr>
            <a:xfrm>
              <a:off x="2411192" y="3619500"/>
              <a:ext cx="1409694" cy="1434485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D04029-6025-6BAE-07A0-8125606F0E13}"/>
                </a:ext>
              </a:extLst>
            </p:cNvPr>
            <p:cNvSpPr txBox="1"/>
            <p:nvPr/>
          </p:nvSpPr>
          <p:spPr>
            <a:xfrm>
              <a:off x="2895600" y="3944327"/>
              <a:ext cx="762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/>
                <a:t> </a:t>
              </a:r>
            </a:p>
          </p:txBody>
        </p:sp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5CD44D6F-2B4E-2E54-9A3A-E0FF89529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605" y="5951012"/>
            <a:ext cx="2028253" cy="4114800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DB7EDD07-8039-4EAB-CCB9-223BD263D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90308">
            <a:off x="16143894" y="70167"/>
            <a:ext cx="202825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634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id="{11A1F582-D1B1-6383-0CB7-0D9282564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39000" y="3543300"/>
            <a:ext cx="2971800" cy="2057972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C36FB69C-92DD-1751-4D7A-31E38FC98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86500" y="4426406"/>
            <a:ext cx="4876800" cy="2349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911E2D-5718-3251-CF6A-9EC88AAD6F3F}"/>
              </a:ext>
            </a:extLst>
          </p:cNvPr>
          <p:cNvSpPr txBox="1"/>
          <p:nvPr/>
        </p:nvSpPr>
        <p:spPr>
          <a:xfrm>
            <a:off x="5219699" y="2464333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NGÀY ĐẦU TIÊN ĐI HỌC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04066-0B3D-B3DC-8D56-55C441844BC5}"/>
              </a:ext>
            </a:extLst>
          </p:cNvPr>
          <p:cNvSpPr txBox="1"/>
          <p:nvPr/>
        </p:nvSpPr>
        <p:spPr>
          <a:xfrm>
            <a:off x="1171575" y="4940345"/>
            <a:ext cx="48387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1: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Mùa thu gợi nhớ đến mùa khai trường đầu tiên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50DFF4-347E-E103-E39D-0CF70651F391}"/>
              </a:ext>
            </a:extLst>
          </p:cNvPr>
          <p:cNvSpPr txBox="1"/>
          <p:nvPr/>
        </p:nvSpPr>
        <p:spPr>
          <a:xfrm>
            <a:off x="6286500" y="6730565"/>
            <a:ext cx="60007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2: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Tâm trạng của cậu học trò khi đi đến trường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64A247-9309-D73D-2723-72E82F72F2F1}"/>
              </a:ext>
            </a:extLst>
          </p:cNvPr>
          <p:cNvSpPr txBox="1"/>
          <p:nvPr/>
        </p:nvSpPr>
        <p:spPr>
          <a:xfrm>
            <a:off x="12420600" y="4940345"/>
            <a:ext cx="48387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3: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cậu học trò bỡ ngỡ rụt rè trong ngày đầu đi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57964-599E-041B-B1C9-9306240C763F}"/>
              </a:ext>
            </a:extLst>
          </p:cNvPr>
          <p:cNvSpPr txBox="1"/>
          <p:nvPr/>
        </p:nvSpPr>
        <p:spPr>
          <a:xfrm>
            <a:off x="7196137" y="1099227"/>
            <a:ext cx="38957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8BDE9-91A3-A564-564B-8BC6A82D2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9030"/>
            <a:ext cx="2227534" cy="20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207760-4D88-E858-B7EA-7B3762A8E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84" y="3005797"/>
            <a:ext cx="663286" cy="7827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F9927B-C30B-EE8D-63D4-95D2E1FAA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987" y="25457"/>
            <a:ext cx="663286" cy="7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58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4612">
            <a:off x="2752673" y="2281236"/>
            <a:ext cx="13887293" cy="6441746"/>
            <a:chOff x="0" y="0"/>
            <a:chExt cx="9434157" cy="4376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34157" cy="4376119"/>
            </a:xfrm>
            <a:custGeom>
              <a:avLst/>
              <a:gdLst/>
              <a:ahLst/>
              <a:cxnLst/>
              <a:rect l="l" t="t" r="r" b="b"/>
              <a:pathLst>
                <a:path w="9434157" h="4376119">
                  <a:moveTo>
                    <a:pt x="9309697" y="4376119"/>
                  </a:moveTo>
                  <a:lnTo>
                    <a:pt x="124460" y="4376119"/>
                  </a:lnTo>
                  <a:cubicBezTo>
                    <a:pt x="55880" y="4376119"/>
                    <a:pt x="0" y="4320239"/>
                    <a:pt x="0" y="4251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09697" y="0"/>
                  </a:lnTo>
                  <a:cubicBezTo>
                    <a:pt x="9378277" y="0"/>
                    <a:pt x="9434157" y="55880"/>
                    <a:pt x="9434157" y="124460"/>
                  </a:cubicBezTo>
                  <a:lnTo>
                    <a:pt x="9434157" y="4251659"/>
                  </a:lnTo>
                  <a:cubicBezTo>
                    <a:pt x="9434157" y="4320239"/>
                    <a:pt x="9378277" y="4376119"/>
                    <a:pt x="9309697" y="4376119"/>
                  </a:cubicBezTo>
                  <a:close/>
                </a:path>
              </a:pathLst>
            </a:custGeom>
            <a:solidFill>
              <a:srgbClr val="742C00"/>
            </a:solidFill>
          </p:spPr>
        </p:sp>
      </p:grpSp>
      <p:grpSp>
        <p:nvGrpSpPr>
          <p:cNvPr id="4" name="Group 4"/>
          <p:cNvGrpSpPr/>
          <p:nvPr/>
        </p:nvGrpSpPr>
        <p:grpSpPr>
          <a:xfrm rot="84612">
            <a:off x="2600273" y="2128836"/>
            <a:ext cx="13887293" cy="6441746"/>
            <a:chOff x="0" y="0"/>
            <a:chExt cx="9434157" cy="43761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34157" cy="4376119"/>
            </a:xfrm>
            <a:custGeom>
              <a:avLst/>
              <a:gdLst/>
              <a:ahLst/>
              <a:cxnLst/>
              <a:rect l="l" t="t" r="r" b="b"/>
              <a:pathLst>
                <a:path w="9434157" h="4376119">
                  <a:moveTo>
                    <a:pt x="9309697" y="4376119"/>
                  </a:moveTo>
                  <a:lnTo>
                    <a:pt x="124460" y="4376119"/>
                  </a:lnTo>
                  <a:cubicBezTo>
                    <a:pt x="55880" y="4376119"/>
                    <a:pt x="0" y="4320239"/>
                    <a:pt x="0" y="4251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09697" y="0"/>
                  </a:lnTo>
                  <a:cubicBezTo>
                    <a:pt x="9378277" y="0"/>
                    <a:pt x="9434157" y="55880"/>
                    <a:pt x="9434157" y="124460"/>
                  </a:cubicBezTo>
                  <a:lnTo>
                    <a:pt x="9434157" y="4251659"/>
                  </a:lnTo>
                  <a:cubicBezTo>
                    <a:pt x="9434157" y="4320239"/>
                    <a:pt x="9378277" y="4376119"/>
                    <a:pt x="9309697" y="437611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0071">
            <a:off x="268466" y="6697337"/>
            <a:ext cx="4251016" cy="34858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06611">
            <a:off x="2814332" y="707266"/>
            <a:ext cx="13462000" cy="125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B45DFA89-6F03-9F97-8B57-C2AF0F919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2200" y="6369948"/>
            <a:ext cx="7315200" cy="3418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A8F96-BFCC-85A4-7926-58AA29551202}"/>
              </a:ext>
            </a:extLst>
          </p:cNvPr>
          <p:cNvSpPr txBox="1"/>
          <p:nvPr/>
        </p:nvSpPr>
        <p:spPr>
          <a:xfrm>
            <a:off x="3475608" y="2337562"/>
            <a:ext cx="12441421" cy="403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tập nội dung của bài học ngày hôm nay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Luyện kể lại câu chuyện “Chỉ cần tích tắc”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Chuẩn bị cho  Bài đọc 2: Con đã lớn thật rồi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1371600" y="1257300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KHỞI ĐỘNG </a:t>
            </a:r>
            <a:endParaRPr lang="en-US" sz="5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E760A-6F55-7DE9-32CA-0CF92AF20375}"/>
              </a:ext>
            </a:extLst>
          </p:cNvPr>
          <p:cNvSpPr txBox="1"/>
          <p:nvPr/>
        </p:nvSpPr>
        <p:spPr>
          <a:xfrm>
            <a:off x="2371694" y="2841710"/>
            <a:ext cx="13544612" cy="25185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/>
              <a:t>Đọc thuộc lòng bài thơ “Mùa thu của em” và nêu cảm nhận về khổ thơ em thích nhất.</a:t>
            </a:r>
            <a:endParaRPr lang="en-US" sz="500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6BCF4FE4-FDF0-4B33-A641-558A38424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71800" y="6082908"/>
            <a:ext cx="11601512" cy="330643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DC5F603-E2C5-74CF-D6F8-D50D289B3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1057" y="255064"/>
            <a:ext cx="2913591" cy="28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9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192" y="-670758"/>
            <a:ext cx="20616852" cy="9663567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5414" y="3505637"/>
            <a:ext cx="17169641" cy="55157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876300"/>
            <a:ext cx="12150734" cy="397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7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55FB05-1A4B-2CDE-770B-55D8EBA9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49785">
            <a:off x="-1337851" y="-1103841"/>
            <a:ext cx="5654601" cy="5338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7D039-BFE6-4FC9-AE22-9F1B16879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11" y="1260785"/>
            <a:ext cx="7844472" cy="6705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1974110" y="3359888"/>
            <a:ext cx="5901951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Tên bài học hôm nay là gì?</a:t>
            </a:r>
            <a:endParaRPr lang="en-US" sz="5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2FBAE3-EF4D-6471-A84D-BC12F6F0D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1343" y="950098"/>
            <a:ext cx="7716573" cy="6936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DF86D0-C781-7AA9-54AC-B549A44A7685}"/>
              </a:ext>
            </a:extLst>
          </p:cNvPr>
          <p:cNvSpPr txBox="1"/>
          <p:nvPr/>
        </p:nvSpPr>
        <p:spPr>
          <a:xfrm>
            <a:off x="10178775" y="2986505"/>
            <a:ext cx="6298034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Bài văn là lời của ai nói về điều gì?</a:t>
            </a:r>
            <a:endParaRPr lang="en-US" sz="500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C70FAD9-4706-1465-F227-F1553323C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30785" y="6020024"/>
            <a:ext cx="3426429" cy="343071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41AA3771-61CC-03A8-F3BD-1E10A2969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53026" y="7625061"/>
            <a:ext cx="4425383" cy="2067860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FE7EAC23-0C82-B21A-667C-786D707B6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9067" y="7853065"/>
            <a:ext cx="3805733" cy="17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24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FE7EAC23-0C82-B21A-667C-786D707B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9067" y="7853065"/>
            <a:ext cx="3805733" cy="177831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43C558B-D199-66EF-4780-7B30672AE52E}"/>
              </a:ext>
            </a:extLst>
          </p:cNvPr>
          <p:cNvSpPr/>
          <p:nvPr/>
        </p:nvSpPr>
        <p:spPr>
          <a:xfrm>
            <a:off x="1581079" y="2291768"/>
            <a:ext cx="9239610" cy="2703885"/>
          </a:xfrm>
          <a:prstGeom prst="wedgeRoundRectCallout">
            <a:avLst>
              <a:gd name="adj1" fmla="val -60398"/>
              <a:gd name="adj2" fmla="val 3753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2047984" y="2467526"/>
            <a:ext cx="8305800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/>
              <a:t>Tên bài học: </a:t>
            </a:r>
            <a:r>
              <a:rPr lang="vi-VN" sz="5000"/>
              <a:t>Nhớ lại buổi đầu tiên đi học</a:t>
            </a:r>
            <a:endParaRPr lang="en-US" sz="500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FA02D6B-2A06-786E-C707-B63894CD171C}"/>
              </a:ext>
            </a:extLst>
          </p:cNvPr>
          <p:cNvSpPr/>
          <p:nvPr/>
        </p:nvSpPr>
        <p:spPr>
          <a:xfrm>
            <a:off x="8124848" y="5216663"/>
            <a:ext cx="8520110" cy="2636402"/>
          </a:xfrm>
          <a:prstGeom prst="wedgeRoundRectCallout">
            <a:avLst>
              <a:gd name="adj1" fmla="val 62453"/>
              <a:gd name="adj2" fmla="val 3433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DF86D0-C781-7AA9-54AC-B549A44A7685}"/>
              </a:ext>
            </a:extLst>
          </p:cNvPr>
          <p:cNvSpPr txBox="1"/>
          <p:nvPr/>
        </p:nvSpPr>
        <p:spPr>
          <a:xfrm>
            <a:off x="8291524" y="5446001"/>
            <a:ext cx="8186758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Bài thơ là lời của tác giả, kể về ngày đầu tiên đi học </a:t>
            </a:r>
            <a:endParaRPr lang="en-US" sz="5000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41AA3771-61CC-03A8-F3BD-1E10A2969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53026" y="7625061"/>
            <a:ext cx="4425383" cy="206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14779B-C2B4-D285-CCEA-B4EACDF46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016" y="5458076"/>
            <a:ext cx="3435073" cy="4333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5FB05-1A4B-2CDE-770B-55D8EBA95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649785">
            <a:off x="-1337851" y="-1103841"/>
            <a:ext cx="5654601" cy="533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2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192" y="-1276894"/>
            <a:ext cx="20616852" cy="9663567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206291">
            <a:off x="10157457" y="4743208"/>
            <a:ext cx="8735995" cy="62353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63600" y="2628900"/>
            <a:ext cx="3543446" cy="27173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86350" y="-170923"/>
            <a:ext cx="8115300" cy="519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92"/>
              </a:lnSpc>
            </a:pPr>
            <a:r>
              <a:rPr lang="vi-VN" sz="8500" b="1">
                <a:solidFill>
                  <a:srgbClr val="742C00"/>
                </a:solidFill>
              </a:rPr>
              <a:t>BÀI 2:</a:t>
            </a:r>
          </a:p>
          <a:p>
            <a:pPr algn="ctr">
              <a:lnSpc>
                <a:spcPts val="21892"/>
              </a:lnSpc>
            </a:pPr>
            <a:r>
              <a:rPr lang="vi-VN" sz="8500" b="1">
                <a:solidFill>
                  <a:srgbClr val="742C00"/>
                </a:solidFill>
              </a:rPr>
              <a:t>EM ĐÃ LỚN</a:t>
            </a:r>
            <a:endParaRPr lang="en-US" sz="8500" b="1">
              <a:solidFill>
                <a:srgbClr val="742C00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3294713-6EE3-B5AA-B662-AEA90F56F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1420" y="6888020"/>
            <a:ext cx="1685305" cy="269110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3678696-BB47-F496-64B8-591E4F833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88602" y="6861573"/>
            <a:ext cx="1688713" cy="269654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D6952B3-34B7-7602-0E35-6458A666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23905" y="6888020"/>
            <a:ext cx="1688713" cy="2696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24C19-6DF8-3EEC-40C8-2D5F1042D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9398" y="-59105"/>
            <a:ext cx="3543446" cy="2509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33E16-C797-56AD-771A-15EEF8FB3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95" y="-170923"/>
            <a:ext cx="3021307" cy="30621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0" y="1028700"/>
            <a:ext cx="9600504" cy="8229600"/>
            <a:chOff x="0" y="0"/>
            <a:chExt cx="4299236" cy="36853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99236" cy="3685327"/>
            </a:xfrm>
            <a:custGeom>
              <a:avLst/>
              <a:gdLst/>
              <a:ahLst/>
              <a:cxnLst/>
              <a:rect l="l" t="t" r="r" b="b"/>
              <a:pathLst>
                <a:path w="4299236" h="3685327">
                  <a:moveTo>
                    <a:pt x="4174776" y="3685326"/>
                  </a:moveTo>
                  <a:lnTo>
                    <a:pt x="124460" y="3685326"/>
                  </a:lnTo>
                  <a:cubicBezTo>
                    <a:pt x="55880" y="3685326"/>
                    <a:pt x="0" y="3629446"/>
                    <a:pt x="0" y="35608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74776" y="0"/>
                  </a:lnTo>
                  <a:cubicBezTo>
                    <a:pt x="4243356" y="0"/>
                    <a:pt x="4299236" y="55880"/>
                    <a:pt x="4299236" y="124460"/>
                  </a:cubicBezTo>
                  <a:lnTo>
                    <a:pt x="4299236" y="3560866"/>
                  </a:lnTo>
                  <a:cubicBezTo>
                    <a:pt x="4299236" y="3629447"/>
                    <a:pt x="4243356" y="3685327"/>
                    <a:pt x="4174776" y="36853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1132" y="1714500"/>
            <a:ext cx="6594591" cy="71777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191152" y="1085513"/>
            <a:ext cx="6934200" cy="1257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5500" b="1"/>
              <a:t>Nội dung bài học</a:t>
            </a:r>
            <a:endParaRPr lang="en-US" sz="55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BAAAD2-9A56-1C41-DCED-1FEDF4451AC0}"/>
              </a:ext>
            </a:extLst>
          </p:cNvPr>
          <p:cNvSpPr/>
          <p:nvPr/>
        </p:nvSpPr>
        <p:spPr>
          <a:xfrm>
            <a:off x="7665723" y="2881745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1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64054D-7E43-6554-8873-AADD58A41F44}"/>
              </a:ext>
            </a:extLst>
          </p:cNvPr>
          <p:cNvSpPr/>
          <p:nvPr/>
        </p:nvSpPr>
        <p:spPr>
          <a:xfrm>
            <a:off x="7765473" y="4812050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2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B61771-C689-1CCF-99EB-2E232E9EF4E8}"/>
              </a:ext>
            </a:extLst>
          </p:cNvPr>
          <p:cNvSpPr/>
          <p:nvPr/>
        </p:nvSpPr>
        <p:spPr>
          <a:xfrm>
            <a:off x="7765473" y="6639455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3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D6F4457-DE7E-CE92-9A42-B515862C5A6D}"/>
              </a:ext>
            </a:extLst>
          </p:cNvPr>
          <p:cNvSpPr txBox="1"/>
          <p:nvPr/>
        </p:nvSpPr>
        <p:spPr>
          <a:xfrm>
            <a:off x="9242713" y="2577776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4000" b="1"/>
              <a:t>Nhớ lại buổi đầu tiên đi học</a:t>
            </a:r>
            <a:endParaRPr lang="en-US" sz="4000" b="1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8D72A2B-E22B-13DC-60D9-D8C2FA6E3955}"/>
              </a:ext>
            </a:extLst>
          </p:cNvPr>
          <p:cNvSpPr txBox="1"/>
          <p:nvPr/>
        </p:nvSpPr>
        <p:spPr>
          <a:xfrm>
            <a:off x="9524304" y="4474038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vi-VN" sz="4000" b="1"/>
              <a:t>Ôn viết chữ B, C</a:t>
            </a:r>
            <a:endParaRPr lang="en-US" sz="4000" b="1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F26FC3E-4A0B-8798-E956-6F0A6119CF12}"/>
              </a:ext>
            </a:extLst>
          </p:cNvPr>
          <p:cNvSpPr txBox="1"/>
          <p:nvPr/>
        </p:nvSpPr>
        <p:spPr>
          <a:xfrm>
            <a:off x="9598772" y="6370300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vi-VN" sz="4000" b="1"/>
              <a:t>Luyện nghe nói</a:t>
            </a:r>
            <a:endParaRPr lang="en-US" sz="4000" b="1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C7C15A8-2DA1-56F2-FBE1-554279380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85294" y="5946392"/>
            <a:ext cx="422030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641A70A-4A63-FA88-2CBA-1AD04E5F7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68081" y="8229142"/>
            <a:ext cx="1675116" cy="18500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0597609-1A93-7AC5-0D3C-6D9597886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83885" y="207830"/>
            <a:ext cx="7020990" cy="987134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600" y="3467100"/>
            <a:ext cx="14401800" cy="3797300"/>
            <a:chOff x="-152142" y="126897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-152142" y="126897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343400" y="3625669"/>
            <a:ext cx="12115800" cy="2620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solidFill>
                  <a:srgbClr val="742C00"/>
                </a:solidFill>
              </a:rPr>
              <a:t>BÀI ĐỌC 1:</a:t>
            </a:r>
          </a:p>
          <a:p>
            <a:pPr algn="ctr">
              <a:lnSpc>
                <a:spcPct val="150000"/>
              </a:lnSpc>
            </a:pPr>
            <a:r>
              <a:rPr lang="vi-VN" sz="6000" b="1">
                <a:solidFill>
                  <a:srgbClr val="742C00"/>
                </a:solidFill>
              </a:rPr>
              <a:t>NHỚ LẠI BUỔI ĐẦU TIÊN ĐI HỌC</a:t>
            </a:r>
            <a:endParaRPr lang="en-US" sz="6000" b="1">
              <a:solidFill>
                <a:srgbClr val="742C00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2165350"/>
            <a:ext cx="4060011" cy="64008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4A60369-3026-5D24-BB14-FB5873971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82069" y="8229142"/>
            <a:ext cx="1675116" cy="185002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8C71DC0-10B8-705C-4296-016A1EE87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963400" y="8229142"/>
            <a:ext cx="1675116" cy="1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12">
            <a:extLst>
              <a:ext uri="{FF2B5EF4-FFF2-40B4-BE49-F238E27FC236}">
                <a16:creationId xmlns:a16="http://schemas.microsoft.com/office/drawing/2014/main" id="{98C23D67-7F04-EF12-C528-0FDCE1DA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39800" y="7299305"/>
            <a:ext cx="4370298" cy="2987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E4F05-AF75-D033-250D-4EA77A6C4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29" y="7098771"/>
            <a:ext cx="1703298" cy="3001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2671992" y="1499248"/>
            <a:ext cx="7488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ĐỌC THÀNH TIẾNG</a:t>
            </a:r>
            <a:endParaRPr lang="en-US" sz="50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57846E-2083-0CC6-8AFC-B6D7C5A48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801" y="839354"/>
            <a:ext cx="1703298" cy="2589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98DFBF-94EE-8E07-16E7-37EC241BE5E2}"/>
              </a:ext>
            </a:extLst>
          </p:cNvPr>
          <p:cNvSpPr txBox="1"/>
          <p:nvPr/>
        </p:nvSpPr>
        <p:spPr>
          <a:xfrm>
            <a:off x="1734185" y="1271155"/>
            <a:ext cx="6845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500" b="1"/>
              <a:t>1</a:t>
            </a:r>
            <a:endParaRPr lang="en-US" sz="5500" b="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EB1516-7E73-6963-C5A2-8C5CA4D36E05}"/>
              </a:ext>
            </a:extLst>
          </p:cNvPr>
          <p:cNvGrpSpPr/>
          <p:nvPr/>
        </p:nvGrpSpPr>
        <p:grpSpPr>
          <a:xfrm>
            <a:off x="3257550" y="4194051"/>
            <a:ext cx="4370298" cy="3527405"/>
            <a:chOff x="3808214" y="3771900"/>
            <a:chExt cx="4370298" cy="3527405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01DCEC73-6458-E97B-97B4-7119F24E5557}"/>
                </a:ext>
              </a:extLst>
            </p:cNvPr>
            <p:cNvSpPr/>
            <p:nvPr/>
          </p:nvSpPr>
          <p:spPr>
            <a:xfrm>
              <a:off x="3808214" y="3771900"/>
              <a:ext cx="4370298" cy="3527405"/>
            </a:xfrm>
            <a:prstGeom prst="pentag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F8B52469-3312-A1CB-7668-40BF4AAD8779}"/>
                </a:ext>
              </a:extLst>
            </p:cNvPr>
            <p:cNvSpPr/>
            <p:nvPr/>
          </p:nvSpPr>
          <p:spPr>
            <a:xfrm>
              <a:off x="3808214" y="3771900"/>
              <a:ext cx="4292312" cy="3378826"/>
            </a:xfrm>
            <a:prstGeom prst="pentagon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858236-9283-F803-7379-EF9AE447A254}"/>
              </a:ext>
            </a:extLst>
          </p:cNvPr>
          <p:cNvGrpSpPr/>
          <p:nvPr/>
        </p:nvGrpSpPr>
        <p:grpSpPr>
          <a:xfrm>
            <a:off x="10049768" y="4197515"/>
            <a:ext cx="4370298" cy="3527405"/>
            <a:chOff x="3808214" y="3771900"/>
            <a:chExt cx="4370298" cy="3527405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2DB0A1FB-5E93-31DF-B37F-2375776EDBEE}"/>
                </a:ext>
              </a:extLst>
            </p:cNvPr>
            <p:cNvSpPr/>
            <p:nvPr/>
          </p:nvSpPr>
          <p:spPr>
            <a:xfrm>
              <a:off x="3808214" y="3771900"/>
              <a:ext cx="4370298" cy="3527405"/>
            </a:xfrm>
            <a:prstGeom prst="pentag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DCF87EF0-2A8B-58DE-687A-A221385B6C25}"/>
                </a:ext>
              </a:extLst>
            </p:cNvPr>
            <p:cNvSpPr/>
            <p:nvPr/>
          </p:nvSpPr>
          <p:spPr>
            <a:xfrm>
              <a:off x="3808214" y="3771900"/>
              <a:ext cx="4292312" cy="3378826"/>
            </a:xfrm>
            <a:prstGeom prst="pentagon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A0AF18C-E096-DB59-A6D2-1748A37122E4}"/>
              </a:ext>
            </a:extLst>
          </p:cNvPr>
          <p:cNvSpPr txBox="1"/>
          <p:nvPr/>
        </p:nvSpPr>
        <p:spPr>
          <a:xfrm>
            <a:off x="4027580" y="5565650"/>
            <a:ext cx="2830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Dịu dàng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4DEB3B-0B02-6846-A9FF-6A719EF491CC}"/>
              </a:ext>
            </a:extLst>
          </p:cNvPr>
          <p:cNvSpPr txBox="1"/>
          <p:nvPr/>
        </p:nvSpPr>
        <p:spPr>
          <a:xfrm>
            <a:off x="10854434" y="5596823"/>
            <a:ext cx="2830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Tình cảm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7F47C-5585-B5FC-A3A1-DEE31F5CB8E4}"/>
              </a:ext>
            </a:extLst>
          </p:cNvPr>
          <p:cNvSpPr txBox="1"/>
          <p:nvPr/>
        </p:nvSpPr>
        <p:spPr>
          <a:xfrm>
            <a:off x="5653981" y="3141280"/>
            <a:ext cx="571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Giọng đọc trong bài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03119DA1-562F-D13E-31EC-E676CD7FB7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51606" y="4656109"/>
            <a:ext cx="1697988" cy="1881427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9C5C23B8-8FB2-F0DB-EF14-C5FE96A2D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759168" y="4879059"/>
            <a:ext cx="1697988" cy="18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9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4371109" y="1409638"/>
            <a:ext cx="9545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MỘT SỐ TỪ KHÓ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3617EE-3A12-455D-C811-A8820595A0ED}"/>
              </a:ext>
            </a:extLst>
          </p:cNvPr>
          <p:cNvSpPr/>
          <p:nvPr/>
        </p:nvSpPr>
        <p:spPr>
          <a:xfrm>
            <a:off x="3352800" y="2829411"/>
            <a:ext cx="2990057" cy="12725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AF18C-E096-DB59-A6D2-1748A37122E4}"/>
              </a:ext>
            </a:extLst>
          </p:cNvPr>
          <p:cNvSpPr txBox="1"/>
          <p:nvPr/>
        </p:nvSpPr>
        <p:spPr>
          <a:xfrm>
            <a:off x="3432709" y="3034796"/>
            <a:ext cx="2830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Nao nức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3BF7A36-47AD-917F-AE50-9830FF525029}"/>
              </a:ext>
            </a:extLst>
          </p:cNvPr>
          <p:cNvSpPr/>
          <p:nvPr/>
        </p:nvSpPr>
        <p:spPr>
          <a:xfrm>
            <a:off x="1430350" y="5047419"/>
            <a:ext cx="2990057" cy="12725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4DEB3B-0B02-6846-A9FF-6A719EF491CC}"/>
              </a:ext>
            </a:extLst>
          </p:cNvPr>
          <p:cNvSpPr txBox="1"/>
          <p:nvPr/>
        </p:nvSpPr>
        <p:spPr>
          <a:xfrm>
            <a:off x="1508646" y="5297838"/>
            <a:ext cx="299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Mơn man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0C08264-4854-131B-C52F-119CBD5AA63C}"/>
              </a:ext>
            </a:extLst>
          </p:cNvPr>
          <p:cNvSpPr/>
          <p:nvPr/>
        </p:nvSpPr>
        <p:spPr>
          <a:xfrm>
            <a:off x="10896600" y="6831242"/>
            <a:ext cx="4099472" cy="12725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0D4A2-20C7-A936-7CBB-38B85B8ED292}"/>
              </a:ext>
            </a:extLst>
          </p:cNvPr>
          <p:cNvSpPr txBox="1"/>
          <p:nvPr/>
        </p:nvSpPr>
        <p:spPr>
          <a:xfrm>
            <a:off x="11025121" y="7074813"/>
            <a:ext cx="38424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Quang đãng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F61013A-0885-5473-B6D8-EE4183DD7C2F}"/>
              </a:ext>
            </a:extLst>
          </p:cNvPr>
          <p:cNvSpPr/>
          <p:nvPr/>
        </p:nvSpPr>
        <p:spPr>
          <a:xfrm>
            <a:off x="12761532" y="4602247"/>
            <a:ext cx="3794672" cy="12725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3ABB03-272E-0D2C-F238-6E73A464CC91}"/>
              </a:ext>
            </a:extLst>
          </p:cNvPr>
          <p:cNvSpPr txBox="1"/>
          <p:nvPr/>
        </p:nvSpPr>
        <p:spPr>
          <a:xfrm>
            <a:off x="13459313" y="4821918"/>
            <a:ext cx="33200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Bỡ ngỡ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556F3DF-CB74-94D7-C840-7C829B73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8" y="2587469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6CBB9F-D3FB-5D55-3D2D-68583D5A1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00" y="4801787"/>
            <a:ext cx="6096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98D71-80FE-08BB-4D82-7162125B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091" y="4435047"/>
            <a:ext cx="6096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5EA112C-FAE8-78EE-2AF4-D8D88B59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6648228"/>
            <a:ext cx="609600" cy="6096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B2CFBF-3903-30D1-BF27-D1E09A24DB93}"/>
              </a:ext>
            </a:extLst>
          </p:cNvPr>
          <p:cNvSpPr/>
          <p:nvPr/>
        </p:nvSpPr>
        <p:spPr>
          <a:xfrm>
            <a:off x="6675084" y="4664742"/>
            <a:ext cx="4533243" cy="12725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CA10A6-C35D-3EB7-28D3-475C4EA7DE4E}"/>
              </a:ext>
            </a:extLst>
          </p:cNvPr>
          <p:cNvSpPr txBox="1"/>
          <p:nvPr/>
        </p:nvSpPr>
        <p:spPr>
          <a:xfrm>
            <a:off x="7096197" y="4866815"/>
            <a:ext cx="4139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Ngập ngừng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A4D3802-8086-1442-7692-6A59FC345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485" y="4359942"/>
            <a:ext cx="609600" cy="609600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DF15B66B-9D2E-2E2F-9692-EAB686BDA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46332" y="8286801"/>
            <a:ext cx="7315200" cy="1941853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BFC64BD5-086C-F515-FF48-A3D372229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377" y="276532"/>
            <a:ext cx="2303645" cy="22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81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664</Words>
  <Application>Microsoft Office PowerPoint</Application>
  <PresentationFormat>Custom</PresentationFormat>
  <Paragraphs>86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Brown Illustrative Book Report Presentation</dc:title>
  <dc:creator>DAO THI THAO</dc:creator>
  <cp:lastModifiedBy>3A1_THGB</cp:lastModifiedBy>
  <cp:revision>9</cp:revision>
  <dcterms:created xsi:type="dcterms:W3CDTF">2006-08-16T00:00:00Z</dcterms:created>
  <dcterms:modified xsi:type="dcterms:W3CDTF">2022-09-21T06:01:07Z</dcterms:modified>
  <dc:identifier>DAFHaHEDv84</dc:identifier>
</cp:coreProperties>
</file>