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72" r:id="rId4"/>
    <p:sldId id="273" r:id="rId5"/>
    <p:sldId id="274" r:id="rId6"/>
    <p:sldId id="275" r:id="rId7"/>
    <p:sldId id="283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835" y="5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970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11/20/2022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GIANG BIÊN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343401"/>
            <a:ext cx="13500099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39: SO SÁNH SỐ LỚN GẤP MẤY LẦN SỐ BÉ (T1)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480719" y="898134"/>
            <a:ext cx="8382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LỚN GẤP MẤY LẦN </a:t>
            </a: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SỐ BÉ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757D94C-5F1A-ABB6-6AF5-C7F7748DEFF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8319" y="1849026"/>
            <a:ext cx="15077706" cy="7142574"/>
          </a:xfrm>
          <a:prstGeom prst="rect">
            <a:avLst/>
          </a:prstGeom>
        </p:spPr>
      </p:pic>
      <p:sp>
        <p:nvSpPr>
          <p:cNvPr id="8" name="Rectangle: Single Corner Snipped 7">
            <a:extLst>
              <a:ext uri="{FF2B5EF4-FFF2-40B4-BE49-F238E27FC236}">
                <a16:creationId xmlns:a16="http://schemas.microsoft.com/office/drawing/2014/main" id="{40D4E2EA-564B-E529-5FC1-67F2E415334D}"/>
              </a:ext>
            </a:extLst>
          </p:cNvPr>
          <p:cNvSpPr/>
          <p:nvPr/>
        </p:nvSpPr>
        <p:spPr>
          <a:xfrm>
            <a:off x="9662319" y="3657600"/>
            <a:ext cx="5257800" cy="2667000"/>
          </a:xfrm>
          <a:prstGeom prst="snip1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E1F4CEA-406E-8F0D-BE9C-BDA920250A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769" y="1555953"/>
            <a:ext cx="13982700" cy="173952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16C1412-86C0-2C5C-0B2A-C83B1E88AEBD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5042" r="1194"/>
          <a:stretch/>
        </p:blipFill>
        <p:spPr>
          <a:xfrm>
            <a:off x="3969" y="3407584"/>
            <a:ext cx="13411200" cy="2870229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1BCCD4B-2C7F-CAF0-AB06-E9D64BE65F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16703" y="5867575"/>
            <a:ext cx="13411200" cy="3136494"/>
          </a:xfrm>
          <a:prstGeom prst="rect">
            <a:avLst/>
          </a:prstGeom>
        </p:spPr>
      </p:pic>
      <p:grpSp>
        <p:nvGrpSpPr>
          <p:cNvPr id="8" name="Group 7">
            <a:extLst>
              <a:ext uri="{FF2B5EF4-FFF2-40B4-BE49-F238E27FC236}">
                <a16:creationId xmlns:a16="http://schemas.microsoft.com/office/drawing/2014/main" id="{E90927ED-0570-A26E-DAE2-6F8FDA448813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38F0E6A3-CBB1-E0B3-644F-526A1D802BF2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A31D6567-DEEE-97AC-4B54-B0181157FA4D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182BA37-8669-EAB3-2137-F3779E1E4C92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C9DA5811-3E31-A415-C29E-3C5D9567BBD4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Text Box 14">
            <a:extLst>
              <a:ext uri="{FF2B5EF4-FFF2-40B4-BE49-F238E27FC236}">
                <a16:creationId xmlns:a16="http://schemas.microsoft.com/office/drawing/2014/main" id="{0B2316F3-B146-4A92-3F80-CFF0E95B5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898134"/>
            <a:ext cx="8382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BÉ GẤP MẤY LẦN SỐ LỚN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09A81CC-2AF0-3DE7-250A-E931BCA7DD74}"/>
              </a:ext>
            </a:extLst>
          </p:cNvPr>
          <p:cNvSpPr/>
          <p:nvPr/>
        </p:nvSpPr>
        <p:spPr>
          <a:xfrm>
            <a:off x="2499519" y="4419600"/>
            <a:ext cx="2133600" cy="914400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5D63B2C6-9164-6981-3E23-D50F8A8267B9}"/>
              </a:ext>
            </a:extLst>
          </p:cNvPr>
          <p:cNvSpPr/>
          <p:nvPr/>
        </p:nvSpPr>
        <p:spPr>
          <a:xfrm>
            <a:off x="4023519" y="6705600"/>
            <a:ext cx="4876800" cy="2032204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lowchart: Alternate Process 5">
            <a:extLst>
              <a:ext uri="{FF2B5EF4-FFF2-40B4-BE49-F238E27FC236}">
                <a16:creationId xmlns:a16="http://schemas.microsoft.com/office/drawing/2014/main" id="{38C67114-42C8-377A-FACC-1E50CBE64DAC}"/>
              </a:ext>
            </a:extLst>
          </p:cNvPr>
          <p:cNvSpPr/>
          <p:nvPr/>
        </p:nvSpPr>
        <p:spPr>
          <a:xfrm>
            <a:off x="10119519" y="6858000"/>
            <a:ext cx="3295650" cy="457200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263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ACB9DFF-149E-ADD1-A655-3FB04FF9BD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349" y="1362842"/>
            <a:ext cx="13868400" cy="40386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7F23384-EAAE-8033-3324-C7292486F9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319" y="5401442"/>
            <a:ext cx="14554200" cy="1837558"/>
          </a:xfrm>
          <a:prstGeom prst="rect">
            <a:avLst/>
          </a:prstGeom>
        </p:spPr>
      </p:pic>
      <p:grpSp>
        <p:nvGrpSpPr>
          <p:cNvPr id="4" name="Group 3">
            <a:extLst>
              <a:ext uri="{FF2B5EF4-FFF2-40B4-BE49-F238E27FC236}">
                <a16:creationId xmlns:a16="http://schemas.microsoft.com/office/drawing/2014/main" id="{B5FC16B2-9ADD-BA44-6B67-E690AFB76789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233CB09D-C418-73A7-241F-40747EBA94B7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D050F7F9-9759-E992-AABC-BD85DF0A14CC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63E04029-9A82-C48F-8D98-88CAE77BFFB8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B7C298CC-E008-793A-86C5-2B0EB42D5BF3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0" name="Text Box 14">
            <a:extLst>
              <a:ext uri="{FF2B5EF4-FFF2-40B4-BE49-F238E27FC236}">
                <a16:creationId xmlns:a16="http://schemas.microsoft.com/office/drawing/2014/main" id="{42046BF4-8408-DE01-CFEE-1768D56E5B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898134"/>
            <a:ext cx="8382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BÉ GẤP MẤY LẦN SỐ LỚN</a:t>
            </a:r>
          </a:p>
        </p:txBody>
      </p:sp>
      <p:sp>
        <p:nvSpPr>
          <p:cNvPr id="2" name="Flowchart: Alternate Process 1">
            <a:extLst>
              <a:ext uri="{FF2B5EF4-FFF2-40B4-BE49-F238E27FC236}">
                <a16:creationId xmlns:a16="http://schemas.microsoft.com/office/drawing/2014/main" id="{9F1214AA-BCDC-5AA4-13BC-17A30D922650}"/>
              </a:ext>
            </a:extLst>
          </p:cNvPr>
          <p:cNvSpPr/>
          <p:nvPr/>
        </p:nvSpPr>
        <p:spPr>
          <a:xfrm>
            <a:off x="4099719" y="1938820"/>
            <a:ext cx="9525000" cy="1337780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740CD563-F6B8-899D-717A-2DC68C1624AD}"/>
              </a:ext>
            </a:extLst>
          </p:cNvPr>
          <p:cNvSpPr/>
          <p:nvPr/>
        </p:nvSpPr>
        <p:spPr>
          <a:xfrm>
            <a:off x="4099719" y="3200400"/>
            <a:ext cx="9525000" cy="652178"/>
          </a:xfrm>
          <a:prstGeom prst="round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4EE28B9B-7EFD-F4E3-73B8-387ABB6523D0}"/>
              </a:ext>
            </a:extLst>
          </p:cNvPr>
          <p:cNvSpPr/>
          <p:nvPr/>
        </p:nvSpPr>
        <p:spPr>
          <a:xfrm>
            <a:off x="4099719" y="3869290"/>
            <a:ext cx="9525000" cy="1337780"/>
          </a:xfrm>
          <a:prstGeom prst="flowChartAlternateProcess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5662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2076E4-D95A-0146-09AC-F7EB8C71D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19" y="1186123"/>
            <a:ext cx="15925800" cy="2114643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6F2FD6F4-0B86-552C-8674-DF08D728157A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F201F00F-9A4A-6716-9FDB-3D347A103B0C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AE2E8DC3-20EF-7E16-D92F-BFDE6A3086B0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B05E896-077D-6F3F-1A57-60DC9E2BCD78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45467D5C-3D74-499D-C13A-57CF5A14D858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1" name="Text Box 14">
            <a:extLst>
              <a:ext uri="{FF2B5EF4-FFF2-40B4-BE49-F238E27FC236}">
                <a16:creationId xmlns:a16="http://schemas.microsoft.com/office/drawing/2014/main" id="{1717124D-E0A1-4330-28CF-089FF93BAC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898134"/>
            <a:ext cx="8382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BÉ GẤP MẤY LẦN SỐ LỚN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4C8D637-79B0-AAD4-3805-319C80E3A4CB}"/>
              </a:ext>
            </a:extLst>
          </p:cNvPr>
          <p:cNvSpPr txBox="1"/>
          <p:nvPr/>
        </p:nvSpPr>
        <p:spPr>
          <a:xfrm>
            <a:off x="7567849" y="3555089"/>
            <a:ext cx="8134350" cy="3590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sách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ở ngăn </a:t>
            </a:r>
            <a:r>
              <a:rPr lang="vi-VN" sz="36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dưới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sách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ở ngăn </a:t>
            </a:r>
            <a:r>
              <a:rPr lang="vi-VN" sz="3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24 : 6 = 4 (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4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endParaRPr lang="vi-VN" sz="36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83FB0CA-A677-0C1B-8A0A-0264C0F45F82}"/>
              </a:ext>
            </a:extLst>
          </p:cNvPr>
          <p:cNvSpPr txBox="1"/>
          <p:nvPr/>
        </p:nvSpPr>
        <p:spPr>
          <a:xfrm>
            <a:off x="3152470" y="3505202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73A3905-4B89-5D49-3A69-8168525139F0}"/>
              </a:ext>
            </a:extLst>
          </p:cNvPr>
          <p:cNvSpPr txBox="1"/>
          <p:nvPr/>
        </p:nvSpPr>
        <p:spPr>
          <a:xfrm>
            <a:off x="365923" y="4419600"/>
            <a:ext cx="6816860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6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quyển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dưới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24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quyển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dưới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gấp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….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lần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số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sách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ngăn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trên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1EBC9C2-E4D1-312C-2361-3DA306A9FFAE}"/>
              </a:ext>
            </a:extLst>
          </p:cNvPr>
          <p:cNvCxnSpPr/>
          <p:nvPr/>
        </p:nvCxnSpPr>
        <p:spPr>
          <a:xfrm>
            <a:off x="7453549" y="3657600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1099E74-098C-8BF6-A05A-4E52082C1394}"/>
              </a:ext>
            </a:extLst>
          </p:cNvPr>
          <p:cNvCxnSpPr/>
          <p:nvPr/>
        </p:nvCxnSpPr>
        <p:spPr>
          <a:xfrm>
            <a:off x="4328319" y="220980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A3AE7E6-78D8-71D6-C384-1EA4CA8995D8}"/>
              </a:ext>
            </a:extLst>
          </p:cNvPr>
          <p:cNvCxnSpPr/>
          <p:nvPr/>
        </p:nvCxnSpPr>
        <p:spPr>
          <a:xfrm>
            <a:off x="10752138" y="220980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CC722ED-44CC-168B-EBA3-5D9811484040}"/>
              </a:ext>
            </a:extLst>
          </p:cNvPr>
          <p:cNvCxnSpPr>
            <a:cxnSpLocks/>
          </p:cNvCxnSpPr>
          <p:nvPr/>
        </p:nvCxnSpPr>
        <p:spPr>
          <a:xfrm>
            <a:off x="1704670" y="2819400"/>
            <a:ext cx="1245344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02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4C231BD-5C7C-43E6-2821-93A3520BC195}"/>
              </a:ext>
            </a:extLst>
          </p:cNvPr>
          <p:cNvSpPr txBox="1"/>
          <p:nvPr/>
        </p:nvSpPr>
        <p:spPr>
          <a:xfrm>
            <a:off x="259159" y="1849026"/>
            <a:ext cx="1575831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lợn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cân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40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gà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cân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Hỏi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lợn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cân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mấy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vi-VN" sz="3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gà</a:t>
            </a:r>
            <a:r>
              <a:rPr lang="vi-VN" sz="3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0093D911-34A6-C36C-47AA-DFF86B41A6CE}"/>
              </a:ext>
            </a:extLst>
          </p:cNvPr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9927098-082D-EEC3-3ADA-0F37D8C4BA3F}"/>
                </a:ext>
              </a:extLst>
            </p:cNvPr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7FB577E-2CE1-C002-282D-746E2803DB38}"/>
                  </a:ext>
                </a:extLst>
              </p:cNvPr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AE6B060-9FA4-530D-4370-84BD22D0CB87}"/>
                  </a:ext>
                </a:extLst>
              </p:cNvPr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BBB4E8E3-BB39-6374-ED72-6C3D4E6D679D}"/>
                </a:ext>
              </a:extLst>
            </p:cNvPr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9" name="Text Box 14">
            <a:extLst>
              <a:ext uri="{FF2B5EF4-FFF2-40B4-BE49-F238E27FC236}">
                <a16:creationId xmlns:a16="http://schemas.microsoft.com/office/drawing/2014/main" id="{7E547C0C-06D2-DFF1-5694-866146F805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898134"/>
            <a:ext cx="83820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 dirty="0" err="1">
                <a:solidFill>
                  <a:srgbClr val="0000CC"/>
                </a:solidFill>
                <a:latin typeface="Times New Roman" pitchFamily="18" charset="0"/>
              </a:rPr>
              <a:t>Bài</a:t>
            </a:r>
            <a:r>
              <a:rPr lang="en-US" sz="2800" b="1" dirty="0">
                <a:solidFill>
                  <a:srgbClr val="0000CC"/>
                </a:solidFill>
                <a:latin typeface="Times New Roman" pitchFamily="18" charset="0"/>
              </a:rPr>
              <a:t> 39: SO SÁNH SỐ BÉ GẤP MẤY LẦN SỐ LỚN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2D661C-2B3D-F5D7-1490-1FF107BD3C39}"/>
              </a:ext>
            </a:extLst>
          </p:cNvPr>
          <p:cNvSpPr txBox="1"/>
          <p:nvPr/>
        </p:nvSpPr>
        <p:spPr>
          <a:xfrm>
            <a:off x="7249157" y="3543304"/>
            <a:ext cx="8716211" cy="3590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u="sng" dirty="0" err="1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u="sng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vi-VN" sz="3600" i="0" u="sng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lợn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cân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nặng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gấp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gà</a:t>
            </a:r>
            <a:r>
              <a:rPr lang="vi-VN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dirty="0" err="1"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ột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40 : 4 = 10 (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r">
              <a:lnSpc>
                <a:spcPct val="150000"/>
              </a:lnSpc>
            </a:pP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vi-VN" sz="360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: 10 </a:t>
            </a:r>
            <a:r>
              <a:rPr lang="vi-VN" sz="3600" i="0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lần</a:t>
            </a:r>
            <a:endParaRPr lang="vi-VN" sz="3600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7048F7-463C-46AF-7B8D-947635DF8190}"/>
              </a:ext>
            </a:extLst>
          </p:cNvPr>
          <p:cNvSpPr txBox="1"/>
          <p:nvPr/>
        </p:nvSpPr>
        <p:spPr>
          <a:xfrm>
            <a:off x="3152470" y="3505202"/>
            <a:ext cx="17491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u="sng" dirty="0" err="1">
                <a:latin typeface="Arial" pitchFamily="34" charset="0"/>
                <a:cs typeface="Arial" pitchFamily="34" charset="0"/>
              </a:rPr>
              <a:t>Tóm</a:t>
            </a:r>
            <a:r>
              <a:rPr lang="en-US" sz="3600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u="sng" dirty="0" err="1">
                <a:latin typeface="Arial" pitchFamily="34" charset="0"/>
                <a:cs typeface="Arial" pitchFamily="34" charset="0"/>
              </a:rPr>
              <a:t>tắt</a:t>
            </a:r>
            <a:endParaRPr lang="en-US" sz="3600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5800B61-84B1-E06D-426E-D2996BD711C7}"/>
              </a:ext>
            </a:extLst>
          </p:cNvPr>
          <p:cNvSpPr txBox="1"/>
          <p:nvPr/>
        </p:nvSpPr>
        <p:spPr>
          <a:xfrm>
            <a:off x="365923" y="4419600"/>
            <a:ext cx="670559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Con l</a:t>
            </a:r>
            <a:r>
              <a:rPr lang="en-US" sz="3600" dirty="0" err="1">
                <a:latin typeface="Arial" pitchFamily="34" charset="0"/>
                <a:cs typeface="Arial" pitchFamily="34" charset="0"/>
              </a:rPr>
              <a:t>ợn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40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kg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Con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gà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: 4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kg</a:t>
            </a:r>
            <a:endParaRPr lang="en-US" sz="3600" dirty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3600" dirty="0">
                <a:latin typeface="Arial" pitchFamily="34" charset="0"/>
                <a:cs typeface="Arial" pitchFamily="34" charset="0"/>
              </a:rPr>
              <a:t>- 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Con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lợn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nặng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 </a:t>
            </a:r>
            <a:r>
              <a:rPr lang="vi-VN" sz="3600" dirty="0" err="1">
                <a:latin typeface="Arial" pitchFamily="34" charset="0"/>
                <a:cs typeface="Arial" pitchFamily="34" charset="0"/>
              </a:rPr>
              <a:t>gấp</a:t>
            </a:r>
            <a:r>
              <a:rPr lang="en-US" sz="3600">
                <a:latin typeface="Arial" pitchFamily="34" charset="0"/>
                <a:cs typeface="Arial" pitchFamily="34" charset="0"/>
              </a:rPr>
              <a:t>: …c</a:t>
            </a:r>
            <a:r>
              <a:rPr lang="vi-VN" sz="3600">
                <a:latin typeface="Arial" pitchFamily="34" charset="0"/>
                <a:cs typeface="Arial" pitchFamily="34" charset="0"/>
              </a:rPr>
              <a:t>on </a:t>
            </a:r>
            <a:r>
              <a:rPr lang="vi-VN" sz="3600" dirty="0">
                <a:latin typeface="Arial" pitchFamily="34" charset="0"/>
                <a:cs typeface="Arial" pitchFamily="34" charset="0"/>
              </a:rPr>
              <a:t>gà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?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B396EA2-578A-358D-03B8-195A86992310}"/>
              </a:ext>
            </a:extLst>
          </p:cNvPr>
          <p:cNvCxnSpPr/>
          <p:nvPr/>
        </p:nvCxnSpPr>
        <p:spPr>
          <a:xfrm>
            <a:off x="7071519" y="3543304"/>
            <a:ext cx="0" cy="4325033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FC799B5-41D5-7144-6C88-29577D8E4F5A}"/>
              </a:ext>
            </a:extLst>
          </p:cNvPr>
          <p:cNvCxnSpPr/>
          <p:nvPr/>
        </p:nvCxnSpPr>
        <p:spPr>
          <a:xfrm>
            <a:off x="4480719" y="243840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9C03D22-FFE1-20ED-B84C-96B7CA3D0E63}"/>
              </a:ext>
            </a:extLst>
          </p:cNvPr>
          <p:cNvCxnSpPr/>
          <p:nvPr/>
        </p:nvCxnSpPr>
        <p:spPr>
          <a:xfrm>
            <a:off x="10500519" y="2457450"/>
            <a:ext cx="2895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D44D9AA-FE7A-7FCE-DBC8-1AF032EFE8C1}"/>
              </a:ext>
            </a:extLst>
          </p:cNvPr>
          <p:cNvCxnSpPr>
            <a:cxnSpLocks/>
          </p:cNvCxnSpPr>
          <p:nvPr/>
        </p:nvCxnSpPr>
        <p:spPr>
          <a:xfrm>
            <a:off x="365923" y="3068405"/>
            <a:ext cx="586317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90246CA-E907-CA7D-5183-9FC7129F0FF0}"/>
              </a:ext>
            </a:extLst>
          </p:cNvPr>
          <p:cNvCxnSpPr>
            <a:cxnSpLocks/>
          </p:cNvCxnSpPr>
          <p:nvPr/>
        </p:nvCxnSpPr>
        <p:spPr>
          <a:xfrm>
            <a:off x="14462919" y="2438400"/>
            <a:ext cx="13716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44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7026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1540</TotalTime>
  <Words>299</Words>
  <Application>Microsoft Office PowerPoint</Application>
  <PresentationFormat>Custom</PresentationFormat>
  <Paragraphs>40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DELL</cp:lastModifiedBy>
  <cp:revision>223</cp:revision>
  <dcterms:created xsi:type="dcterms:W3CDTF">2022-07-10T01:37:20Z</dcterms:created>
  <dcterms:modified xsi:type="dcterms:W3CDTF">2022-11-20T16:06:01Z</dcterms:modified>
</cp:coreProperties>
</file>