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6" r:id="rId4"/>
    <p:sldId id="282" r:id="rId5"/>
    <p:sldId id="277" r:id="rId6"/>
    <p:sldId id="283" r:id="rId7"/>
    <p:sldId id="286" r:id="rId8"/>
    <p:sldId id="291" r:id="rId9"/>
    <p:sldId id="278" r:id="rId10"/>
    <p:sldId id="284" r:id="rId11"/>
    <p:sldId id="292" r:id="rId12"/>
    <p:sldId id="289" r:id="rId13"/>
    <p:sldId id="288" r:id="rId14"/>
    <p:sldId id="293" r:id="rId15"/>
    <p:sldId id="279" r:id="rId16"/>
    <p:sldId id="290" r:id="rId17"/>
    <p:sldId id="269" r:id="rId1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8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51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75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74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70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48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9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4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4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6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1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5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3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2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21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1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96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38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6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440" indent="0">
              <a:buNone/>
              <a:defRPr sz="4400"/>
            </a:lvl2pPr>
            <a:lvl3pPr marL="1452245" indent="0">
              <a:buNone/>
              <a:defRPr sz="3800"/>
            </a:lvl3pPr>
            <a:lvl4pPr marL="2178685" indent="0">
              <a:buNone/>
              <a:defRPr sz="3200"/>
            </a:lvl4pPr>
            <a:lvl5pPr marL="2905125" indent="0">
              <a:buNone/>
              <a:defRPr sz="3200"/>
            </a:lvl5pPr>
            <a:lvl6pPr marL="3631565" indent="0">
              <a:buNone/>
              <a:defRPr sz="3200"/>
            </a:lvl6pPr>
            <a:lvl7pPr marL="4357370" indent="0">
              <a:buNone/>
              <a:defRPr sz="3200"/>
            </a:lvl7pPr>
            <a:lvl8pPr marL="5083810" indent="0">
              <a:buNone/>
              <a:defRPr sz="3200"/>
            </a:lvl8pPr>
            <a:lvl9pPr marL="581025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03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49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0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2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224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830" indent="-54483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465" indent="-454025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46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0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34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15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59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703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47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44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4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68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12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56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37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1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25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34390" y="3985643"/>
            <a:ext cx="14706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28: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BẢY. MỘT PHẦN TÁM. MỘT PHẦN CHÍN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97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CÁC EM HỌC SINH 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776119" y="1408114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2119" y="1412860"/>
            <a:ext cx="9982199" cy="800219"/>
            <a:chOff x="1470819" y="1904551"/>
            <a:chExt cx="8536748" cy="80021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31048" y="1904551"/>
              <a:ext cx="787651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452524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Chọn thẻ tương ứng với phần đã tô màu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99519" y="2027047"/>
                <a:ext cx="13106400" cy="6668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với băng giấy màu gì ?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nl-NL" sz="36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</a:t>
                </a: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tương ứng với băng giấy màu tím. 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với băng giấy màu gì ?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nl-NL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tương ứng với băng giấy màu đỏ.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với băng giấy màu gì ?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           </a:t>
                </a: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tương ứng với băng giấy màu vàng.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tương ứng với băng giấy màu gì </a:t>
                </a: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tương ứng với băng giấy màu xanh.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en-US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519" y="2027047"/>
                <a:ext cx="13106400" cy="6668620"/>
              </a:xfrm>
              <a:prstGeom prst="rect">
                <a:avLst/>
              </a:prstGeom>
              <a:blipFill>
                <a:blip r:embed="rId2"/>
                <a:stretch>
                  <a:fillRect l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5A93B90-7B75-BB35-F56E-F6A6DF0093A5}"/>
              </a:ext>
            </a:extLst>
          </p:cNvPr>
          <p:cNvGrpSpPr/>
          <p:nvPr/>
        </p:nvGrpSpPr>
        <p:grpSpPr>
          <a:xfrm>
            <a:off x="5007280" y="-76200"/>
            <a:ext cx="5624425" cy="1109772"/>
            <a:chOff x="4539228" y="172432"/>
            <a:chExt cx="5529523" cy="11097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1888B7-B26B-57A7-02E9-406712BF244F}"/>
                </a:ext>
              </a:extLst>
            </p:cNvPr>
            <p:cNvSpPr txBox="1"/>
            <p:nvPr/>
          </p:nvSpPr>
          <p:spPr>
            <a:xfrm>
              <a:off x="4539228" y="172432"/>
              <a:ext cx="5529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A4FF88-58D1-CC3D-909D-BAA32864BCBE}"/>
                </a:ext>
              </a:extLst>
            </p:cNvPr>
            <p:cNvSpPr txBox="1"/>
            <p:nvPr/>
          </p:nvSpPr>
          <p:spPr>
            <a:xfrm>
              <a:off x="6568637" y="758984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31B2BEC2-61D5-3502-98C3-F5DC7C03A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947036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BẢY. MỘT PHẦN TÁM. MỘT PHẦN CHÍN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89109" y="1295400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7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4633361"/>
                  </p:ext>
                </p:extLst>
              </p:nvPr>
            </p:nvGraphicFramePr>
            <p:xfrm>
              <a:off x="1500657" y="1560145"/>
              <a:ext cx="6051152" cy="1096943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096943"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Đã tô màu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hình nào?</a:t>
                          </a:r>
                          <a:endParaRPr lang="en-US" sz="4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4633361"/>
                  </p:ext>
                </p:extLst>
              </p:nvPr>
            </p:nvGraphicFramePr>
            <p:xfrm>
              <a:off x="1500657" y="1560145"/>
              <a:ext cx="6051152" cy="1096943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096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b="-77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07029" y="5473580"/>
                <a:ext cx="3238408" cy="182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A.   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29" y="5473580"/>
                <a:ext cx="3238408" cy="1822678"/>
              </a:xfrm>
              <a:prstGeom prst="rect">
                <a:avLst/>
              </a:prstGeom>
              <a:blipFill>
                <a:blip r:embed="rId4"/>
                <a:stretch>
                  <a:fillRect l="-6780" t="-4013" r="-659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0578343" y="5791200"/>
            <a:ext cx="32384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B chưa được tô màu</a:t>
            </a:r>
          </a:p>
        </p:txBody>
      </p:sp>
      <p:pic>
        <p:nvPicPr>
          <p:cNvPr id="20" name="Picture 19"/>
          <p:cNvPicPr/>
          <p:nvPr/>
        </p:nvPicPr>
        <p:blipFill rotWithShape="1">
          <a:blip r:embed="rId5"/>
          <a:srcRect l="25217" t="43851" r="24927" b="28775"/>
          <a:stretch/>
        </p:blipFill>
        <p:spPr bwMode="auto">
          <a:xfrm>
            <a:off x="2027309" y="2171320"/>
            <a:ext cx="11048999" cy="3345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0C0EBE7-2248-B322-E09E-DF91F1A970C3}"/>
              </a:ext>
            </a:extLst>
          </p:cNvPr>
          <p:cNvGrpSpPr/>
          <p:nvPr/>
        </p:nvGrpSpPr>
        <p:grpSpPr>
          <a:xfrm>
            <a:off x="5007280" y="111473"/>
            <a:ext cx="5624425" cy="1109772"/>
            <a:chOff x="4539228" y="172432"/>
            <a:chExt cx="5529523" cy="11097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6B25D3-0AB6-CC74-CA67-3EF090C2A9EF}"/>
                </a:ext>
              </a:extLst>
            </p:cNvPr>
            <p:cNvSpPr txBox="1"/>
            <p:nvPr/>
          </p:nvSpPr>
          <p:spPr>
            <a:xfrm>
              <a:off x="4539228" y="172432"/>
              <a:ext cx="5529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B868BF-B1F7-7D9C-B536-0FD06B0DF27B}"/>
                </a:ext>
              </a:extLst>
            </p:cNvPr>
            <p:cNvSpPr txBox="1"/>
            <p:nvPr/>
          </p:nvSpPr>
          <p:spPr>
            <a:xfrm>
              <a:off x="6568637" y="758984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E61DAC02-227E-6DE2-D66C-14C64CE5C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134709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BẢY. MỘT PHẦN TÁM. MỘT PHẦN CHÍN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68173" y="1502511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788880"/>
              </p:ext>
            </p:extLst>
          </p:nvPr>
        </p:nvGraphicFramePr>
        <p:xfrm>
          <a:off x="1279719" y="1825862"/>
          <a:ext cx="5410798" cy="826551"/>
        </p:xfrm>
        <a:graphic>
          <a:graphicData uri="http://schemas.openxmlformats.org/drawingml/2006/table">
            <a:tbl>
              <a:tblPr/>
              <a:tblGrid>
                <a:gridCol w="5410798">
                  <a:extLst>
                    <a:ext uri="{9D8B030D-6E8A-4147-A177-3AD203B41FA5}">
                      <a16:colId xmlns:a16="http://schemas.microsoft.com/office/drawing/2014/main" val="2763074564"/>
                    </a:ext>
                  </a:extLst>
                </a:gridCol>
              </a:tblGrid>
              <a:tr h="82655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nl-NL" sz="40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nào đã khoanh: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943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3946" y="2295120"/>
                <a:ext cx="3645550" cy="1112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số cây nấm</a:t>
                </a:r>
                <a:endParaRPr lang="en-US" sz="40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46" y="2295120"/>
                <a:ext cx="3645550" cy="1112164"/>
              </a:xfrm>
              <a:prstGeom prst="rect">
                <a:avLst/>
              </a:prstGeom>
              <a:blipFill>
                <a:blip r:embed="rId3"/>
                <a:stretch>
                  <a:fillRect l="-5853" r="-4515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 rotWithShape="1">
          <a:blip r:embed="rId4"/>
          <a:srcRect l="33819" t="41884" r="29972" b="45826"/>
          <a:stretch/>
        </p:blipFill>
        <p:spPr bwMode="auto">
          <a:xfrm>
            <a:off x="368173" y="3606033"/>
            <a:ext cx="7777744" cy="2736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715335" y="2488871"/>
                <a:ext cx="3844322" cy="1114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quả cà chua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335" y="2488871"/>
                <a:ext cx="3844322" cy="1114985"/>
              </a:xfrm>
              <a:prstGeom prst="rect">
                <a:avLst/>
              </a:prstGeom>
              <a:blipFill>
                <a:blip r:embed="rId5"/>
                <a:stretch>
                  <a:fillRect l="-5714" r="-5238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/>
          <p:nvPr/>
        </p:nvPicPr>
        <p:blipFill rotWithShape="1">
          <a:blip r:embed="rId6"/>
          <a:srcRect l="34215" t="60335" r="54628" b="25806"/>
          <a:stretch/>
        </p:blipFill>
        <p:spPr bwMode="auto">
          <a:xfrm>
            <a:off x="8443119" y="3603856"/>
            <a:ext cx="3352800" cy="2949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93337" y="6483580"/>
                <a:ext cx="6639510" cy="1156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B đã khoanh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cây nấm.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7" y="6483580"/>
                <a:ext cx="6639510" cy="1156470"/>
              </a:xfrm>
              <a:prstGeom prst="rect">
                <a:avLst/>
              </a:prstGeom>
              <a:blipFill>
                <a:blip r:embed="rId7"/>
                <a:stretch>
                  <a:fillRect l="-3214" r="-2479" b="-6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720666" y="6483580"/>
                <a:ext cx="7423379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A đã khoanh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quả cà chua.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666" y="6483580"/>
                <a:ext cx="7423379" cy="1159485"/>
              </a:xfrm>
              <a:prstGeom prst="rect">
                <a:avLst/>
              </a:prstGeom>
              <a:blipFill>
                <a:blip r:embed="rId8"/>
                <a:stretch>
                  <a:fillRect l="-2958" r="-1890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008F934-FC86-E469-EA06-1E388820B355}"/>
              </a:ext>
            </a:extLst>
          </p:cNvPr>
          <p:cNvGrpSpPr/>
          <p:nvPr/>
        </p:nvGrpSpPr>
        <p:grpSpPr>
          <a:xfrm>
            <a:off x="5007280" y="111473"/>
            <a:ext cx="5624425" cy="1109772"/>
            <a:chOff x="4539228" y="172432"/>
            <a:chExt cx="5529523" cy="110977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FABE81-D182-3031-A390-12DE061982E9}"/>
                </a:ext>
              </a:extLst>
            </p:cNvPr>
            <p:cNvSpPr txBox="1"/>
            <p:nvPr/>
          </p:nvSpPr>
          <p:spPr>
            <a:xfrm>
              <a:off x="4539228" y="172432"/>
              <a:ext cx="5529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BE9B5A-C02D-3F6F-72F1-4AA7A97E1B13}"/>
                </a:ext>
              </a:extLst>
            </p:cNvPr>
            <p:cNvSpPr txBox="1"/>
            <p:nvPr/>
          </p:nvSpPr>
          <p:spPr>
            <a:xfrm>
              <a:off x="6568637" y="758984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80FF6022-B1C9-AE2D-5F91-5B9E531CF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134709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BẢY. MỘT PHẦN TÁM. MỘT PHẦN CHÍN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327329-75D7-B11F-885E-79DB8E224673}"/>
              </a:ext>
            </a:extLst>
          </p:cNvPr>
          <p:cNvPicPr/>
          <p:nvPr/>
        </p:nvPicPr>
        <p:blipFill rotWithShape="1">
          <a:blip r:embed="rId6"/>
          <a:srcRect l="50304" t="60335" r="33971" b="25806"/>
          <a:stretch/>
        </p:blipFill>
        <p:spPr bwMode="auto">
          <a:xfrm>
            <a:off x="11795919" y="3593680"/>
            <a:ext cx="4445726" cy="2949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61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68173" y="1502511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79719" y="1825862"/>
          <a:ext cx="5410798" cy="826551"/>
        </p:xfrm>
        <a:graphic>
          <a:graphicData uri="http://schemas.openxmlformats.org/drawingml/2006/table">
            <a:tbl>
              <a:tblPr/>
              <a:tblGrid>
                <a:gridCol w="5410798">
                  <a:extLst>
                    <a:ext uri="{9D8B030D-6E8A-4147-A177-3AD203B41FA5}">
                      <a16:colId xmlns:a16="http://schemas.microsoft.com/office/drawing/2014/main" val="2763074564"/>
                    </a:ext>
                  </a:extLst>
                </a:gridCol>
              </a:tblGrid>
              <a:tr h="82655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nl-NL" sz="40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nào đã khoanh:</a:t>
                      </a:r>
                      <a:endParaRPr lang="en-US" sz="4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94365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536339" y="2418335"/>
                <a:ext cx="3132589" cy="1114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1452524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số hạt</a:t>
                </a:r>
                <a:r>
                  <a:rPr kumimoji="0" lang="nl-NL" sz="4000" b="1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dẻ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339" y="2418335"/>
                <a:ext cx="3132589" cy="1114857"/>
              </a:xfrm>
              <a:prstGeom prst="rect">
                <a:avLst/>
              </a:prstGeom>
              <a:blipFill>
                <a:blip r:embed="rId3"/>
                <a:stretch>
                  <a:fillRect l="-6809" r="-5837" b="-10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355854" y="6433780"/>
                <a:ext cx="6155403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A đã khoanh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hạt dẻ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854" y="6433780"/>
                <a:ext cx="6155403" cy="1159292"/>
              </a:xfrm>
              <a:prstGeom prst="rect">
                <a:avLst/>
              </a:prstGeom>
              <a:blipFill>
                <a:blip r:embed="rId4"/>
                <a:stretch>
                  <a:fillRect l="-3568" r="-2478" b="-5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5"/>
          <a:srcRect l="33760" t="78778" r="31714" b="9819"/>
          <a:stretch/>
        </p:blipFill>
        <p:spPr bwMode="auto">
          <a:xfrm>
            <a:off x="2499519" y="3496602"/>
            <a:ext cx="12115800" cy="3026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CA4D319-743D-23CE-FCC0-506D7B4971C5}"/>
              </a:ext>
            </a:extLst>
          </p:cNvPr>
          <p:cNvGrpSpPr/>
          <p:nvPr/>
        </p:nvGrpSpPr>
        <p:grpSpPr>
          <a:xfrm>
            <a:off x="5007280" y="111473"/>
            <a:ext cx="5624425" cy="1109772"/>
            <a:chOff x="4539228" y="172432"/>
            <a:chExt cx="5529523" cy="11097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9C6FE1-C97B-A035-AE3B-644E3E3A7CE3}"/>
                </a:ext>
              </a:extLst>
            </p:cNvPr>
            <p:cNvSpPr txBox="1"/>
            <p:nvPr/>
          </p:nvSpPr>
          <p:spPr>
            <a:xfrm>
              <a:off x="4539228" y="172432"/>
              <a:ext cx="5529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667D90-898A-9AAE-65D4-7B07DE297B0F}"/>
                </a:ext>
              </a:extLst>
            </p:cNvPr>
            <p:cNvSpPr txBox="1"/>
            <p:nvPr/>
          </p:nvSpPr>
          <p:spPr>
            <a:xfrm>
              <a:off x="6568637" y="758984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id="{9AB5DEAD-F9A1-D455-E143-D62BBBF0D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134709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BẢY. MỘT PHẦN TÁM. MỘT PHẦN CHÍN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2626519" y="2743200"/>
            <a:ext cx="11023600" cy="15578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498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 panose="020B0604020202020204"/>
              </a:rPr>
              <a:t>Hoạt</a:t>
            </a:r>
            <a:r>
              <a:rPr kumimoji="0" lang="en-US" sz="498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 panose="020B0604020202020204"/>
              </a:rPr>
              <a:t> </a:t>
            </a:r>
            <a:r>
              <a:rPr kumimoji="0" lang="en-US" sz="498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 panose="020B0604020202020204"/>
              </a:rPr>
              <a:t>động vận dụng</a:t>
            </a:r>
            <a:endParaRPr kumimoji="0" lang="vi-VN" sz="498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68771" y="1364698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07792"/>
              </p:ext>
            </p:extLst>
          </p:nvPr>
        </p:nvGraphicFramePr>
        <p:xfrm>
          <a:off x="1279722" y="1770697"/>
          <a:ext cx="6706197" cy="667703"/>
        </p:xfrm>
        <a:graphic>
          <a:graphicData uri="http://schemas.openxmlformats.org/drawingml/2006/table">
            <a:tbl>
              <a:tblPr/>
              <a:tblGrid>
                <a:gridCol w="6706197">
                  <a:extLst>
                    <a:ext uri="{9D8B030D-6E8A-4147-A177-3AD203B41FA5}">
                      <a16:colId xmlns:a16="http://schemas.microsoft.com/office/drawing/2014/main" val="27630745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Thực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40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40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hoạt</a:t>
                      </a:r>
                      <a:r>
                        <a:rPr lang="en-US" sz="40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động</a:t>
                      </a:r>
                      <a:r>
                        <a:rPr lang="en-US" sz="40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</a:t>
                      </a:r>
                      <a:r>
                        <a:rPr lang="en-US" sz="40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943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1812" y="2514600"/>
                <a:ext cx="14519330" cy="1850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Lấy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14 hình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chia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𝐡𝐢𝐚</m:t>
                    </m:r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𝐫𝐚</m:t>
                    </m:r>
                    <m:r>
                      <a:rPr lang="en-US" sz="4000" b="1" i="0" spc="-5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pc="-5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hình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12" y="2514600"/>
                <a:ext cx="14519330" cy="1850828"/>
              </a:xfrm>
              <a:prstGeom prst="rect">
                <a:avLst/>
              </a:prstGeom>
              <a:blipFill>
                <a:blip r:embed="rId3"/>
                <a:stretch>
                  <a:fillRect l="-1512" t="-2640" b="-5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4"/>
          <a:srcRect l="58484" t="35933" r="13063" b="34168"/>
          <a:stretch/>
        </p:blipFill>
        <p:spPr bwMode="auto">
          <a:xfrm>
            <a:off x="9509919" y="3440014"/>
            <a:ext cx="5410201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9662319" y="4038600"/>
            <a:ext cx="2057400" cy="19812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082971" y="4444489"/>
            <a:ext cx="2439860" cy="412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311308" y="3591318"/>
            <a:ext cx="1162991" cy="87246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311308" y="4437432"/>
            <a:ext cx="1312122" cy="163104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474299" y="4463784"/>
            <a:ext cx="693220" cy="155601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3639200" y="4288643"/>
            <a:ext cx="151360" cy="173115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2511934" y="4027551"/>
            <a:ext cx="2276109" cy="5014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C4FB1CD-DB14-3D04-2049-99A1E1A47724}"/>
              </a:ext>
            </a:extLst>
          </p:cNvPr>
          <p:cNvGrpSpPr/>
          <p:nvPr/>
        </p:nvGrpSpPr>
        <p:grpSpPr>
          <a:xfrm>
            <a:off x="5007280" y="111473"/>
            <a:ext cx="5624425" cy="1109772"/>
            <a:chOff x="4539228" y="172432"/>
            <a:chExt cx="5529523" cy="11097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1F6144-46F8-16F0-61CC-ECBF4A807FC6}"/>
                </a:ext>
              </a:extLst>
            </p:cNvPr>
            <p:cNvSpPr txBox="1"/>
            <p:nvPr/>
          </p:nvSpPr>
          <p:spPr>
            <a:xfrm>
              <a:off x="4539228" y="172432"/>
              <a:ext cx="5529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F5C616-F593-2EEE-C6DA-8F7B3EC350B4}"/>
                </a:ext>
              </a:extLst>
            </p:cNvPr>
            <p:cNvSpPr txBox="1"/>
            <p:nvPr/>
          </p:nvSpPr>
          <p:spPr>
            <a:xfrm>
              <a:off x="6568637" y="758984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2E1DE5F3-E494-E462-CD65-DB110BBB9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134709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BẢY. MỘT PHẦN TÁM. MỘT PHẦN CHÍN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2939625" y="2641600"/>
            <a:ext cx="11023600" cy="15578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14522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8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Hoạt</a:t>
            </a:r>
            <a:r>
              <a:rPr kumimoji="0" lang="en-US" sz="498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98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động</a:t>
            </a:r>
            <a:r>
              <a:rPr kumimoji="0" lang="en-US" sz="498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98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mở</a:t>
            </a:r>
            <a:r>
              <a:rPr kumimoji="0" lang="en-US" sz="498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98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đầu</a:t>
            </a:r>
            <a:endParaRPr kumimoji="0" lang="vi-VN" sz="498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6130" t="33755" r="14130" b="30802"/>
          <a:stretch/>
        </p:blipFill>
        <p:spPr bwMode="auto">
          <a:xfrm>
            <a:off x="1051719" y="1143000"/>
            <a:ext cx="14478000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Box 99">
            <a:extLst>
              <a:ext uri="{FF2B5EF4-FFF2-40B4-BE49-F238E27FC236}">
                <a16:creationId xmlns:a16="http://schemas.microsoft.com/office/drawing/2014/main" id="{21CE663F-6338-3E29-FCC1-46764465DEAA}"/>
              </a:ext>
            </a:extLst>
          </p:cNvPr>
          <p:cNvSpPr txBox="1"/>
          <p:nvPr/>
        </p:nvSpPr>
        <p:spPr>
          <a:xfrm>
            <a:off x="518319" y="5159829"/>
            <a:ext cx="579120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Bánh ga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" name="Text Box 99">
            <a:extLst>
              <a:ext uri="{FF2B5EF4-FFF2-40B4-BE49-F238E27FC236}">
                <a16:creationId xmlns:a16="http://schemas.microsoft.com/office/drawing/2014/main" id="{486C1F1C-1055-C12E-2F5F-D220581C4990}"/>
              </a:ext>
            </a:extLst>
          </p:cNvPr>
          <p:cNvSpPr txBox="1"/>
          <p:nvPr/>
        </p:nvSpPr>
        <p:spPr>
          <a:xfrm>
            <a:off x="11171238" y="5194663"/>
            <a:ext cx="5105400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3200" b="1" dirty="0"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cắt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bỏ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6" name="Text Box 99">
            <a:extLst>
              <a:ext uri="{FF2B5EF4-FFF2-40B4-BE49-F238E27FC236}">
                <a16:creationId xmlns:a16="http://schemas.microsoft.com/office/drawing/2014/main" id="{C42C05DA-587E-9A0B-B221-4C0C094AA1C8}"/>
              </a:ext>
            </a:extLst>
          </p:cNvPr>
          <p:cNvSpPr txBox="1"/>
          <p:nvPr/>
        </p:nvSpPr>
        <p:spPr>
          <a:xfrm>
            <a:off x="6309519" y="5705899"/>
            <a:ext cx="4861719" cy="24314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Bánh pizza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endParaRPr 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2939625" y="2641600"/>
            <a:ext cx="11023600" cy="15578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498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 panose="020B0604020202020204"/>
              </a:rPr>
              <a:t>Hoạt</a:t>
            </a:r>
            <a:r>
              <a:rPr kumimoji="0" lang="en-US" sz="498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 panose="020B0604020202020204"/>
              </a:rPr>
              <a:t> </a:t>
            </a:r>
            <a:r>
              <a:rPr kumimoji="0" lang="en-US" sz="498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 panose="020B0604020202020204"/>
              </a:rPr>
              <a:t>động hình thành kiến thức</a:t>
            </a:r>
            <a:endParaRPr kumimoji="0" lang="vi-VN" sz="498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0" y="111473"/>
            <a:ext cx="5624425" cy="1109772"/>
            <a:chOff x="4539228" y="172432"/>
            <a:chExt cx="5529523" cy="1109772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5529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68637" y="758984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185319" y="1134709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BẢY. MỘT PHẦN TÁM. MỘT PHẦN CHÍN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0905" y="1787331"/>
            <a:ext cx="10614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Hình chữ nhật được chia làm mấy phần bằng nhau?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Hình chữ nhật được chia làm7 phần bằng nhau.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Mấy phần được tô màu?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Một phần được tô màu.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424785" y="5796691"/>
                <a:ext cx="9609210" cy="3047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được chia làm 7 phần bằng nhau,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tô màu một phần.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hai hình vuông.</a:t>
                </a:r>
                <a:endPara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785" y="5796691"/>
                <a:ext cx="9609210" cy="3047244"/>
              </a:xfrm>
              <a:prstGeom prst="rect">
                <a:avLst/>
              </a:prstGeom>
              <a:blipFill>
                <a:blip r:embed="rId2"/>
                <a:stretch>
                  <a:fillRect l="-1967" t="-1600" r="-444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 rotWithShape="1">
          <a:blip r:embed="rId3"/>
          <a:srcRect l="28150" t="39181" r="57140" b="48036"/>
          <a:stretch/>
        </p:blipFill>
        <p:spPr bwMode="auto">
          <a:xfrm>
            <a:off x="10805319" y="2438399"/>
            <a:ext cx="5105400" cy="3276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033919" y="3510327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919" y="3510327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746625" y="3468533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625" y="3468533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452260" y="346853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2260" y="3468532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105359" y="348964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5359" y="3489645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805395" y="3470984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395" y="3470984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400857" y="3468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0857" y="3468531"/>
                <a:ext cx="45720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156869" y="3468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869" y="3468531"/>
                <a:ext cx="45720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4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8" grpId="0"/>
      <p:bldP spid="19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57849" y="6952018"/>
          <a:ext cx="7085870" cy="667703"/>
        </p:xfrm>
        <a:graphic>
          <a:graphicData uri="http://schemas.openxmlformats.org/drawingml/2006/table">
            <a:tbl>
              <a:tblPr/>
              <a:tblGrid>
                <a:gridCol w="7085870">
                  <a:extLst>
                    <a:ext uri="{9D8B030D-6E8A-4147-A177-3AD203B41FA5}">
                      <a16:colId xmlns:a16="http://schemas.microsoft.com/office/drawing/2014/main" val="169157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665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775871" y="5887017"/>
                <a:ext cx="13104527" cy="2342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chữ được chia làm 8 phần bằng nhau, tô màu một phần.</a:t>
                </a:r>
                <a:endParaRPr lang="en-US" sz="3600" b="1" dirty="0">
                  <a:solidFill>
                    <a:srgbClr val="CC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tám hình chữ nhật.</a:t>
                </a:r>
                <a:endParaRPr lang="en-US" sz="3600" b="1" dirty="0">
                  <a:solidFill>
                    <a:srgbClr val="CC009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3600" b="1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tư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CC0099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871" y="5887017"/>
                <a:ext cx="13104527" cy="2342436"/>
              </a:xfrm>
              <a:prstGeom prst="rect">
                <a:avLst/>
              </a:prstGeom>
              <a:blipFill>
                <a:blip r:embed="rId2"/>
                <a:stretch>
                  <a:fillRect l="-1395" t="-2083" b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/>
          <p:nvPr/>
        </p:nvPicPr>
        <p:blipFill rotWithShape="1">
          <a:blip r:embed="rId3"/>
          <a:srcRect l="28251" t="55451" r="55549" b="31089"/>
          <a:stretch/>
        </p:blipFill>
        <p:spPr bwMode="auto">
          <a:xfrm>
            <a:off x="9128919" y="2400474"/>
            <a:ext cx="6781800" cy="29709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472184" y="3643467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184" y="3643467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304715" y="364968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715" y="3649685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65035" y="370039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5035" y="3700391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917889" y="370039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7889" y="3700392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737485" y="3680790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7485" y="3680790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557081" y="364346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7081" y="3643465"/>
                <a:ext cx="45720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280089" y="370039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089" y="3700392"/>
                <a:ext cx="45720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234065" y="3680789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4065" y="3680789"/>
                <a:ext cx="457200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735350" y="1650257"/>
            <a:ext cx="13551026" cy="3721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Hình chữ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được chia làm mấy phần bằng nhau?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Hình chữ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được chia làm 8 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bằng nhau.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Mấy phần được tô màu?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Một phần được tô màu.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DC4F2C-C29F-2406-1F57-2E71906F8E30}"/>
              </a:ext>
            </a:extLst>
          </p:cNvPr>
          <p:cNvGrpSpPr/>
          <p:nvPr/>
        </p:nvGrpSpPr>
        <p:grpSpPr>
          <a:xfrm>
            <a:off x="5007280" y="111473"/>
            <a:ext cx="5624425" cy="1109772"/>
            <a:chOff x="4539228" y="172432"/>
            <a:chExt cx="5529523" cy="11097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1DEEEE-0615-2641-AD97-42F21753BE2B}"/>
                </a:ext>
              </a:extLst>
            </p:cNvPr>
            <p:cNvSpPr txBox="1"/>
            <p:nvPr/>
          </p:nvSpPr>
          <p:spPr>
            <a:xfrm>
              <a:off x="4539228" y="172432"/>
              <a:ext cx="5529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4326DF-D9BB-3E92-C499-14E03EE82DDC}"/>
                </a:ext>
              </a:extLst>
            </p:cNvPr>
            <p:cNvSpPr txBox="1"/>
            <p:nvPr/>
          </p:nvSpPr>
          <p:spPr>
            <a:xfrm>
              <a:off x="6568637" y="758984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747A3CF7-71C6-7952-E86A-02B5C6410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134709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BẢY. MỘT PHẦN TÁM. MỘT PHẦN CHÍN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57849" y="6952018"/>
          <a:ext cx="7085870" cy="667703"/>
        </p:xfrm>
        <a:graphic>
          <a:graphicData uri="http://schemas.openxmlformats.org/drawingml/2006/table">
            <a:tbl>
              <a:tblPr/>
              <a:tblGrid>
                <a:gridCol w="7085870">
                  <a:extLst>
                    <a:ext uri="{9D8B030D-6E8A-4147-A177-3AD203B41FA5}">
                      <a16:colId xmlns:a16="http://schemas.microsoft.com/office/drawing/2014/main" val="169157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665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70019" y="1731810"/>
            <a:ext cx="11183631" cy="353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Hình chữ</a:t>
            </a:r>
            <a:r>
              <a:rPr kumimoji="0" lang="nl-NL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được chia làm mấy phần bằng nhau?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Hình chữ</a:t>
            </a:r>
            <a:r>
              <a:rPr kumimoji="0" lang="nl-NL" sz="3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nhật</a:t>
            </a: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được chia làm 9 phần bằng nhau.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Mấy phần được tô màu?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Một phần được tô màu.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975515" y="5631899"/>
                <a:ext cx="10896600" cy="3371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chữ</a:t>
                </a:r>
                <a:r>
                  <a:rPr kumimoji="0" lang="nl-NL" sz="4000" b="1" i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nhật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chia làm 9 phần bằng nhau, tô màu một phần.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tư hình vuông.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tư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515" y="5631899"/>
                <a:ext cx="10896600" cy="3371757"/>
              </a:xfrm>
              <a:prstGeom prst="rect">
                <a:avLst/>
              </a:prstGeom>
              <a:blipFill>
                <a:blip r:embed="rId2"/>
                <a:stretch>
                  <a:fillRect l="-1957" t="-1447" r="-1957" b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/>
          <p:nvPr/>
        </p:nvPicPr>
        <p:blipFill rotWithShape="1">
          <a:blip r:embed="rId3"/>
          <a:srcRect l="28299" t="72117" r="53583" b="14291"/>
          <a:stretch/>
        </p:blipFill>
        <p:spPr bwMode="auto">
          <a:xfrm>
            <a:off x="11399837" y="1849832"/>
            <a:ext cx="4876801" cy="3071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579936" y="2918593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9936" y="2918593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055474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5474" y="2914235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638960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960" y="2914235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131311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311" y="2914235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658813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8813" y="2914235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4186315" y="291423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6315" y="2914235"/>
                <a:ext cx="45720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643515" y="291112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3515" y="2911125"/>
                <a:ext cx="457200" cy="10175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222658" y="2911124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2658" y="2911124"/>
                <a:ext cx="457200" cy="10175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770993" y="2918593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0993" y="2918593"/>
                <a:ext cx="457200" cy="1017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B2FE333-39BB-C059-AEF6-743993581671}"/>
              </a:ext>
            </a:extLst>
          </p:cNvPr>
          <p:cNvGrpSpPr/>
          <p:nvPr/>
        </p:nvGrpSpPr>
        <p:grpSpPr>
          <a:xfrm>
            <a:off x="5007280" y="111473"/>
            <a:ext cx="5624425" cy="1109772"/>
            <a:chOff x="4539228" y="172432"/>
            <a:chExt cx="5529523" cy="11097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741C8B-D732-C465-7F5C-5C34F3DE8F9A}"/>
                </a:ext>
              </a:extLst>
            </p:cNvPr>
            <p:cNvSpPr txBox="1"/>
            <p:nvPr/>
          </p:nvSpPr>
          <p:spPr>
            <a:xfrm>
              <a:off x="4539228" y="172432"/>
              <a:ext cx="5529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7F4996-2251-C9AD-1E21-89A418A76FF7}"/>
                </a:ext>
              </a:extLst>
            </p:cNvPr>
            <p:cNvSpPr txBox="1"/>
            <p:nvPr/>
          </p:nvSpPr>
          <p:spPr>
            <a:xfrm>
              <a:off x="6568637" y="758984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E8247E97-3A81-9081-8AE5-055DE5DB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134709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BẢY. MỘT PHẦN TÁM. MỘT PHẦN CHÍN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2939625" y="2641600"/>
            <a:ext cx="11023600" cy="15578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498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 panose="020B0604020202020204"/>
              </a:rPr>
              <a:t>Hoạt</a:t>
            </a:r>
            <a:r>
              <a:rPr kumimoji="0" lang="en-US" sz="498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 panose="020B0604020202020204"/>
              </a:rPr>
              <a:t> </a:t>
            </a:r>
            <a:r>
              <a:rPr kumimoji="0" lang="en-US" sz="498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 panose="020B0604020202020204"/>
              </a:rPr>
              <a:t>động</a:t>
            </a:r>
            <a:r>
              <a:rPr kumimoji="0" lang="en-US" sz="498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 panose="020B0604020202020204"/>
              </a:rPr>
              <a:t> </a:t>
            </a:r>
            <a:r>
              <a:rPr kumimoji="0" lang="en-US" sz="498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 panose="020B0604020202020204"/>
              </a:rPr>
              <a:t>thực</a:t>
            </a:r>
            <a:r>
              <a:rPr kumimoji="0" lang="en-US" sz="498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 panose="020B0604020202020204"/>
              </a:rPr>
              <a:t> </a:t>
            </a:r>
            <a:r>
              <a:rPr kumimoji="0" lang="en-US" sz="498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  <a:sym typeface="Arial" panose="020B0604020202020204"/>
              </a:rPr>
              <a:t>hành</a:t>
            </a:r>
            <a:endParaRPr kumimoji="0" lang="vi-VN" sz="498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69026" y="1656344"/>
            <a:ext cx="11250693" cy="1451359"/>
            <a:chOff x="1470819" y="1654975"/>
            <a:chExt cx="8513738" cy="14513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08038" y="1654975"/>
              <a:ext cx="7876519" cy="1451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Chọn thẻ tương ứng, (nối) với phần đã tô màu</a:t>
              </a:r>
              <a:endPara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2"/>
          <a:srcRect l="19372" t="39581" r="20681" b="18977"/>
          <a:stretch/>
        </p:blipFill>
        <p:spPr bwMode="auto">
          <a:xfrm>
            <a:off x="1734068" y="2590800"/>
            <a:ext cx="13522578" cy="4724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0A7912E-40E0-2B51-5025-E31C1E630FD0}"/>
              </a:ext>
            </a:extLst>
          </p:cNvPr>
          <p:cNvGrpSpPr/>
          <p:nvPr/>
        </p:nvGrpSpPr>
        <p:grpSpPr>
          <a:xfrm>
            <a:off x="5007280" y="111473"/>
            <a:ext cx="5624425" cy="1109772"/>
            <a:chOff x="4539228" y="172432"/>
            <a:chExt cx="5529523" cy="11097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FD0384-7E61-1572-CD5C-15B2378B662C}"/>
                </a:ext>
              </a:extLst>
            </p:cNvPr>
            <p:cNvSpPr txBox="1"/>
            <p:nvPr/>
          </p:nvSpPr>
          <p:spPr>
            <a:xfrm>
              <a:off x="4539228" y="172432"/>
              <a:ext cx="55295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ngày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năm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2022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B8F10C-11FE-2312-AF71-E60606777841}"/>
                </a:ext>
              </a:extLst>
            </p:cNvPr>
            <p:cNvSpPr txBox="1"/>
            <p:nvPr/>
          </p:nvSpPr>
          <p:spPr>
            <a:xfrm>
              <a:off x="6568637" y="758984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TOÁN</a:t>
              </a:r>
            </a:p>
          </p:txBody>
        </p:sp>
      </p:grpSp>
      <p:sp>
        <p:nvSpPr>
          <p:cNvPr id="16" name="Text Box 14">
            <a:extLst>
              <a:ext uri="{FF2B5EF4-FFF2-40B4-BE49-F238E27FC236}">
                <a16:creationId xmlns:a16="http://schemas.microsoft.com/office/drawing/2014/main" id="{5632E65E-BA1A-1D7F-28D8-9948C2FE6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134709"/>
            <a:ext cx="10620076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28: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BẢY. MỘT PHẦN TÁM. MỘT PHẦN CHÍN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7698C40-9DDA-C5A8-61EE-8BF7306BB1BC}"/>
              </a:ext>
            </a:extLst>
          </p:cNvPr>
          <p:cNvCxnSpPr/>
          <p:nvPr/>
        </p:nvCxnSpPr>
        <p:spPr>
          <a:xfrm flipH="1">
            <a:off x="1311095" y="3352800"/>
            <a:ext cx="369618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A4DC5CB-D763-1F45-C26A-7B25FE5D2990}"/>
              </a:ext>
            </a:extLst>
          </p:cNvPr>
          <p:cNvCxnSpPr/>
          <p:nvPr/>
        </p:nvCxnSpPr>
        <p:spPr>
          <a:xfrm>
            <a:off x="1311095" y="3352800"/>
            <a:ext cx="0" cy="2438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5092A1-80A7-B928-74C8-DA837BBCD4E8}"/>
              </a:ext>
            </a:extLst>
          </p:cNvPr>
          <p:cNvCxnSpPr/>
          <p:nvPr/>
        </p:nvCxnSpPr>
        <p:spPr>
          <a:xfrm>
            <a:off x="1311095" y="5791200"/>
            <a:ext cx="9598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F54F15-D265-FE4D-5BBA-2F7460E5B8B3}"/>
              </a:ext>
            </a:extLst>
          </p:cNvPr>
          <p:cNvCxnSpPr>
            <a:cxnSpLocks/>
          </p:cNvCxnSpPr>
          <p:nvPr/>
        </p:nvCxnSpPr>
        <p:spPr>
          <a:xfrm flipH="1">
            <a:off x="6531283" y="3896119"/>
            <a:ext cx="616436" cy="75208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2E13E0-6BF5-FCB7-4C63-B2B8D11BBF71}"/>
              </a:ext>
            </a:extLst>
          </p:cNvPr>
          <p:cNvCxnSpPr/>
          <p:nvPr/>
        </p:nvCxnSpPr>
        <p:spPr>
          <a:xfrm flipH="1">
            <a:off x="4861719" y="4114800"/>
            <a:ext cx="4572000" cy="1921498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C5EB596-070C-00B7-919C-2A233585C8F3}"/>
              </a:ext>
            </a:extLst>
          </p:cNvPr>
          <p:cNvCxnSpPr/>
          <p:nvPr/>
        </p:nvCxnSpPr>
        <p:spPr>
          <a:xfrm flipH="1">
            <a:off x="3261519" y="4114800"/>
            <a:ext cx="8007841" cy="2667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2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790</Words>
  <Application>Microsoft Office PowerPoint</Application>
  <PresentationFormat>Custom</PresentationFormat>
  <Paragraphs>125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243</cp:revision>
  <dcterms:created xsi:type="dcterms:W3CDTF">2022-07-10T01:37:20Z</dcterms:created>
  <dcterms:modified xsi:type="dcterms:W3CDTF">2022-10-30T07:20:04Z</dcterms:modified>
</cp:coreProperties>
</file>