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7" r:id="rId4"/>
    <p:sldId id="295" r:id="rId5"/>
    <p:sldId id="259" r:id="rId6"/>
    <p:sldId id="280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60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33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BA2E-5B40-83B6-9F2D-2ECEBD1FB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C0723-5DCB-D5F4-A4C0-B8C685150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2D57-3949-9B9A-B66A-D832A254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C7A6-3869-6D2A-C224-489A1C2A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5D1D7-4342-4F16-77BA-486489D0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9323-EB8B-E848-8DDD-50948B67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9BB72-B9D2-868E-7359-E82A65283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1BB1D-5FC0-314B-868C-7B527829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B16AE-CC8D-177A-D5EF-6200CC1F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45609-499D-491D-6ECE-58631002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E8A306-ED85-8867-9E45-8DA58A984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0A000-B639-6009-9A05-5DFC6C4DE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9DBC5-03F4-791B-96EC-7BA247AF9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0AC66-226C-4A2C-B8E3-B95E422B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D3010-EB01-4CCA-02AC-6750ACB3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31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3291-FBB4-F833-FCA5-D84804B1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57FC2-8143-52AE-9049-6072ACBDB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15C95-D64B-D0E6-D3BF-3F27EC81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CFE05-C170-30D3-3F34-CD64ED33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1AC3F-0127-AE18-CD61-EAA3C55A6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9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7FBCD-8F62-60CD-2787-C655C461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3AD1E-D0E3-44DA-B6D8-9AF0980B1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459E9-D921-8D3B-00C2-54BEB692F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28F4B-83F8-9691-5A7C-9C65E18E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4801A-93CA-5361-C41E-02065D96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4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C14D8-59D2-D02D-02D1-01E30714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E6496-C67F-B744-1841-180258E9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54C43-02F1-04A1-1976-29E7701D8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1718ED-8634-FA77-E062-863CD430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6787D-EBA9-2870-A506-D8AAC3319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61E50-D30C-C969-6CA6-29A6FFC08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4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549D7-0773-847C-473E-190F0EE2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764D5-4DDD-F95F-7B23-D7A5D4667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607E0-AD4D-52C4-421F-104C8709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CAEB9-4958-3532-0D87-079C36A88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04FDB-69AC-5F1C-1098-80E9B3EC1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DA374F-153B-6603-81AF-50B7DEA74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2AA525-3E2E-FE11-CF87-E48147BF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49ED2-6C9C-8F75-76BD-9AB87DDD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62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6729-BED6-3888-8F8D-DB3750681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4BF3CA-8694-07BF-3199-5B84499C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CC7CF-2157-EE3F-57F7-A2FD050E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C1CB6-1C75-4C38-A0D8-7AE624FB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1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51A6F-8872-A901-C15A-3A40D920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44786C-623F-6BFC-F9E2-8AA55732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6E61C-5B5F-4D59-41D2-47223E99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6F4A1-8966-B655-EF52-DDE1A536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C9003-DD47-932F-0A29-23C836FC8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112EF-36FB-58CC-1CC0-D2FC3141A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2FA7C-8991-D3E0-EAFC-A124637D2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D913C-04C4-6569-A44E-97340A0B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1DC65-5442-DF61-DA3C-A6EB8786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2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077E7-AFDF-2669-7300-DDA4281A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B9157-2550-3002-FE71-E9B20D653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93968-5E4E-3DB0-829B-2C734FF4A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DD268-DD05-051D-C7E2-82569DDB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CAA83-4717-A365-EDFA-E3D1C3CB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E1720-8024-E4AE-9BBE-C34327854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4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A0DF7-F0BE-991C-7FF8-60933699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50EE6-8D2D-7ED8-A27C-9EC7BA3A7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00FBE-17E5-9134-B3EB-C76362808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B4A9-702F-4FF8-82DD-347400CA76B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1620C-5333-8F85-6BE8-D119DC48F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EDFB-A81E-F131-25CC-297416D79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E9F8C-117A-4C1D-9395-15D19289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3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23.svg"/><Relationship Id="rId10" Type="http://schemas.openxmlformats.org/officeDocument/2006/relationships/image" Target="../media/image56.png"/><Relationship Id="rId4" Type="http://schemas.openxmlformats.org/officeDocument/2006/relationships/image" Target="../media/image22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3.svg"/><Relationship Id="rId7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3.svg"/><Relationship Id="rId7" Type="http://schemas.openxmlformats.org/officeDocument/2006/relationships/image" Target="../media/image4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61.png"/><Relationship Id="rId5" Type="http://schemas.openxmlformats.org/officeDocument/2006/relationships/image" Target="../media/image39.svg"/><Relationship Id="rId10" Type="http://schemas.openxmlformats.org/officeDocument/2006/relationships/image" Target="../media/image60.svg"/><Relationship Id="rId4" Type="http://schemas.openxmlformats.org/officeDocument/2006/relationships/image" Target="../media/image38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66.svg"/><Relationship Id="rId3" Type="http://schemas.openxmlformats.org/officeDocument/2006/relationships/image" Target="../media/image63.svg"/><Relationship Id="rId7" Type="http://schemas.openxmlformats.org/officeDocument/2006/relationships/image" Target="../media/image38.png"/><Relationship Id="rId12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54.png"/><Relationship Id="rId5" Type="http://schemas.openxmlformats.org/officeDocument/2006/relationships/image" Target="../media/image22.png"/><Relationship Id="rId10" Type="http://schemas.openxmlformats.org/officeDocument/2006/relationships/image" Target="../media/image44.svg"/><Relationship Id="rId4" Type="http://schemas.openxmlformats.org/officeDocument/2006/relationships/image" Target="../media/image64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6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9.svg"/><Relationship Id="rId7" Type="http://schemas.openxmlformats.org/officeDocument/2006/relationships/image" Target="../media/image39.svg"/><Relationship Id="rId12" Type="http://schemas.openxmlformats.org/officeDocument/2006/relationships/image" Target="../media/image5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70.png"/><Relationship Id="rId5" Type="http://schemas.openxmlformats.org/officeDocument/2006/relationships/image" Target="../media/image23.svg"/><Relationship Id="rId10" Type="http://schemas.openxmlformats.org/officeDocument/2006/relationships/image" Target="../media/image54.png"/><Relationship Id="rId4" Type="http://schemas.openxmlformats.org/officeDocument/2006/relationships/image" Target="../media/image22.png"/><Relationship Id="rId9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23.svg"/><Relationship Id="rId7" Type="http://schemas.openxmlformats.org/officeDocument/2006/relationships/image" Target="../media/image7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23.svg"/><Relationship Id="rId7" Type="http://schemas.openxmlformats.org/officeDocument/2006/relationships/image" Target="../media/image7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3.svg"/><Relationship Id="rId7" Type="http://schemas.openxmlformats.org/officeDocument/2006/relationships/image" Target="../media/image4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61.png"/><Relationship Id="rId5" Type="http://schemas.openxmlformats.org/officeDocument/2006/relationships/image" Target="../media/image39.svg"/><Relationship Id="rId10" Type="http://schemas.openxmlformats.org/officeDocument/2006/relationships/image" Target="../media/image60.svg"/><Relationship Id="rId4" Type="http://schemas.openxmlformats.org/officeDocument/2006/relationships/image" Target="../media/image38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2.svg"/><Relationship Id="rId3" Type="http://schemas.openxmlformats.org/officeDocument/2006/relationships/image" Target="../media/image23.svg"/><Relationship Id="rId7" Type="http://schemas.openxmlformats.org/officeDocument/2006/relationships/image" Target="../media/image74.svg"/><Relationship Id="rId12" Type="http://schemas.openxmlformats.org/officeDocument/2006/relationships/image" Target="../media/image7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4.svg"/><Relationship Id="rId10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.svg"/><Relationship Id="rId5" Type="http://schemas.openxmlformats.org/officeDocument/2006/relationships/image" Target="../media/image25.sv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23.sv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53.svg"/><Relationship Id="rId3" Type="http://schemas.openxmlformats.org/officeDocument/2006/relationships/image" Target="../media/image23.svg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1.svg"/><Relationship Id="rId5" Type="http://schemas.openxmlformats.org/officeDocument/2006/relationships/image" Target="../media/image39.svg"/><Relationship Id="rId10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3.svg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4.png"/><Relationship Id="rId5" Type="http://schemas.openxmlformats.org/officeDocument/2006/relationships/image" Target="../media/image39.svg"/><Relationship Id="rId10" Type="http://schemas.openxmlformats.org/officeDocument/2006/relationships/image" Target="../media/image51.svg"/><Relationship Id="rId4" Type="http://schemas.openxmlformats.org/officeDocument/2006/relationships/image" Target="../media/image38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51.svg"/><Relationship Id="rId5" Type="http://schemas.openxmlformats.org/officeDocument/2006/relationships/image" Target="../media/image38.png"/><Relationship Id="rId10" Type="http://schemas.openxmlformats.org/officeDocument/2006/relationships/image" Target="../media/image50.png"/><Relationship Id="rId4" Type="http://schemas.openxmlformats.org/officeDocument/2006/relationships/image" Target="../media/image23.svg"/><Relationship Id="rId9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12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51.svg"/><Relationship Id="rId5" Type="http://schemas.openxmlformats.org/officeDocument/2006/relationships/image" Target="../media/image38.png"/><Relationship Id="rId10" Type="http://schemas.openxmlformats.org/officeDocument/2006/relationships/image" Target="../media/image50.png"/><Relationship Id="rId4" Type="http://schemas.openxmlformats.org/officeDocument/2006/relationships/image" Target="../media/image23.sv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2616941" y="-4364663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225303" y="-509332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2792735" y="-1075884"/>
            <a:ext cx="6217748" cy="16618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412439">
            <a:off x="316726" y="1145481"/>
            <a:ext cx="738148" cy="3314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95999" y="5267090"/>
            <a:ext cx="467239" cy="4621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38691" y="139478"/>
            <a:ext cx="211245" cy="3642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4666" y="232914"/>
            <a:ext cx="524819" cy="5415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6085" y="2046621"/>
            <a:ext cx="11277919" cy="192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/>
              <a:t>CHÀO MỪNG CÁC EM ĐẾN VỚI </a:t>
            </a:r>
            <a:endParaRPr lang="en-US" sz="4400" b="1" dirty="0"/>
          </a:p>
          <a:p>
            <a:pPr algn="ctr">
              <a:lnSpc>
                <a:spcPct val="150000"/>
              </a:lnSpc>
            </a:pPr>
            <a:r>
              <a:rPr lang="en-US" sz="4400" b="1" dirty="0"/>
              <a:t>TIẾT TIẾNG VIỆT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7E61EB1C-CD64-AF91-E1C3-F6E41A8E8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729341" y="17521"/>
            <a:ext cx="1269326" cy="1940371"/>
          </a:xfrm>
          <a:prstGeom prst="rect">
            <a:avLst/>
          </a:prstGeom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361B71FE-7774-9D93-CE8F-0061615F970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048806" y="3853637"/>
            <a:ext cx="2991835" cy="293947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5B56FD07-3979-94B9-08B6-30E01847B6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54829" y="4272515"/>
            <a:ext cx="4876800" cy="2663952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68F426A5-291B-E4AC-F782-B79B95E39E6C}"/>
              </a:ext>
            </a:extLst>
          </p:cNvPr>
          <p:cNvSpPr txBox="1"/>
          <p:nvPr/>
        </p:nvSpPr>
        <p:spPr>
          <a:xfrm>
            <a:off x="2134807" y="408787"/>
            <a:ext cx="7828384" cy="910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</a:rPr>
              <a:t>TRƯỜNG TIỂU HỌC GIANG BIÊN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8753" y="2051142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1496" y="5765800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52EDD-E81B-3A8F-CDB7-F1F0FDB1782A}"/>
              </a:ext>
            </a:extLst>
          </p:cNvPr>
          <p:cNvSpPr txBox="1"/>
          <p:nvPr/>
        </p:nvSpPr>
        <p:spPr>
          <a:xfrm>
            <a:off x="1117600" y="838200"/>
            <a:ext cx="83820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Ôn tập kĩ năng đọc thành tiếng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4C4FB3-10FC-16E2-7A1F-0733EEDCC881}"/>
              </a:ext>
            </a:extLst>
          </p:cNvPr>
          <p:cNvSpPr/>
          <p:nvPr/>
        </p:nvSpPr>
        <p:spPr>
          <a:xfrm>
            <a:off x="5134819" y="4235806"/>
            <a:ext cx="3644512" cy="2215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EA9B21-7E63-3998-DB8B-605BB12D0F6E}"/>
              </a:ext>
            </a:extLst>
          </p:cNvPr>
          <p:cNvSpPr/>
          <p:nvPr/>
        </p:nvSpPr>
        <p:spPr>
          <a:xfrm>
            <a:off x="1482148" y="4235806"/>
            <a:ext cx="3644512" cy="2215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thuộc lòng 3 khổ thơ đầu bài thơ 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 diều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552473-5E40-6FB1-70F1-D6850EA8B96E}"/>
              </a:ext>
            </a:extLst>
          </p:cNvPr>
          <p:cNvSpPr/>
          <p:nvPr/>
        </p:nvSpPr>
        <p:spPr>
          <a:xfrm>
            <a:off x="5147718" y="2019872"/>
            <a:ext cx="3644512" cy="2215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thuộc lòng bài thơ 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 cho bà ngủ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ACF2A8-D574-726F-7A97-07C94E936533}"/>
              </a:ext>
            </a:extLst>
          </p:cNvPr>
          <p:cNvSpPr/>
          <p:nvPr/>
        </p:nvSpPr>
        <p:spPr>
          <a:xfrm>
            <a:off x="1490307" y="2019872"/>
            <a:ext cx="3644512" cy="2215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thuộc lòng khổ thơ cuối bài 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 của em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803C7B-ED59-3530-5804-FF7C879EF497}"/>
              </a:ext>
            </a:extLst>
          </p:cNvPr>
          <p:cNvSpPr/>
          <p:nvPr/>
        </p:nvSpPr>
        <p:spPr>
          <a:xfrm>
            <a:off x="1482148" y="4261206"/>
            <a:ext cx="3644512" cy="2215933"/>
          </a:xfrm>
          <a:prstGeom prst="rect">
            <a:avLst/>
          </a:prstGeom>
          <a:solidFill>
            <a:srgbClr val="E68B8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BB08C3-D268-9F39-ABDA-7C6187AA9F15}"/>
              </a:ext>
            </a:extLst>
          </p:cNvPr>
          <p:cNvSpPr/>
          <p:nvPr/>
        </p:nvSpPr>
        <p:spPr>
          <a:xfrm>
            <a:off x="1523877" y="2090539"/>
            <a:ext cx="3644512" cy="2215933"/>
          </a:xfrm>
          <a:prstGeom prst="rect">
            <a:avLst/>
          </a:prstGeom>
          <a:solidFill>
            <a:srgbClr val="EDBF7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7" name="Picture 21">
            <a:extLst>
              <a:ext uri="{FF2B5EF4-FFF2-40B4-BE49-F238E27FC236}">
                <a16:creationId xmlns:a16="http://schemas.microsoft.com/office/drawing/2014/main" id="{85B3739B-8B41-8129-1DE5-DAE81CB384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29830" y="1839376"/>
            <a:ext cx="2694929" cy="4855729"/>
          </a:xfrm>
          <a:prstGeom prst="rect">
            <a:avLst/>
          </a:prstGeom>
        </p:spPr>
      </p:pic>
      <p:pic>
        <p:nvPicPr>
          <p:cNvPr id="7" name="Carefree-KevinMacLeod-4820257">
            <a:hlinkClick r:id="" action="ppaction://media"/>
            <a:extLst>
              <a:ext uri="{FF2B5EF4-FFF2-40B4-BE49-F238E27FC236}">
                <a16:creationId xmlns:a16="http://schemas.microsoft.com/office/drawing/2014/main" id="{0960D13E-3930-E923-CEB0-13D6BEEA5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4019" y="6390305"/>
            <a:ext cx="4064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6AAEEB-A8FE-912F-088C-63C53D606D75}"/>
              </a:ext>
            </a:extLst>
          </p:cNvPr>
          <p:cNvSpPr/>
          <p:nvPr/>
        </p:nvSpPr>
        <p:spPr>
          <a:xfrm>
            <a:off x="5116518" y="2065837"/>
            <a:ext cx="3644512" cy="2215933"/>
          </a:xfrm>
          <a:prstGeom prst="rect">
            <a:avLst/>
          </a:prstGeom>
          <a:solidFill>
            <a:srgbClr val="EDBF7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60C99-5A60-1844-BB83-5A6C4A50543E}"/>
              </a:ext>
            </a:extLst>
          </p:cNvPr>
          <p:cNvSpPr/>
          <p:nvPr/>
        </p:nvSpPr>
        <p:spPr>
          <a:xfrm>
            <a:off x="5147718" y="4261206"/>
            <a:ext cx="3644512" cy="2215933"/>
          </a:xfrm>
          <a:prstGeom prst="rect">
            <a:avLst/>
          </a:prstGeom>
          <a:solidFill>
            <a:srgbClr val="E68B8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611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 animBg="1"/>
      <p:bldP spid="31" grpId="0" animBg="1"/>
      <p:bldP spid="32" grpId="0" animBg="1"/>
      <p:bldP spid="34" grpId="0" animBg="1"/>
      <p:bldP spid="34" grpId="1" animBg="1"/>
      <p:bldP spid="36" grpId="0" animBg="1"/>
      <p:bldP spid="36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0804" y="1075801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44514" y="3490686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600" y="6072210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91602" y="5987490"/>
            <a:ext cx="817429" cy="776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F6C927-0A6A-0A81-FC7E-47964167024B}"/>
              </a:ext>
            </a:extLst>
          </p:cNvPr>
          <p:cNvSpPr txBox="1"/>
          <p:nvPr/>
        </p:nvSpPr>
        <p:spPr>
          <a:xfrm>
            <a:off x="1184411" y="575924"/>
            <a:ext cx="10091057" cy="83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3667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HĐ2: Sắp xếp tên riêng theo thứ tự chữ cái</a:t>
            </a:r>
            <a:endParaRPr lang="en-US" sz="3667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2B148-771E-ABF1-292A-B376A37DBC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94" t="26178" r="3377"/>
          <a:stretch/>
        </p:blipFill>
        <p:spPr>
          <a:xfrm>
            <a:off x="1986821" y="1584598"/>
            <a:ext cx="8432800" cy="1996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801DDE-72A7-A187-20B8-E4E2B11D0B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21155" r="19064" b="17489"/>
          <a:stretch/>
        </p:blipFill>
        <p:spPr>
          <a:xfrm>
            <a:off x="99900" y="4561146"/>
            <a:ext cx="1516493" cy="126885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CDD994-C78E-1205-6BF3-FBE006E893BC}"/>
              </a:ext>
            </a:extLst>
          </p:cNvPr>
          <p:cNvSpPr/>
          <p:nvPr/>
        </p:nvSpPr>
        <p:spPr>
          <a:xfrm>
            <a:off x="1807191" y="4132449"/>
            <a:ext cx="1516493" cy="721067"/>
          </a:xfrm>
          <a:prstGeom prst="roundRect">
            <a:avLst/>
          </a:prstGeom>
          <a:solidFill>
            <a:srgbClr val="E68B86"/>
          </a:solidFill>
          <a:ln>
            <a:solidFill>
              <a:srgbClr val="E68B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025CE5E-66E3-51D6-B592-AACBDF8CAA29}"/>
              </a:ext>
            </a:extLst>
          </p:cNvPr>
          <p:cNvSpPr/>
          <p:nvPr/>
        </p:nvSpPr>
        <p:spPr>
          <a:xfrm>
            <a:off x="3575550" y="5178031"/>
            <a:ext cx="1516493" cy="721067"/>
          </a:xfrm>
          <a:prstGeom prst="roundRect">
            <a:avLst/>
          </a:prstGeom>
          <a:solidFill>
            <a:srgbClr val="E68B86"/>
          </a:solidFill>
          <a:ln>
            <a:solidFill>
              <a:srgbClr val="E68B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F9FA004-37FB-96A8-C015-5934C274AC4B}"/>
              </a:ext>
            </a:extLst>
          </p:cNvPr>
          <p:cNvSpPr/>
          <p:nvPr/>
        </p:nvSpPr>
        <p:spPr>
          <a:xfrm>
            <a:off x="1817980" y="5178031"/>
            <a:ext cx="1516493" cy="721067"/>
          </a:xfrm>
          <a:prstGeom prst="roundRect">
            <a:avLst/>
          </a:prstGeom>
          <a:solidFill>
            <a:srgbClr val="E68B86"/>
          </a:solidFill>
          <a:ln>
            <a:solidFill>
              <a:srgbClr val="E68B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5C9141B-FB13-AF5E-9DB7-043D2B17A417}"/>
              </a:ext>
            </a:extLst>
          </p:cNvPr>
          <p:cNvSpPr/>
          <p:nvPr/>
        </p:nvSpPr>
        <p:spPr>
          <a:xfrm>
            <a:off x="3575550" y="4105051"/>
            <a:ext cx="1516493" cy="721067"/>
          </a:xfrm>
          <a:prstGeom prst="roundRect">
            <a:avLst/>
          </a:prstGeom>
          <a:solidFill>
            <a:srgbClr val="E68B86"/>
          </a:solidFill>
          <a:ln>
            <a:solidFill>
              <a:srgbClr val="E68B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B395EC7-98EA-F8A8-981F-6408D513E3C0}"/>
              </a:ext>
            </a:extLst>
          </p:cNvPr>
          <p:cNvSpPr/>
          <p:nvPr/>
        </p:nvSpPr>
        <p:spPr>
          <a:xfrm>
            <a:off x="5414102" y="4132449"/>
            <a:ext cx="1516493" cy="721067"/>
          </a:xfrm>
          <a:prstGeom prst="roundRect">
            <a:avLst/>
          </a:prstGeom>
          <a:solidFill>
            <a:srgbClr val="E68B86"/>
          </a:solidFill>
          <a:ln>
            <a:solidFill>
              <a:srgbClr val="E68B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5517D61-01A4-582D-E5E0-734E4D71B55D}"/>
              </a:ext>
            </a:extLst>
          </p:cNvPr>
          <p:cNvSpPr/>
          <p:nvPr/>
        </p:nvSpPr>
        <p:spPr>
          <a:xfrm>
            <a:off x="5442258" y="5177872"/>
            <a:ext cx="1516493" cy="721067"/>
          </a:xfrm>
          <a:prstGeom prst="roundRect">
            <a:avLst/>
          </a:prstGeom>
          <a:solidFill>
            <a:srgbClr val="E68B86"/>
          </a:solidFill>
          <a:ln>
            <a:solidFill>
              <a:srgbClr val="E68B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D6BD9C2-0DA7-F384-244C-FCA16B6B1869}"/>
              </a:ext>
            </a:extLst>
          </p:cNvPr>
          <p:cNvSpPr/>
          <p:nvPr/>
        </p:nvSpPr>
        <p:spPr>
          <a:xfrm>
            <a:off x="7148337" y="4147828"/>
            <a:ext cx="1516493" cy="721067"/>
          </a:xfrm>
          <a:prstGeom prst="roundRect">
            <a:avLst/>
          </a:prstGeom>
          <a:solidFill>
            <a:srgbClr val="E68B86"/>
          </a:solidFill>
          <a:ln>
            <a:solidFill>
              <a:srgbClr val="E68B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FDAC613-3F19-146A-9437-539DC413D2C1}"/>
              </a:ext>
            </a:extLst>
          </p:cNvPr>
          <p:cNvSpPr/>
          <p:nvPr/>
        </p:nvSpPr>
        <p:spPr>
          <a:xfrm>
            <a:off x="7194194" y="5177871"/>
            <a:ext cx="1516493" cy="721067"/>
          </a:xfrm>
          <a:prstGeom prst="roundRect">
            <a:avLst/>
          </a:prstGeom>
          <a:solidFill>
            <a:srgbClr val="E68B86"/>
          </a:solidFill>
          <a:ln>
            <a:solidFill>
              <a:srgbClr val="E68B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FF0E932-88B8-E892-D204-9EA9F62C5782}"/>
              </a:ext>
            </a:extLst>
          </p:cNvPr>
          <p:cNvSpPr/>
          <p:nvPr/>
        </p:nvSpPr>
        <p:spPr>
          <a:xfrm>
            <a:off x="9046426" y="4194869"/>
            <a:ext cx="1516493" cy="721067"/>
          </a:xfrm>
          <a:prstGeom prst="roundRect">
            <a:avLst/>
          </a:prstGeom>
          <a:solidFill>
            <a:srgbClr val="E68B86"/>
          </a:solidFill>
          <a:ln>
            <a:solidFill>
              <a:srgbClr val="E68B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D234B02-2558-B1EA-F6AD-E97139341855}"/>
              </a:ext>
            </a:extLst>
          </p:cNvPr>
          <p:cNvSpPr/>
          <p:nvPr/>
        </p:nvSpPr>
        <p:spPr>
          <a:xfrm>
            <a:off x="9046426" y="5178456"/>
            <a:ext cx="1516493" cy="721067"/>
          </a:xfrm>
          <a:prstGeom prst="roundRect">
            <a:avLst/>
          </a:prstGeom>
          <a:solidFill>
            <a:srgbClr val="E68B86"/>
          </a:solidFill>
          <a:ln>
            <a:solidFill>
              <a:srgbClr val="E68B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</a:p>
        </p:txBody>
      </p:sp>
    </p:spTree>
    <p:extLst>
      <p:ext uri="{BB962C8B-B14F-4D97-AF65-F5344CB8AC3E}">
        <p14:creationId xmlns:p14="http://schemas.microsoft.com/office/powerpoint/2010/main" val="33422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25764" flipV="1">
            <a:off x="-400814" y="-3789438"/>
            <a:ext cx="9753462" cy="101480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013" t="55746" r="10884"/>
          <a:stretch>
            <a:fillRect/>
          </a:stretch>
        </p:blipFill>
        <p:spPr>
          <a:xfrm rot="5400000">
            <a:off x="7750116" y="2108819"/>
            <a:ext cx="6973743" cy="22274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46400" y="2533963"/>
            <a:ext cx="5791200" cy="71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360"/>
              </a:lnSpc>
              <a:spcBef>
                <a:spcPct val="0"/>
              </a:spcBef>
            </a:pPr>
            <a:r>
              <a:rPr lang="vi-VN" sz="13334" b="1">
                <a:solidFill>
                  <a:srgbClr val="1D1D1B"/>
                </a:solidFill>
              </a:rPr>
              <a:t>Tiết </a:t>
            </a:r>
            <a:r>
              <a:rPr lang="en-US" sz="13334" b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9E16D5B9-9599-DBF7-9311-F9B55B2E9F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49947" y="3490472"/>
            <a:ext cx="7442053" cy="336752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E2B10A7F-68F7-679E-9900-C79ECD6928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1771" y="4188691"/>
            <a:ext cx="2565873" cy="266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7522C6C-3DC2-3D6A-A9BD-98F771927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00" y="5156200"/>
            <a:ext cx="2204535" cy="274320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6729" y="1123474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478542" y="2524506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38030" y="6277391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70772" y="6009545"/>
            <a:ext cx="817429" cy="776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940A77-97EB-3534-C45F-9C26CB7ADE4E}"/>
              </a:ext>
            </a:extLst>
          </p:cNvPr>
          <p:cNvSpPr txBox="1"/>
          <p:nvPr/>
        </p:nvSpPr>
        <p:spPr>
          <a:xfrm>
            <a:off x="1892478" y="885940"/>
            <a:ext cx="83820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Ôn tập kĩ năng đọc thành tiếng</a:t>
            </a: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E3AB2F8D-4896-A1B2-143B-270765E3DE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8121" y="1712176"/>
            <a:ext cx="5908586" cy="4513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B14080-1333-0D3B-2E4E-336D03F75C98}"/>
              </a:ext>
            </a:extLst>
          </p:cNvPr>
          <p:cNvSpPr txBox="1"/>
          <p:nvPr/>
        </p:nvSpPr>
        <p:spPr>
          <a:xfrm>
            <a:off x="1876234" y="2492973"/>
            <a:ext cx="4604702" cy="307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>
                <a:latin typeface="Arial" panose="020B0604020202020204" pitchFamily="34" charset="0"/>
                <a:cs typeface="Arial" panose="020B0604020202020204" pitchFamily="34" charset="0"/>
              </a:rPr>
              <a:t>Các em đọc thuộc lòng các bài thơ đã  học ở nửa đầu học kì I và trả lời các câu hỏi.</a:t>
            </a: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621782C6-E152-54AA-F3E4-D98A57E64FD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919132" y="1618426"/>
            <a:ext cx="4494305" cy="50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6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extLst>
              <a:ext uri="{FF2B5EF4-FFF2-40B4-BE49-F238E27FC236}">
                <a16:creationId xmlns:a16="http://schemas.microsoft.com/office/drawing/2014/main" id="{31AC2F5A-F108-D578-3E55-612420AE9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4861" y="2051017"/>
            <a:ext cx="5495047" cy="2743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37B62D-92BE-C329-7D5D-DE1724E79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77"/>
          <a:stretch/>
        </p:blipFill>
        <p:spPr>
          <a:xfrm>
            <a:off x="7242377" y="1625993"/>
            <a:ext cx="4604703" cy="39112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7522C6C-3DC2-3D6A-A9BD-98F771927F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04800" y="5156200"/>
            <a:ext cx="2204535" cy="274320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6729" y="1123474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478542" y="2524506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136014" y="6081442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30290" y="-150065"/>
            <a:ext cx="817429" cy="776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940A77-97EB-3534-C45F-9C26CB7ADE4E}"/>
              </a:ext>
            </a:extLst>
          </p:cNvPr>
          <p:cNvSpPr txBox="1"/>
          <p:nvPr/>
        </p:nvSpPr>
        <p:spPr>
          <a:xfrm>
            <a:off x="3096542" y="802566"/>
            <a:ext cx="83820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 và 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14080-1333-0D3B-2E4E-336D03F75C98}"/>
              </a:ext>
            </a:extLst>
          </p:cNvPr>
          <p:cNvSpPr txBox="1"/>
          <p:nvPr/>
        </p:nvSpPr>
        <p:spPr>
          <a:xfrm>
            <a:off x="1876234" y="2492973"/>
            <a:ext cx="4604702" cy="153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>
                <a:latin typeface="Arial" panose="020B0604020202020204" pitchFamily="34" charset="0"/>
                <a:cs typeface="Arial" panose="020B0604020202020204" pitchFamily="34" charset="0"/>
              </a:rPr>
              <a:t>Đọc bài thơ </a:t>
            </a:r>
            <a:r>
              <a:rPr lang="en-US" sz="3334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“Ngày em vào đội”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D9242AA3-E1C6-CDFE-2268-A3198C49E9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07740" y="4020847"/>
            <a:ext cx="302697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616392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36014" y="6081442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43593" y="269620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30290" y="-150065"/>
            <a:ext cx="817429" cy="776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940A77-97EB-3534-C45F-9C26CB7ADE4E}"/>
              </a:ext>
            </a:extLst>
          </p:cNvPr>
          <p:cNvSpPr txBox="1"/>
          <p:nvPr/>
        </p:nvSpPr>
        <p:spPr>
          <a:xfrm>
            <a:off x="1892478" y="885940"/>
            <a:ext cx="83820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thích một số từ khó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14080-1333-0D3B-2E4E-336D03F75C98}"/>
              </a:ext>
            </a:extLst>
          </p:cNvPr>
          <p:cNvSpPr txBox="1"/>
          <p:nvPr/>
        </p:nvSpPr>
        <p:spPr>
          <a:xfrm>
            <a:off x="1305107" y="1863275"/>
            <a:ext cx="2204535" cy="8485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334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8FBD12-DA44-8018-7042-4D79C6885529}"/>
              </a:ext>
            </a:extLst>
          </p:cNvPr>
          <p:cNvSpPr txBox="1"/>
          <p:nvPr/>
        </p:nvSpPr>
        <p:spPr>
          <a:xfrm>
            <a:off x="1326879" y="3176243"/>
            <a:ext cx="2204535" cy="8485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>
                <a:latin typeface="Arial" panose="020B0604020202020204" pitchFamily="34" charset="0"/>
                <a:cs typeface="Arial" panose="020B0604020202020204" pitchFamily="34" charset="0"/>
              </a:rPr>
              <a:t>Đoàn </a:t>
            </a:r>
            <a:endParaRPr lang="en-US" sz="3334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D14048-C1E4-C14C-29DD-1753A9917612}"/>
              </a:ext>
            </a:extLst>
          </p:cNvPr>
          <p:cNvSpPr txBox="1"/>
          <p:nvPr/>
        </p:nvSpPr>
        <p:spPr>
          <a:xfrm>
            <a:off x="1305107" y="4509313"/>
            <a:ext cx="2204535" cy="8485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>
                <a:latin typeface="Arial" panose="020B0604020202020204" pitchFamily="34" charset="0"/>
                <a:cs typeface="Arial" panose="020B0604020202020204" pitchFamily="34" charset="0"/>
              </a:rPr>
              <a:t>Khao khát</a:t>
            </a:r>
            <a:endParaRPr lang="en-US" sz="3334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F86F87-7C8C-FABC-4A87-F5C048E1822D}"/>
              </a:ext>
            </a:extLst>
          </p:cNvPr>
          <p:cNvSpPr txBox="1"/>
          <p:nvPr/>
        </p:nvSpPr>
        <p:spPr>
          <a:xfrm>
            <a:off x="878725" y="5765800"/>
            <a:ext cx="2914596" cy="8485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>
                <a:latin typeface="Arial" panose="020B0604020202020204" pitchFamily="34" charset="0"/>
                <a:cs typeface="Arial" panose="020B0604020202020204" pitchFamily="34" charset="0"/>
              </a:rPr>
              <a:t>Lời ru vời vợi</a:t>
            </a:r>
            <a:endParaRPr lang="en-US" sz="3334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9">
            <a:extLst>
              <a:ext uri="{FF2B5EF4-FFF2-40B4-BE49-F238E27FC236}">
                <a16:creationId xmlns:a16="http://schemas.microsoft.com/office/drawing/2014/main" id="{025780A4-AD25-3662-832E-6CAD693D82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7778" y="1719037"/>
            <a:ext cx="523815" cy="497624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127E65D2-C475-3AC2-8CA2-93B127C016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4427" y="2991973"/>
            <a:ext cx="523815" cy="497624"/>
          </a:xfrm>
          <a:prstGeom prst="rect">
            <a:avLst/>
          </a:prstGeom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FBFEFB91-EBE6-6939-4269-E15032E6A3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6817" y="5542825"/>
            <a:ext cx="523815" cy="497624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5CBE1660-9757-F6E3-41BD-E1849F4D05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3199" y="4326766"/>
            <a:ext cx="523815" cy="4976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A21D2-36FA-C061-B27F-13E21A69BF1E}"/>
              </a:ext>
            </a:extLst>
          </p:cNvPr>
          <p:cNvSpPr txBox="1"/>
          <p:nvPr/>
        </p:nvSpPr>
        <p:spPr>
          <a:xfrm>
            <a:off x="4050665" y="2012463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 Thiếu niên Tiền phong Hồ Chí Minh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7099E6-CE27-132B-B22D-5E54B5F60C9B}"/>
              </a:ext>
            </a:extLst>
          </p:cNvPr>
          <p:cNvSpPr txBox="1"/>
          <p:nvPr/>
        </p:nvSpPr>
        <p:spPr>
          <a:xfrm>
            <a:off x="4076999" y="4605993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 muốn tha thiết.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8DF6E0-D06C-62D8-73A0-C8D4BD57AA0A}"/>
              </a:ext>
            </a:extLst>
          </p:cNvPr>
          <p:cNvSpPr txBox="1"/>
          <p:nvPr/>
        </p:nvSpPr>
        <p:spPr>
          <a:xfrm>
            <a:off x="4010682" y="3369497"/>
            <a:ext cx="7774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 Thanh niên Cộng sản Hồ Chí Minh 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84D914-CFB3-2A2C-61B0-BD2D9548D9C4}"/>
              </a:ext>
            </a:extLst>
          </p:cNvPr>
          <p:cNvSpPr txBox="1"/>
          <p:nvPr/>
        </p:nvSpPr>
        <p:spPr>
          <a:xfrm>
            <a:off x="4140526" y="5819832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ru vang xa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0D7F162B-5D3B-5583-1FC3-3ECBAF52A0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8684" y="3933120"/>
            <a:ext cx="2306916" cy="30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24" grpId="0" animBg="1"/>
      <p:bldP spid="26" grpId="0" animBg="1"/>
      <p:bldP spid="27" grpId="0" animBg="1"/>
      <p:bldP spid="2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>
            <a:extLst>
              <a:ext uri="{FF2B5EF4-FFF2-40B4-BE49-F238E27FC236}">
                <a16:creationId xmlns:a16="http://schemas.microsoft.com/office/drawing/2014/main" id="{578CCFC9-D506-7ABA-228E-DCEA35A35F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0747" y="1622363"/>
            <a:ext cx="514328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7522C6C-3DC2-3D6A-A9BD-98F771927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04800" y="5156200"/>
            <a:ext cx="2204535" cy="274320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80506" y="113008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67314" y="1896877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740995" y="-32657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63367" y="154172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430290" y="-150065"/>
            <a:ext cx="817429" cy="776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940A77-97EB-3534-C45F-9C26CB7ADE4E}"/>
              </a:ext>
            </a:extLst>
          </p:cNvPr>
          <p:cNvSpPr txBox="1"/>
          <p:nvPr/>
        </p:nvSpPr>
        <p:spPr>
          <a:xfrm>
            <a:off x="2239289" y="813336"/>
            <a:ext cx="83820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14080-1333-0D3B-2E4E-336D03F75C98}"/>
              </a:ext>
            </a:extLst>
          </p:cNvPr>
          <p:cNvSpPr txBox="1"/>
          <p:nvPr/>
        </p:nvSpPr>
        <p:spPr>
          <a:xfrm>
            <a:off x="1128805" y="2028862"/>
            <a:ext cx="5143281" cy="1664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>
                <a:latin typeface="+mj-lt"/>
                <a:cs typeface="Arial" panose="020B0604020202020204" pitchFamily="34" charset="0"/>
              </a:rPr>
              <a:t>Bài thơ là lời nói của ai,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+mj-lt"/>
                <a:cs typeface="Arial" panose="020B0604020202020204" pitchFamily="34" charset="0"/>
              </a:rPr>
              <a:t>dịp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nào</a:t>
            </a:r>
            <a:r>
              <a:rPr lang="vi-VN" sz="3600" dirty="0">
                <a:latin typeface="+mj-lt"/>
                <a:cs typeface="Arial" panose="020B0604020202020204" pitchFamily="34" charset="0"/>
              </a:rPr>
              <a:t>? 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EFDED5C-D031-ECF6-02ED-0662B4C7D64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11974" y="3628538"/>
            <a:ext cx="2467201" cy="33913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2722ABA-532F-20A4-653C-8B39499711DB}"/>
              </a:ext>
            </a:extLst>
          </p:cNvPr>
          <p:cNvSpPr txBox="1"/>
          <p:nvPr/>
        </p:nvSpPr>
        <p:spPr>
          <a:xfrm>
            <a:off x="5741139" y="3757415"/>
            <a:ext cx="6231786" cy="23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 dirty="0">
                <a:cs typeface="Arial" panose="020B0604020202020204" pitchFamily="34" charset="0"/>
              </a:rPr>
              <a:t>Bài thơ là lời nói của chị</a:t>
            </a:r>
            <a:r>
              <a:rPr lang="en-US" sz="3334" dirty="0">
                <a:cs typeface="Arial" panose="020B0604020202020204" pitchFamily="34" charset="0"/>
              </a:rPr>
              <a:t>,</a:t>
            </a:r>
            <a:r>
              <a:rPr lang="vi-VN" sz="3334" dirty="0">
                <a:cs typeface="Arial" panose="020B0604020202020204" pitchFamily="34" charset="0"/>
              </a:rPr>
              <a:t> nói với em nhân dịp được kết nạp vào Đội</a:t>
            </a:r>
            <a:r>
              <a:rPr lang="en-US" sz="3334" dirty="0">
                <a:cs typeface="Arial" panose="020B0604020202020204" pitchFamily="34" charset="0"/>
              </a:rPr>
              <a:t>.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1915133-55D7-5517-E032-00F959DD893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21155" r="19064" b="17489"/>
          <a:stretch/>
        </p:blipFill>
        <p:spPr>
          <a:xfrm>
            <a:off x="4652084" y="4221836"/>
            <a:ext cx="1516493" cy="126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B14080-1333-0D3B-2E4E-336D03F75C98}"/>
              </a:ext>
            </a:extLst>
          </p:cNvPr>
          <p:cNvSpPr txBox="1"/>
          <p:nvPr/>
        </p:nvSpPr>
        <p:spPr>
          <a:xfrm>
            <a:off x="1324616" y="862705"/>
            <a:ext cx="9687920" cy="170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>
                <a:cs typeface="Arial" panose="020B0604020202020204" pitchFamily="34" charset="0"/>
              </a:rPr>
              <a:t>Em hiểu 2 dòng thơ “Màu khăn đỏ dắt em</a:t>
            </a:r>
            <a:r>
              <a:rPr lang="en-US" sz="3334">
                <a:cs typeface="Arial" panose="020B0604020202020204" pitchFamily="34" charset="0"/>
              </a:rPr>
              <a:t>/ </a:t>
            </a:r>
            <a:r>
              <a:rPr lang="vi-VN" sz="3334">
                <a:cs typeface="Arial" panose="020B0604020202020204" pitchFamily="34" charset="0"/>
              </a:rPr>
              <a:t>Bước qua thời thơ dại” như thế nào? Chọn ý đúng:</a:t>
            </a:r>
            <a:endParaRPr lang="en-US" sz="333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4794528" flipH="1">
            <a:off x="617694" y="4777401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0506" y="163585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5902" y="2027565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40995" y="17920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58670" y="525003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30290" y="-99488"/>
            <a:ext cx="817429" cy="7765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2722ABA-532F-20A4-653C-8B39499711DB}"/>
              </a:ext>
            </a:extLst>
          </p:cNvPr>
          <p:cNvSpPr txBox="1"/>
          <p:nvPr/>
        </p:nvSpPr>
        <p:spPr>
          <a:xfrm>
            <a:off x="560262" y="2990392"/>
            <a:ext cx="10694065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quàng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1EDBED-D5F4-4EF1-3EE5-BF7BEB75FC44}"/>
              </a:ext>
            </a:extLst>
          </p:cNvPr>
          <p:cNvSpPr txBox="1"/>
          <p:nvPr/>
        </p:nvSpPr>
        <p:spPr>
          <a:xfrm>
            <a:off x="560263" y="4001669"/>
            <a:ext cx="11311943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>
                <a:latin typeface="Arial" panose="020B0604020202020204" pitchFamily="34" charset="0"/>
                <a:cs typeface="Arial" panose="020B0604020202020204" pitchFamily="34" charset="0"/>
              </a:rPr>
              <a:t>B. Chiếc khăn quàng đỏ sẽ giúp em bước qua thời thơ dại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DE6D93-EC5A-FB5D-461A-F48FEB5E1C1E}"/>
              </a:ext>
            </a:extLst>
          </p:cNvPr>
          <p:cNvSpPr txBox="1"/>
          <p:nvPr/>
        </p:nvSpPr>
        <p:spPr>
          <a:xfrm>
            <a:off x="636123" y="4967928"/>
            <a:ext cx="10542344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18C39781-506C-8660-E6D7-FB3DC083BD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02211" y="5910203"/>
            <a:ext cx="1231477" cy="1094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B9EC943-CF52-3B72-15E9-B4D634AF69EC}"/>
              </a:ext>
            </a:extLst>
          </p:cNvPr>
          <p:cNvSpPr/>
          <p:nvPr/>
        </p:nvSpPr>
        <p:spPr>
          <a:xfrm>
            <a:off x="560262" y="5025161"/>
            <a:ext cx="620838" cy="688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501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/>
      <p:bldP spid="25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B14080-1333-0D3B-2E4E-336D03F75C98}"/>
              </a:ext>
            </a:extLst>
          </p:cNvPr>
          <p:cNvSpPr txBox="1"/>
          <p:nvPr/>
        </p:nvSpPr>
        <p:spPr>
          <a:xfrm>
            <a:off x="1324616" y="862705"/>
            <a:ext cx="9687920" cy="170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>
                <a:cs typeface="Arial" panose="020B0604020202020204" pitchFamily="34" charset="0"/>
              </a:rPr>
              <a:t>Tìm những hình ảnh đẹp gợi tả tương lai ở các khổ thơ 3 và 4.</a:t>
            </a:r>
            <a:endParaRPr lang="en-US" sz="333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0506" y="113008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5902" y="1976988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40995" y="-32657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58670" y="474426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30290" y="-150065"/>
            <a:ext cx="817429" cy="7765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E6D93-EC5A-FB5D-461A-F48FEB5E1C1E}"/>
              </a:ext>
            </a:extLst>
          </p:cNvPr>
          <p:cNvSpPr txBox="1"/>
          <p:nvPr/>
        </p:nvSpPr>
        <p:spPr>
          <a:xfrm>
            <a:off x="2043907" y="2966437"/>
            <a:ext cx="10542344" cy="307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334" dirty="0">
                <a:cs typeface="Arial" panose="020B0604020202020204" pitchFamily="34" charset="0"/>
              </a:rPr>
              <a:t>ột trời xanh vẫn đợi</a:t>
            </a:r>
            <a:r>
              <a:rPr lang="en-US" sz="3334" dirty="0"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334" dirty="0">
                <a:cs typeface="Arial" panose="020B0604020202020204" pitchFamily="34" charset="0"/>
              </a:rPr>
              <a:t>ánh buồm là tiếng gọi mặt biển và dòng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vi-VN" sz="3334" dirty="0">
                <a:cs typeface="Arial" panose="020B0604020202020204" pitchFamily="34" charset="0"/>
              </a:rPr>
              <a:t>ng</a:t>
            </a:r>
            <a:r>
              <a:rPr lang="en-US" sz="3334" dirty="0"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334" dirty="0">
                <a:cs typeface="Arial" panose="020B0604020202020204" pitchFamily="34" charset="0"/>
              </a:rPr>
              <a:t>ắng vườn trưa mênh mông</a:t>
            </a:r>
            <a:r>
              <a:rPr lang="en-US" sz="3334" dirty="0"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18C39781-506C-8660-E6D7-FB3DC083BD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752" y="5647106"/>
            <a:ext cx="1445697" cy="1284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0262B5-98DF-C91F-C5A1-FA1F09E728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21155" r="19064" b="17489"/>
          <a:stretch/>
        </p:blipFill>
        <p:spPr>
          <a:xfrm>
            <a:off x="139972" y="3705411"/>
            <a:ext cx="1909373" cy="15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5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7522C6C-3DC2-3D6A-A9BD-98F771927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00" y="5156200"/>
            <a:ext cx="2204535" cy="274320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6729" y="1123474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478542" y="2524506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38030" y="6277391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70772" y="6009545"/>
            <a:ext cx="817429" cy="776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940A77-97EB-3534-C45F-9C26CB7ADE4E}"/>
              </a:ext>
            </a:extLst>
          </p:cNvPr>
          <p:cNvSpPr txBox="1"/>
          <p:nvPr/>
        </p:nvSpPr>
        <p:spPr>
          <a:xfrm>
            <a:off x="1662093" y="885940"/>
            <a:ext cx="83820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buFont typeface="Wingdings" panose="05000000000000000000" pitchFamily="2" charset="2"/>
              <a:buChar char="Ø"/>
            </a:pPr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đọc</a:t>
            </a: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E3AB2F8D-4896-A1B2-143B-270765E3DE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6729" y="1712176"/>
            <a:ext cx="7412871" cy="4513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B14080-1333-0D3B-2E4E-336D03F75C98}"/>
              </a:ext>
            </a:extLst>
          </p:cNvPr>
          <p:cNvSpPr txBox="1"/>
          <p:nvPr/>
        </p:nvSpPr>
        <p:spPr>
          <a:xfrm>
            <a:off x="1329221" y="2491332"/>
            <a:ext cx="6387886" cy="307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 dirty="0">
                <a:cs typeface="Arial" panose="020B0604020202020204" pitchFamily="34" charset="0"/>
              </a:rPr>
              <a:t>Bài thơ là lời dặn dò của chị với em, </a:t>
            </a:r>
            <a:r>
              <a:rPr lang="en-US" sz="3334" dirty="0">
                <a:cs typeface="Arial" panose="020B0604020202020204" pitchFamily="34" charset="0"/>
              </a:rPr>
              <a:t>l</a:t>
            </a:r>
            <a:r>
              <a:rPr lang="vi-VN" sz="3334" dirty="0">
                <a:cs typeface="Arial" panose="020B0604020202020204" pitchFamily="34" charset="0"/>
              </a:rPr>
              <a:t>à sự tin tưởng và tự hào về sự trưởng thành của em trong ngày vào Đội. 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621782C6-E152-54AA-F3E4-D98A57E64FD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522994" y="1596329"/>
            <a:ext cx="4494305" cy="50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5400000" flipH="1" flipV="1">
            <a:off x="3227321" y="-3591567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1294">
            <a:off x="3154503" y="-830918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8161">
            <a:off x="6751808" y="-954394"/>
            <a:ext cx="6217748" cy="16618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955" b="6157"/>
          <a:stretch>
            <a:fillRect/>
          </a:stretch>
        </p:blipFill>
        <p:spPr>
          <a:xfrm rot="-7625726" flipH="1">
            <a:off x="1231722" y="5211711"/>
            <a:ext cx="2969734" cy="15187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955" b="6157"/>
          <a:stretch>
            <a:fillRect/>
          </a:stretch>
        </p:blipFill>
        <p:spPr>
          <a:xfrm rot="-8224983" flipH="1">
            <a:off x="-1247968" y="3782489"/>
            <a:ext cx="2969734" cy="15187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9843" y="4598749"/>
            <a:ext cx="487704" cy="4823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64018">
            <a:off x="10038038" y="908941"/>
            <a:ext cx="211245" cy="3642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64018">
            <a:off x="9383681" y="255416"/>
            <a:ext cx="524819" cy="541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11966" y="5445371"/>
            <a:ext cx="2678010" cy="15775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80981">
            <a:off x="539756" y="4420614"/>
            <a:ext cx="1283771" cy="20116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30018" y="1376220"/>
            <a:ext cx="9449437" cy="247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667" b="1"/>
              <a:t>BÀI 5:</a:t>
            </a:r>
          </a:p>
          <a:p>
            <a:pPr algn="ctr">
              <a:lnSpc>
                <a:spcPct val="150000"/>
              </a:lnSpc>
            </a:pPr>
            <a:r>
              <a:rPr lang="vi-VN" sz="5667" b="1"/>
              <a:t>ÔN TẬP GIỮA HỌC KÌ I</a:t>
            </a:r>
            <a:endParaRPr lang="en-US" sz="5667" b="1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B0056A68-E601-92AB-9DC7-34AD908821A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974130" y="3707996"/>
            <a:ext cx="3736033" cy="314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2077" y="-128233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-5264612" flipH="1" flipV="1">
              <a:off x="5237906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-5661089" flipH="1" flipV="1">
              <a:off x="14796899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98860">
            <a:off x="8368630" y="983013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32974" y="1221136"/>
            <a:ext cx="1833002" cy="1789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24579">
            <a:off x="9130398" y="683445"/>
            <a:ext cx="805151" cy="361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23670">
            <a:off x="10538105" y="587430"/>
            <a:ext cx="367549" cy="6337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28800" y="2952454"/>
            <a:ext cx="9010461" cy="2684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23" lvl="1" indent="-457223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Ôn tập lại các bài đọc đã học ở nửa đầu học kì I.</a:t>
            </a:r>
          </a:p>
          <a:p>
            <a:pPr marL="457223" lvl="1" indent="-457223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Ôn tập viết đoạn văn ngắn kể về hoạt động, sự việc xảy ra.</a:t>
            </a:r>
          </a:p>
          <a:p>
            <a:pPr marL="457223" lvl="1" indent="-457223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Chuẩn bị, đọc trước nội dung của bài học mới.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9120" y="1537140"/>
            <a:ext cx="725280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667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FBEA7A10-AB3A-68BE-4EE6-6EBAC04991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769" y="5041632"/>
            <a:ext cx="2035939" cy="18094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5400000" flipH="1" flipV="1">
            <a:off x="3227321" y="-3591567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1294">
            <a:off x="3154503" y="-830918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8161">
            <a:off x="6751808" y="-954394"/>
            <a:ext cx="6217748" cy="16618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955" b="6157"/>
          <a:stretch>
            <a:fillRect/>
          </a:stretch>
        </p:blipFill>
        <p:spPr>
          <a:xfrm rot="-7625726" flipH="1">
            <a:off x="1231722" y="5211711"/>
            <a:ext cx="2969734" cy="15187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955" b="6157"/>
          <a:stretch>
            <a:fillRect/>
          </a:stretch>
        </p:blipFill>
        <p:spPr>
          <a:xfrm rot="-8224983" flipH="1">
            <a:off x="-1247968" y="3782489"/>
            <a:ext cx="2969734" cy="15187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9843" y="4598749"/>
            <a:ext cx="487704" cy="4823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64018">
            <a:off x="10038038" y="908941"/>
            <a:ext cx="211245" cy="3642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64018">
            <a:off x="9383681" y="255416"/>
            <a:ext cx="524819" cy="541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11966" y="5445371"/>
            <a:ext cx="2678010" cy="15775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80981">
            <a:off x="539756" y="4420614"/>
            <a:ext cx="1283771" cy="20116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57547" y="1879708"/>
            <a:ext cx="9659835" cy="3098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667" b="1">
                <a:latin typeface="Arial" panose="020B0604020202020204" pitchFamily="34" charset="0"/>
                <a:cs typeface="Arial" panose="020B0604020202020204" pitchFamily="34" charset="0"/>
              </a:rPr>
              <a:t>XIN CHÀO!</a:t>
            </a:r>
          </a:p>
          <a:p>
            <a:pPr algn="ctr">
              <a:lnSpc>
                <a:spcPct val="150000"/>
              </a:lnSpc>
            </a:pPr>
            <a:r>
              <a:rPr lang="en-US" sz="4667" b="1">
                <a:latin typeface="Arial" panose="020B0604020202020204" pitchFamily="34" charset="0"/>
                <a:cs typeface="Arial" panose="020B0604020202020204" pitchFamily="34" charset="0"/>
              </a:rPr>
              <a:t>HẸN GẶP LẠI CÁC EM Ở CÁC TIẾT HỌC KẾ TIẾP!</a:t>
            </a:r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84F767BF-0B97-840B-8532-C8F6DDEEA53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721848" y="3971786"/>
            <a:ext cx="2999662" cy="294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21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25" t="30171"/>
          <a:stretch>
            <a:fillRect/>
          </a:stretch>
        </p:blipFill>
        <p:spPr>
          <a:xfrm rot="-5400000" flipH="1">
            <a:off x="935940" y="-1562515"/>
            <a:ext cx="8160290" cy="101240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565233" y="1166978"/>
            <a:ext cx="2102923" cy="2394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23029">
            <a:off x="11054104" y="1642012"/>
            <a:ext cx="265939" cy="4585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1839">
            <a:off x="11456249" y="2405396"/>
            <a:ext cx="220601" cy="447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50955" b="6157"/>
          <a:stretch>
            <a:fillRect/>
          </a:stretch>
        </p:blipFill>
        <p:spPr>
          <a:xfrm rot="7112397">
            <a:off x="7456994" y="5573088"/>
            <a:ext cx="2216477" cy="11335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50955" b="6157"/>
          <a:stretch>
            <a:fillRect/>
          </a:stretch>
        </p:blipFill>
        <p:spPr>
          <a:xfrm rot="1152938">
            <a:off x="10202920" y="-105719"/>
            <a:ext cx="2216477" cy="113351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93939" y="1166977"/>
            <a:ext cx="5575455" cy="636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vi-VN" sz="5334" b="1"/>
              <a:t>Nội dung bài học</a:t>
            </a:r>
            <a:endParaRPr lang="en-US" sz="5334" b="1"/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768C72F9-120E-B97A-8A26-6AA1CB1D1FDE}"/>
              </a:ext>
            </a:extLst>
          </p:cNvPr>
          <p:cNvSpPr txBox="1"/>
          <p:nvPr/>
        </p:nvSpPr>
        <p:spPr>
          <a:xfrm>
            <a:off x="1264681" y="2387768"/>
            <a:ext cx="6970659" cy="267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29" indent="-571529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sz="4000"/>
              <a:t>Ôn tập các nội dung đã học</a:t>
            </a:r>
          </a:p>
          <a:p>
            <a:pPr marL="571529" indent="-571529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sz="4000"/>
              <a:t>Ôn tập đọc thành tiếng</a:t>
            </a:r>
          </a:p>
          <a:p>
            <a:pPr marL="571529" indent="-571529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sz="4000"/>
              <a:t>Ôn tập phần Tiếng Việt</a:t>
            </a:r>
            <a:endParaRPr lang="en-US" sz="40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59431E-3F0B-C729-9158-217FA478854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226190" y="3256900"/>
            <a:ext cx="5317997" cy="360294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25764" flipV="1">
            <a:off x="-400814" y="-3789438"/>
            <a:ext cx="9753462" cy="101480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013" t="55746" r="10884"/>
          <a:stretch>
            <a:fillRect/>
          </a:stretch>
        </p:blipFill>
        <p:spPr>
          <a:xfrm rot="5400000">
            <a:off x="7750116" y="2108819"/>
            <a:ext cx="6973743" cy="22274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46400" y="2533963"/>
            <a:ext cx="5791200" cy="71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360"/>
              </a:lnSpc>
              <a:spcBef>
                <a:spcPct val="0"/>
              </a:spcBef>
            </a:pPr>
            <a:r>
              <a:rPr lang="vi-VN" sz="13334" b="1">
                <a:solidFill>
                  <a:srgbClr val="1D1D1B"/>
                </a:solidFill>
              </a:rPr>
              <a:t>Tiết </a:t>
            </a:r>
            <a:r>
              <a:rPr lang="en-US" sz="13334" b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9E16D5B9-9599-DBF7-9311-F9B55B2E9F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49947" y="3490472"/>
            <a:ext cx="7442053" cy="336752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E2B10A7F-68F7-679E-9900-C79ECD6928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1771" y="4188691"/>
            <a:ext cx="2565873" cy="266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D659F478-F6BF-6BA4-DE0D-0373564EE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071" y="3995379"/>
            <a:ext cx="3530600" cy="2921551"/>
          </a:xfrm>
          <a:prstGeom prst="wedgeEllipseCallout">
            <a:avLst>
              <a:gd name="adj1" fmla="val -44323"/>
              <a:gd name="adj2" fmla="val -39553"/>
            </a:avLst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501F8C75-B5EB-69B7-A6D4-1CB45CC959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4545" y="4344869"/>
            <a:ext cx="2328275" cy="199649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52DE3108-A03E-0A66-44FA-A0820B216E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15596">
            <a:off x="197575" y="2512177"/>
            <a:ext cx="1561130" cy="2743200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7522C6C-3DC2-3D6A-A9BD-98F771927F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04800" y="5156200"/>
            <a:ext cx="2204535" cy="2743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73CFC8-3F94-14C0-EE16-985B6A1030B2}"/>
              </a:ext>
            </a:extLst>
          </p:cNvPr>
          <p:cNvSpPr txBox="1"/>
          <p:nvPr/>
        </p:nvSpPr>
        <p:spPr>
          <a:xfrm>
            <a:off x="1215915" y="687405"/>
            <a:ext cx="38100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34" b="1"/>
              <a:t>KHỞI ĐỘNG</a:t>
            </a:r>
            <a:endParaRPr lang="en-US" sz="3334" b="1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F5666C7-590F-8C6C-4ECD-EBBC9CF386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6610" y="4462953"/>
            <a:ext cx="3243943" cy="2334377"/>
          </a:xfrm>
          <a:prstGeom prst="wedgeEllipseCallout">
            <a:avLst>
              <a:gd name="adj1" fmla="val 48783"/>
              <a:gd name="adj2" fmla="val -49078"/>
            </a:avLst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AE9FDC-F58D-3E01-B3FA-4A194277B8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1601" y="672273"/>
            <a:ext cx="3530600" cy="2921551"/>
          </a:xfrm>
          <a:prstGeom prst="wedgeEllipseCallout">
            <a:avLst>
              <a:gd name="adj1" fmla="val -63605"/>
              <a:gd name="adj2" fmla="val 25310"/>
            </a:avLst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87468A6-963E-F848-BBD7-60FCEAE999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3200" y="1532866"/>
            <a:ext cx="3295431" cy="2743200"/>
          </a:xfrm>
          <a:prstGeom prst="wedgeEllipseCallout">
            <a:avLst>
              <a:gd name="adj1" fmla="val 67130"/>
              <a:gd name="adj2" fmla="val 2454"/>
            </a:avLst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7CE9D1EC-7A8C-4297-29DF-D5D9D92B478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39080" y="2423001"/>
            <a:ext cx="3633377" cy="27432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A65AE2-6D68-B11A-8C71-B9BE839903DE}"/>
              </a:ext>
            </a:extLst>
          </p:cNvPr>
          <p:cNvSpPr txBox="1"/>
          <p:nvPr/>
        </p:nvSpPr>
        <p:spPr>
          <a:xfrm>
            <a:off x="4747731" y="3090244"/>
            <a:ext cx="2328275" cy="1548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 b="1"/>
              <a:t>Nhìn hình đoán tên</a:t>
            </a:r>
            <a:endParaRPr lang="en-US" sz="3334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501F8C75-B5EB-69B7-A6D4-1CB45CC959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04545" y="4344869"/>
            <a:ext cx="2328275" cy="1996496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7522C6C-3DC2-3D6A-A9BD-98F771927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04800" y="5156200"/>
            <a:ext cx="2204535" cy="2743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87468A6-963E-F848-BBD7-60FCEAE999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1659" r="-15614" b="114"/>
          <a:stretch/>
        </p:blipFill>
        <p:spPr>
          <a:xfrm>
            <a:off x="3349996" y="1123474"/>
            <a:ext cx="3821281" cy="4240425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FE2F649-6BAF-909C-CBF2-F4699CA6E2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68462"/>
          <a:stretch/>
        </p:blipFill>
        <p:spPr>
          <a:xfrm>
            <a:off x="1568245" y="1810216"/>
            <a:ext cx="1819347" cy="506930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BA9F8D7-E475-42F1-AEDF-323FF47726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7710">
            <a:off x="6858001" y="454620"/>
            <a:ext cx="4684763" cy="384931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E60690-7343-18DB-0CF3-4CEFF1C66341}"/>
              </a:ext>
            </a:extLst>
          </p:cNvPr>
          <p:cNvSpPr txBox="1"/>
          <p:nvPr/>
        </p:nvSpPr>
        <p:spPr>
          <a:xfrm>
            <a:off x="7416800" y="2066370"/>
            <a:ext cx="3821281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67"/>
              <a:t>Bài đọc:Thả diều</a:t>
            </a:r>
            <a:endParaRPr lang="en-US" sz="3667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16729" y="1123474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091600" y="4057353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348147" y="5879045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023234" y="5918468"/>
            <a:ext cx="817429" cy="7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501F8C75-B5EB-69B7-A6D4-1CB45CC959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04545" y="4344869"/>
            <a:ext cx="2328275" cy="1996496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7522C6C-3DC2-3D6A-A9BD-98F771927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04800" y="5156200"/>
            <a:ext cx="2204535" cy="274320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FE2F649-6BAF-909C-CBF2-F4699CA6E2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68462"/>
          <a:stretch/>
        </p:blipFill>
        <p:spPr>
          <a:xfrm>
            <a:off x="1568245" y="1810216"/>
            <a:ext cx="1819347" cy="5069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E60690-7343-18DB-0CF3-4CEFF1C66341}"/>
              </a:ext>
            </a:extLst>
          </p:cNvPr>
          <p:cNvSpPr txBox="1"/>
          <p:nvPr/>
        </p:nvSpPr>
        <p:spPr>
          <a:xfrm>
            <a:off x="4573082" y="4844787"/>
            <a:ext cx="3879841" cy="18745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67"/>
              <a:t>Bài đọc:</a:t>
            </a:r>
          </a:p>
          <a:p>
            <a:pPr algn="ctr">
              <a:lnSpc>
                <a:spcPct val="150000"/>
              </a:lnSpc>
            </a:pPr>
            <a:r>
              <a:rPr lang="vi-VN" sz="3667"/>
              <a:t>Quạt cho bà ngủ</a:t>
            </a:r>
            <a:endParaRPr lang="en-US" sz="3667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6729" y="1123474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623756" y="3056184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518419" y="5987490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23234" y="5918468"/>
            <a:ext cx="817429" cy="7765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047952-1AE7-4FDE-7AE9-876F80A21EB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3" r="-3"/>
          <a:stretch/>
        </p:blipFill>
        <p:spPr>
          <a:xfrm>
            <a:off x="3377455" y="335983"/>
            <a:ext cx="6122145" cy="440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8B5E32-6070-07BD-52F6-3EE371654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185" r="-15185"/>
          <a:stretch/>
        </p:blipFill>
        <p:spPr>
          <a:xfrm>
            <a:off x="2620994" y="2044603"/>
            <a:ext cx="6514905" cy="41566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501F8C75-B5EB-69B7-A6D4-1CB45CC959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4545" y="4344869"/>
            <a:ext cx="2328275" cy="1996496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7522C6C-3DC2-3D6A-A9BD-98F771927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04800" y="5156200"/>
            <a:ext cx="2204535" cy="274320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FE2F649-6BAF-909C-CBF2-F4699CA6E2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68462"/>
          <a:stretch/>
        </p:blipFill>
        <p:spPr>
          <a:xfrm>
            <a:off x="1568245" y="1810216"/>
            <a:ext cx="1819347" cy="5069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E60690-7343-18DB-0CF3-4CEFF1C66341}"/>
              </a:ext>
            </a:extLst>
          </p:cNvPr>
          <p:cNvSpPr txBox="1"/>
          <p:nvPr/>
        </p:nvSpPr>
        <p:spPr>
          <a:xfrm>
            <a:off x="7358561" y="890129"/>
            <a:ext cx="3879841" cy="1874556"/>
          </a:xfrm>
          <a:prstGeom prst="wedgeRoundRectCallout">
            <a:avLst>
              <a:gd name="adj1" fmla="val -60487"/>
              <a:gd name="adj2" fmla="val 4672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67"/>
              <a:t>Bài đọc:</a:t>
            </a:r>
          </a:p>
          <a:p>
            <a:pPr algn="ctr">
              <a:lnSpc>
                <a:spcPct val="150000"/>
              </a:lnSpc>
            </a:pPr>
            <a:r>
              <a:rPr lang="vi-VN" sz="3667"/>
              <a:t>Đôi bàn tay em</a:t>
            </a:r>
            <a:endParaRPr lang="en-US" sz="3667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6729" y="1123474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3756" y="3056184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518419" y="5987490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49342" y="4954838"/>
            <a:ext cx="817429" cy="7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E3D6893-5406-5D52-FA79-5FD8212B0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37" r="-18737"/>
          <a:stretch/>
        </p:blipFill>
        <p:spPr>
          <a:xfrm>
            <a:off x="2597486" y="1650681"/>
            <a:ext cx="5750633" cy="40766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501F8C75-B5EB-69B7-A6D4-1CB45CC959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4545" y="4344869"/>
            <a:ext cx="2328275" cy="1996496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7522C6C-3DC2-3D6A-A9BD-98F771927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04800" y="5156200"/>
            <a:ext cx="2204535" cy="274320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FE2F649-6BAF-909C-CBF2-F4699CA6E2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68462"/>
          <a:stretch/>
        </p:blipFill>
        <p:spPr>
          <a:xfrm>
            <a:off x="1568245" y="1810216"/>
            <a:ext cx="1819347" cy="5069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E60690-7343-18DB-0CF3-4CEFF1C66341}"/>
              </a:ext>
            </a:extLst>
          </p:cNvPr>
          <p:cNvSpPr txBox="1"/>
          <p:nvPr/>
        </p:nvSpPr>
        <p:spPr>
          <a:xfrm>
            <a:off x="7358561" y="890129"/>
            <a:ext cx="3879841" cy="1874556"/>
          </a:xfrm>
          <a:prstGeom prst="wedgeRoundRectCallout">
            <a:avLst>
              <a:gd name="adj1" fmla="val -60487"/>
              <a:gd name="adj2" fmla="val 4672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67"/>
              <a:t>Bài đọc:</a:t>
            </a:r>
          </a:p>
          <a:p>
            <a:pPr algn="ctr">
              <a:lnSpc>
                <a:spcPct val="150000"/>
              </a:lnSpc>
            </a:pPr>
            <a:r>
              <a:rPr lang="vi-VN" sz="3667"/>
              <a:t>Mùa thu của em</a:t>
            </a:r>
            <a:endParaRPr lang="en-US" sz="3667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6729" y="1123474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3756" y="3056184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518419" y="5987490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49342" y="4954838"/>
            <a:ext cx="817429" cy="7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501</Words>
  <Application>Microsoft Office PowerPoint</Application>
  <PresentationFormat>Widescreen</PresentationFormat>
  <Paragraphs>74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</cp:revision>
  <dcterms:created xsi:type="dcterms:W3CDTF">2022-10-30T02:55:57Z</dcterms:created>
  <dcterms:modified xsi:type="dcterms:W3CDTF">2022-10-30T03:32:35Z</dcterms:modified>
</cp:coreProperties>
</file>