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70" r:id="rId11"/>
    <p:sldId id="278" r:id="rId12"/>
    <p:sldId id="262" r:id="rId13"/>
    <p:sldId id="272" r:id="rId14"/>
    <p:sldId id="271" r:id="rId15"/>
    <p:sldId id="273" r:id="rId16"/>
    <p:sldId id="274" r:id="rId17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66FFFF"/>
    <a:srgbClr val="FF6699"/>
    <a:srgbClr val="FF99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7922" autoAdjust="0"/>
  </p:normalViewPr>
  <p:slideViewPr>
    <p:cSldViewPr>
      <p:cViewPr varScale="1">
        <p:scale>
          <a:sx n="61" d="100"/>
          <a:sy n="61" d="100"/>
        </p:scale>
        <p:origin x="10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F31177-A294-4611-BEA6-E5A54D2D58F3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41C3F-E602-4E41-AC4A-210E4F3479E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80425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715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104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5631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3680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3072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062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7201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2495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50146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4083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CC485-AA43-4968-AD01-E15B222FE421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7720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CC485-AA43-4968-AD01-E15B222FE421}" type="datetimeFigureOut">
              <a:rPr lang="vi-VN" smtClean="0"/>
              <a:t>25/09/2022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71074-6C3D-4EF4-B741-5BAB2F9C7BB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95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9.xml"/><Relationship Id="rId18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slide" Target="slide4.xml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" Type="http://schemas.openxmlformats.org/officeDocument/2006/relationships/audio" Target="../media/audio1.wav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0.xml"/><Relationship Id="rId11" Type="http://schemas.openxmlformats.org/officeDocument/2006/relationships/slide" Target="slide6.xml"/><Relationship Id="rId5" Type="http://schemas.openxmlformats.org/officeDocument/2006/relationships/image" Target="../media/image8.gif"/><Relationship Id="rId15" Type="http://schemas.openxmlformats.org/officeDocument/2006/relationships/slide" Target="slide8.xml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slide" Target="slide5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15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12" Type="http://schemas.openxmlformats.org/officeDocument/2006/relationships/image" Target="../media/image17.png"/><Relationship Id="rId2" Type="http://schemas.openxmlformats.org/officeDocument/2006/relationships/audio" Target="../media/audio3.wav"/><Relationship Id="rId16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microsoft.com/office/2007/relationships/hdphoto" Target="../media/hdphoto1.wdp"/><Relationship Id="rId5" Type="http://schemas.openxmlformats.org/officeDocument/2006/relationships/image" Target="../media/image2.png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5.wav"/><Relationship Id="rId9" Type="http://schemas.openxmlformats.org/officeDocument/2006/relationships/image" Target="../media/image21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24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25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4.wav"/><Relationship Id="rId7" Type="http://schemas.openxmlformats.org/officeDocument/2006/relationships/image" Target="../media/image27.png"/><Relationship Id="rId12" Type="http://schemas.microsoft.com/office/2007/relationships/hdphoto" Target="../media/hdphoto2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18.png"/><Relationship Id="rId5" Type="http://schemas.openxmlformats.org/officeDocument/2006/relationships/image" Target="../media/image2.png"/><Relationship Id="rId10" Type="http://schemas.openxmlformats.org/officeDocument/2006/relationships/image" Target="../media/image17.png"/><Relationship Id="rId4" Type="http://schemas.openxmlformats.org/officeDocument/2006/relationships/audio" Target="../media/audio5.wav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8;p1"/>
          <p:cNvSpPr txBox="1"/>
          <p:nvPr/>
        </p:nvSpPr>
        <p:spPr>
          <a:xfrm>
            <a:off x="2494806" y="332656"/>
            <a:ext cx="7560840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454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ripple dir="l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8582" y="2200796"/>
            <a:ext cx="1149580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BẢNG CỘNG (CÓ NHỚ) </a:t>
            </a:r>
          </a:p>
          <a:p>
            <a:pPr algn="ctr"/>
            <a:r>
              <a:rPr lang="en-US" sz="7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TRONG PHẠM VI 20</a:t>
            </a:r>
          </a:p>
        </p:txBody>
      </p:sp>
    </p:spTree>
    <p:extLst>
      <p:ext uri="{BB962C8B-B14F-4D97-AF65-F5344CB8AC3E}">
        <p14:creationId xmlns:p14="http://schemas.microsoft.com/office/powerpoint/2010/main" val="41386434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081578" y="2867452"/>
            <a:ext cx="402725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cap="all" spc="0" dirty="0" err="1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9600" b="1" cap="all" spc="0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40157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90550" y="1700808"/>
            <a:ext cx="5328592" cy="4392488"/>
            <a:chOff x="0" y="1661220"/>
            <a:chExt cx="5328592" cy="4392488"/>
          </a:xfrm>
        </p:grpSpPr>
        <p:sp>
          <p:nvSpPr>
            <p:cNvPr id="2" name="Rectangle 1"/>
            <p:cNvSpPr/>
            <p:nvPr/>
          </p:nvSpPr>
          <p:spPr>
            <a:xfrm>
              <a:off x="828092" y="2309292"/>
              <a:ext cx="3672408" cy="374441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Rounded Rectangle 2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9 + 2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4 + 7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1080120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3 + 8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664296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6 + 5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080120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7 + 4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2664296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8 + 3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080120" y="504559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2664296" y="504559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" name="Trapezoid 10"/>
            <p:cNvSpPr/>
            <p:nvPr/>
          </p:nvSpPr>
          <p:spPr>
            <a:xfrm>
              <a:off x="0" y="1661220"/>
              <a:ext cx="5328592" cy="1008112"/>
            </a:xfrm>
            <a:prstGeom prst="trapezoid">
              <a:avLst>
                <a:gd name="adj" fmla="val 94917"/>
              </a:avLst>
            </a:prstGeom>
            <a:solidFill>
              <a:srgbClr val="FF6699">
                <a:alpha val="9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latin typeface="Times New Roman" pitchFamily="18" charset="0"/>
                  <a:cs typeface="Times New Roman" pitchFamily="18" charset="0"/>
                </a:rPr>
                <a:t>11</a:t>
              </a:r>
              <a:endParaRPr lang="vi-VN" sz="6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717804" y="1700808"/>
            <a:ext cx="5328592" cy="4392488"/>
            <a:chOff x="0" y="1661220"/>
            <a:chExt cx="5328592" cy="4392488"/>
          </a:xfrm>
        </p:grpSpPr>
        <p:sp>
          <p:nvSpPr>
            <p:cNvPr id="15" name="Rectangle 14"/>
            <p:cNvSpPr/>
            <p:nvPr/>
          </p:nvSpPr>
          <p:spPr>
            <a:xfrm>
              <a:off x="828092" y="2309292"/>
              <a:ext cx="3672408" cy="374441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8 + 4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6 + 6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080120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3 + 9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664296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080120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2664296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9 + 3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1872208" y="504559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" name="Trapezoid 23"/>
            <p:cNvSpPr/>
            <p:nvPr/>
          </p:nvSpPr>
          <p:spPr>
            <a:xfrm>
              <a:off x="0" y="1661220"/>
              <a:ext cx="5328592" cy="1008112"/>
            </a:xfrm>
            <a:prstGeom prst="trapezoid">
              <a:avLst>
                <a:gd name="adj" fmla="val 94917"/>
              </a:avLst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latin typeface="Times New Roman" pitchFamily="18" charset="0"/>
                  <a:cs typeface="Times New Roman" pitchFamily="18" charset="0"/>
                </a:rPr>
                <a:t>12</a:t>
              </a:r>
              <a:endParaRPr lang="vi-VN" sz="6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331686" y="94900"/>
            <a:ext cx="11236128" cy="678033"/>
            <a:chOff x="1253941" y="511805"/>
            <a:chExt cx="11236128" cy="678033"/>
          </a:xfrm>
        </p:grpSpPr>
        <p:grpSp>
          <p:nvGrpSpPr>
            <p:cNvPr id="26" name="Group 25"/>
            <p:cNvGrpSpPr/>
            <p:nvPr/>
          </p:nvGrpSpPr>
          <p:grpSpPr>
            <a:xfrm>
              <a:off x="1253941" y="554838"/>
              <a:ext cx="654049" cy="635000"/>
              <a:chOff x="7934325" y="85725"/>
              <a:chExt cx="654049" cy="635000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8001000" y="152400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ysClr val="windowText" lastClr="000000"/>
                    </a:solidFill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vi-VN" sz="2800" b="1" dirty="0">
                  <a:solidFill>
                    <a:sysClr val="windowText" lastClr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7934325" y="85725"/>
                <a:ext cx="654049" cy="635000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059472" y="511805"/>
              <a:ext cx="1043059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Xem bảng cộng, nêu các phép tính còn thiếu: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3" name="Rounded Rectangle 32"/>
          <p:cNvSpPr/>
          <p:nvPr/>
        </p:nvSpPr>
        <p:spPr>
          <a:xfrm>
            <a:off x="1270670" y="5085184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 + 9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2854846" y="5085184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+ 6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9382100" y="3645024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+ 8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7797924" y="4365104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+ 5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8617818" y="5085184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+ 7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2" descr="Hinh động đẹp trang trí cho Blog | —(••÷[ Quỷ Sa Các ]÷••)—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812" y="4725144"/>
            <a:ext cx="1333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7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82898" y="1189720"/>
            <a:ext cx="5328592" cy="4392488"/>
            <a:chOff x="0" y="1661220"/>
            <a:chExt cx="5328592" cy="4392488"/>
          </a:xfrm>
        </p:grpSpPr>
        <p:sp>
          <p:nvSpPr>
            <p:cNvPr id="3" name="Rectangle 2"/>
            <p:cNvSpPr/>
            <p:nvPr/>
          </p:nvSpPr>
          <p:spPr>
            <a:xfrm>
              <a:off x="828092" y="2309292"/>
              <a:ext cx="3672408" cy="374441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9 + 4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080120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64296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6 + 7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1080120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2664296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Trapezoid 9"/>
            <p:cNvSpPr/>
            <p:nvPr/>
          </p:nvSpPr>
          <p:spPr>
            <a:xfrm>
              <a:off x="0" y="1661220"/>
              <a:ext cx="5328592" cy="1008112"/>
            </a:xfrm>
            <a:prstGeom prst="trapezoid">
              <a:avLst>
                <a:gd name="adj" fmla="val 94917"/>
              </a:avLst>
            </a:prstGeom>
            <a:solidFill>
              <a:srgbClr val="FFFF00">
                <a:alpha val="99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13</a:t>
              </a:r>
              <a:endParaRPr lang="vi-VN" sz="6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910152" y="1189720"/>
            <a:ext cx="5328592" cy="3672408"/>
            <a:chOff x="0" y="1661220"/>
            <a:chExt cx="5328592" cy="3672408"/>
          </a:xfrm>
        </p:grpSpPr>
        <p:sp>
          <p:nvSpPr>
            <p:cNvPr id="12" name="Rectangle 11"/>
            <p:cNvSpPr/>
            <p:nvPr/>
          </p:nvSpPr>
          <p:spPr>
            <a:xfrm>
              <a:off x="828092" y="2309292"/>
              <a:ext cx="3672408" cy="302433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9 + 5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080120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664296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897682" y="432551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rapezoid 17"/>
            <p:cNvSpPr/>
            <p:nvPr/>
          </p:nvSpPr>
          <p:spPr>
            <a:xfrm>
              <a:off x="0" y="1661220"/>
              <a:ext cx="5328592" cy="1008112"/>
            </a:xfrm>
            <a:prstGeom prst="trapezoid">
              <a:avLst>
                <a:gd name="adj" fmla="val 94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latin typeface="Times New Roman" pitchFamily="18" charset="0"/>
                  <a:cs typeface="Times New Roman" pitchFamily="18" charset="0"/>
                </a:rPr>
                <a:t>14</a:t>
              </a:r>
              <a:endParaRPr lang="vi-VN" sz="6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9" name="Rounded Rectangle 18"/>
          <p:cNvSpPr/>
          <p:nvPr/>
        </p:nvSpPr>
        <p:spPr>
          <a:xfrm>
            <a:off x="3047194" y="241385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+ 5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463018" y="313393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+ 6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463018" y="385401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+ 8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3050642" y="385401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+ 9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9574448" y="242033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+ 6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990272" y="314041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+ 7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9569512" y="313393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+ 8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807834" y="385401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5 + 9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Hinh động đẹp trang trí cho Blog | —(••÷[ Quỷ Sa Các ]÷••)—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044" y="4576056"/>
            <a:ext cx="1333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ình động đẹp cho Powerpoint (332) | Hình ảnh, Hoa, Hình nền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612259" y="4704385"/>
            <a:ext cx="1645212" cy="399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280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574" y="1092560"/>
            <a:ext cx="5328592" cy="3672408"/>
            <a:chOff x="0" y="1661220"/>
            <a:chExt cx="5328592" cy="3672408"/>
          </a:xfrm>
        </p:grpSpPr>
        <p:sp>
          <p:nvSpPr>
            <p:cNvPr id="3" name="Rectangle 2"/>
            <p:cNvSpPr/>
            <p:nvPr/>
          </p:nvSpPr>
          <p:spPr>
            <a:xfrm>
              <a:off x="828092" y="2309292"/>
              <a:ext cx="3672408" cy="302433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7 + 8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1080120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2664296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rapezoid 8"/>
            <p:cNvSpPr/>
            <p:nvPr/>
          </p:nvSpPr>
          <p:spPr>
            <a:xfrm>
              <a:off x="0" y="1661220"/>
              <a:ext cx="5328592" cy="1008112"/>
            </a:xfrm>
            <a:prstGeom prst="trapezoid">
              <a:avLst>
                <a:gd name="adj" fmla="val 94917"/>
              </a:avLst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latin typeface="Times New Roman" pitchFamily="18" charset="0"/>
                  <a:cs typeface="Times New Roman" pitchFamily="18" charset="0"/>
                </a:rPr>
                <a:t>15</a:t>
              </a:r>
              <a:endParaRPr lang="vi-VN" sz="6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Rounded Rectangle 9"/>
          <p:cNvSpPr/>
          <p:nvPr/>
        </p:nvSpPr>
        <p:spPr>
          <a:xfrm>
            <a:off x="3070870" y="232317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+ 6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486694" y="304325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+ 7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3065934" y="303677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 + 9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383238" y="1092560"/>
            <a:ext cx="5328592" cy="3672408"/>
            <a:chOff x="0" y="1661220"/>
            <a:chExt cx="5328592" cy="3672408"/>
          </a:xfrm>
        </p:grpSpPr>
        <p:sp>
          <p:nvSpPr>
            <p:cNvPr id="15" name="Rectangle 14"/>
            <p:cNvSpPr/>
            <p:nvPr/>
          </p:nvSpPr>
          <p:spPr>
            <a:xfrm>
              <a:off x="828092" y="2309292"/>
              <a:ext cx="3672408" cy="3024336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080120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664296" y="288535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872208" y="3605436"/>
              <a:ext cx="1584176" cy="720080"/>
            </a:xfrm>
            <a:prstGeom prst="roundRect">
              <a:avLst/>
            </a:prstGeom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Trapezoid 20"/>
            <p:cNvSpPr/>
            <p:nvPr/>
          </p:nvSpPr>
          <p:spPr>
            <a:xfrm>
              <a:off x="0" y="1661220"/>
              <a:ext cx="5328592" cy="1008112"/>
            </a:xfrm>
            <a:prstGeom prst="trapezoid">
              <a:avLst>
                <a:gd name="adj" fmla="val 94917"/>
              </a:avLst>
            </a:prstGeom>
            <a:solidFill>
              <a:srgbClr val="00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6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16</a:t>
              </a:r>
              <a:endParaRPr lang="vi-VN" sz="6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7463358" y="231669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9 + 7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9047534" y="2323170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8 + 8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55446" y="3036776"/>
            <a:ext cx="1584176" cy="720080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7 + 9</a:t>
            </a:r>
            <a:endParaRPr lang="vi-VN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2" descr="Hình động đẹp trang trí Powerpoint, word và cách sử dụng - ICTsharin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H="1">
            <a:off x="9746797" y="4388911"/>
            <a:ext cx="1128726" cy="380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4326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22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15000" b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6574" y="116632"/>
            <a:ext cx="11319021" cy="1112664"/>
            <a:chOff x="910630" y="557947"/>
            <a:chExt cx="11319021" cy="1112664"/>
          </a:xfrm>
        </p:grpSpPr>
        <p:sp>
          <p:nvSpPr>
            <p:cNvPr id="3" name="TextBox 2"/>
            <p:cNvSpPr txBox="1"/>
            <p:nvPr/>
          </p:nvSpPr>
          <p:spPr>
            <a:xfrm>
              <a:off x="1760963" y="593393"/>
              <a:ext cx="1046868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Tùng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7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9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xoài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Hỏi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vườn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nhà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Tùng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tất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cả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na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cây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atin typeface="Times New Roman" pitchFamily="18" charset="0"/>
                  <a:cs typeface="Times New Roman" pitchFamily="18" charset="0"/>
                </a:rPr>
                <a:t>xoài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?</a:t>
              </a:r>
              <a:endParaRPr lang="vi-VN" sz="32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910630" y="557947"/>
              <a:ext cx="856895" cy="854829"/>
              <a:chOff x="1522698" y="971728"/>
              <a:chExt cx="720080" cy="767839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1643720" y="1085813"/>
                <a:ext cx="504056" cy="504056"/>
              </a:xfrm>
              <a:prstGeom prst="rect">
                <a:avLst/>
              </a:prstGeom>
              <a:solidFill>
                <a:srgbClr val="FF0000"/>
              </a:solidFill>
              <a:ln w="57150">
                <a:solidFill>
                  <a:srgbClr val="FF000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b="1" dirty="0">
                    <a:latin typeface="Times New Roman" pitchFamily="18" charset="0"/>
                    <a:cs typeface="Times New Roman" pitchFamily="18" charset="0"/>
                  </a:rPr>
                  <a:t>3</a:t>
                </a:r>
                <a:endParaRPr lang="vi-VN" sz="36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1522698" y="971728"/>
                <a:ext cx="720080" cy="76783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 sz="200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sp>
        <p:nvSpPr>
          <p:cNvPr id="8" name="TextBox 7"/>
          <p:cNvSpPr txBox="1"/>
          <p:nvPr/>
        </p:nvSpPr>
        <p:spPr>
          <a:xfrm>
            <a:off x="838622" y="4437112"/>
            <a:ext cx="110892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                                 =</a:t>
            </a:r>
          </a:p>
          <a:p>
            <a:pPr>
              <a:lnSpc>
                <a:spcPct val="200000"/>
              </a:lnSpc>
            </a:pP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Tùng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na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30910" y="4797152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91150" y="4832023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75326" y="4832023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4583038" y="4797152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7319342" y="5855812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430910" y="4797152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4583038" y="4797152"/>
            <a:ext cx="720080" cy="682943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vi-VN" sz="3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91150" y="4797151"/>
            <a:ext cx="792088" cy="68294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175326" y="4838046"/>
            <a:ext cx="792088" cy="64807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319342" y="5873227"/>
            <a:ext cx="800472" cy="6505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041" y="1431548"/>
            <a:ext cx="8226330" cy="3293596"/>
          </a:xfrm>
          <a:prstGeom prst="round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425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475811" y="1412776"/>
            <a:ext cx="366638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8800" b="1" cap="none" spc="0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8800" b="1" cap="none" spc="0" dirty="0" err="1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88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813791"/>
      </p:ext>
    </p:extLst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0CA23FD-7812-4A6F-A1D9-C8D796DA68D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73" r="25393"/>
          <a:stretch/>
        </p:blipFill>
        <p:spPr>
          <a:xfrm>
            <a:off x="5655319" y="1"/>
            <a:ext cx="6535095" cy="2960877"/>
          </a:xfrm>
          <a:prstGeom prst="rect">
            <a:avLst/>
          </a:prstGeom>
        </p:spPr>
      </p:pic>
      <p:pic>
        <p:nvPicPr>
          <p:cNvPr id="1026" name="Picture 2" descr="Download Nobi Child Nobita Cartoon Doraemon PNG Download Free HQ PNG Image  | FreePNGImg">
            <a:extLst>
              <a:ext uri="{FF2B5EF4-FFF2-40B4-BE49-F238E27FC236}">
                <a16:creationId xmlns:a16="http://schemas.microsoft.com/office/drawing/2014/main" id="{3D0F50FD-8CD3-4F6F-A18D-771F3B968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873" y="1499981"/>
            <a:ext cx="9695403" cy="5197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91FA7AC-4284-413E-9473-45D7D8556B25}"/>
              </a:ext>
            </a:extLst>
          </p:cNvPr>
          <p:cNvSpPr txBox="1"/>
          <p:nvPr/>
        </p:nvSpPr>
        <p:spPr>
          <a:xfrm>
            <a:off x="6704728" y="1499981"/>
            <a:ext cx="5485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UTM Futura Extra" panose="02040603050506020204" pitchFamily="18" charset="0"/>
              </a:rPr>
              <a:t>MẢNH GHÉP</a:t>
            </a:r>
          </a:p>
        </p:txBody>
      </p:sp>
      <p:pic>
        <p:nvPicPr>
          <p:cNvPr id="1030" name="Picture 6" descr="100+ hình ảnh doremon yasuo - hinhanhsieudep.net">
            <a:extLst>
              <a:ext uri="{FF2B5EF4-FFF2-40B4-BE49-F238E27FC236}">
                <a16:creationId xmlns:a16="http://schemas.microsoft.com/office/drawing/2014/main" id="{774CE22B-387C-4B5E-BF1F-31EEC31C8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16" y="246826"/>
            <a:ext cx="5816898" cy="1206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Nhạc Phim Đôrêmon Tiếng Nhật - Doraemon no ut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359902" y="2351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8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3.33333E-6 L 0 -0.07223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14775F9-E9C0-470F-87DF-44F906F4403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222"/>
          <a:stretch/>
        </p:blipFill>
        <p:spPr>
          <a:xfrm>
            <a:off x="-2891" y="-12343"/>
            <a:ext cx="12190413" cy="6850381"/>
          </a:xfrm>
          <a:prstGeom prst="rect">
            <a:avLst/>
          </a:prstGeom>
        </p:spPr>
      </p:pic>
      <p:pic>
        <p:nvPicPr>
          <p:cNvPr id="3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1EF07EA3-5CBA-439C-8525-B1455F3ABCB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862" y="-766699"/>
            <a:ext cx="3827638" cy="382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ight Arrow 4">
            <a:hlinkClick r:id="rId6" action="ppaction://hlinksldjump"/>
          </p:cNvPr>
          <p:cNvSpPr/>
          <p:nvPr/>
        </p:nvSpPr>
        <p:spPr>
          <a:xfrm>
            <a:off x="478582" y="116632"/>
            <a:ext cx="1539267" cy="1030737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" name="Picture 1">
            <a:hlinkClick r:id="rId7" action="ppaction://hlinksldjump"/>
            <a:extLst>
              <a:ext uri="{FF2B5EF4-FFF2-40B4-BE49-F238E27FC236}">
                <a16:creationId xmlns:a16="http://schemas.microsoft.com/office/drawing/2014/main" id="{CC6DFC17-25C7-4C08-BF20-E44A7DEAFF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" y="3397555"/>
            <a:ext cx="4949737" cy="3468925"/>
          </a:xfrm>
          <a:prstGeom prst="rect">
            <a:avLst/>
          </a:prstGeom>
        </p:spPr>
      </p:pic>
      <p:pic>
        <p:nvPicPr>
          <p:cNvPr id="3" name="Picture 2">
            <a:hlinkClick r:id="rId9" action="ppaction://hlinksldjump"/>
            <a:extLst>
              <a:ext uri="{FF2B5EF4-FFF2-40B4-BE49-F238E27FC236}">
                <a16:creationId xmlns:a16="http://schemas.microsoft.com/office/drawing/2014/main" id="{FDEE5D25-8E8A-4121-801F-0B215229D0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617"/>
          <a:stretch/>
        </p:blipFill>
        <p:spPr>
          <a:xfrm>
            <a:off x="1585" y="-44862"/>
            <a:ext cx="4078046" cy="4206240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C9694E0D-6587-4BDB-BE71-B92CC45243E5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5368"/>
          <a:stretch/>
        </p:blipFill>
        <p:spPr>
          <a:xfrm>
            <a:off x="3198890" y="-37242"/>
            <a:ext cx="4943641" cy="3450035"/>
          </a:xfrm>
          <a:prstGeom prst="rect">
            <a:avLst/>
          </a:prstGeom>
        </p:spPr>
      </p:pic>
      <p:pic>
        <p:nvPicPr>
          <p:cNvPr id="7" name="Picture 6">
            <a:hlinkClick r:id="rId13" action="ppaction://hlinksldjump"/>
            <a:extLst>
              <a:ext uri="{FF2B5EF4-FFF2-40B4-BE49-F238E27FC236}">
                <a16:creationId xmlns:a16="http://schemas.microsoft.com/office/drawing/2014/main" id="{77F541A2-23F9-4560-84E9-1608064B121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40676" y="-37242"/>
            <a:ext cx="4949737" cy="3462828"/>
          </a:xfrm>
          <a:prstGeom prst="rect">
            <a:avLst/>
          </a:prstGeom>
        </p:spPr>
      </p:pic>
      <p:pic>
        <p:nvPicPr>
          <p:cNvPr id="11" name="Picture 10">
            <a:hlinkClick r:id="rId15" action="ppaction://hlinksldjump"/>
            <a:extLst>
              <a:ext uri="{FF2B5EF4-FFF2-40B4-BE49-F238E27FC236}">
                <a16:creationId xmlns:a16="http://schemas.microsoft.com/office/drawing/2014/main" id="{8E951F9F-1C59-49B8-A567-1ED70C6C6A2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115225" y="2655560"/>
            <a:ext cx="4078046" cy="4206605"/>
          </a:xfrm>
          <a:prstGeom prst="rect">
            <a:avLst/>
          </a:prstGeom>
        </p:spPr>
      </p:pic>
      <p:pic>
        <p:nvPicPr>
          <p:cNvPr id="12" name="Picture 11">
            <a:hlinkClick r:id="rId17" action="ppaction://hlinksldjump"/>
            <a:extLst>
              <a:ext uri="{FF2B5EF4-FFF2-40B4-BE49-F238E27FC236}">
                <a16:creationId xmlns:a16="http://schemas.microsoft.com/office/drawing/2014/main" id="{7EDD3AAF-DB8E-4561-93C6-EEAC45E531C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65321" y="3402277"/>
            <a:ext cx="4943641" cy="346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68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Tổng hợp ảnh Doremon PNG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285" y="3708888"/>
            <a:ext cx="1989513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+ 5 =</a:t>
            </a:r>
          </a:p>
        </p:txBody>
      </p:sp>
      <p:sp>
        <p:nvSpPr>
          <p:cNvPr id="9" name="Rectangle 8"/>
          <p:cNvSpPr/>
          <p:nvPr/>
        </p:nvSpPr>
        <p:spPr>
          <a:xfrm>
            <a:off x="6735687" y="4736729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45903" y="304620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8615746" y="5060870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13783" y="326358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3750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794564"/>
            <a:ext cx="3078007" cy="321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1846734" y="1096088"/>
            <a:ext cx="8645803" cy="1800200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+ 6 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710830" y="3429000"/>
                <a:ext cx="2550830" cy="122106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4</m:t>
                      </m:r>
                    </m:oMath>
                  </m:oMathPara>
                </a14:m>
                <a:endParaRPr lang="vi-VN" sz="4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830" y="3429000"/>
                <a:ext cx="2550830" cy="122106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711604" y="4982628"/>
                <a:ext cx="2550830" cy="122106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3</m:t>
                      </m:r>
                    </m:oMath>
                  </m:oMathPara>
                </a14:m>
                <a:endParaRPr lang="vi-VN" sz="4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1604" y="4982628"/>
                <a:ext cx="2550830" cy="12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55411" y="3753141"/>
            <a:ext cx="705653" cy="696775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44006" y="5200011"/>
            <a:ext cx="621265" cy="671121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694768" y="3429000"/>
                <a:ext cx="2546694" cy="1221066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</m:t>
                      </m:r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6</m:t>
                      </m:r>
                    </m:oMath>
                  </m:oMathPara>
                </a14:m>
                <a:endParaRPr lang="vi-VN" sz="4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4768" y="3429000"/>
                <a:ext cx="2546694" cy="1221066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710830" y="4982628"/>
                <a:ext cx="2544724" cy="1207179"/>
              </a:xfrm>
              <a:prstGeom prst="rect">
                <a:avLst/>
              </a:prstGeom>
              <a:solidFill>
                <a:schemeClr val="tx1">
                  <a:alpha val="60000"/>
                </a:schemeClr>
              </a:solid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68580" tIns="34290" rIns="68580" bIns="34290" rtlCol="0" anchor="ctr"/>
              <a:lstStyle/>
              <a:p>
                <a:pPr algn="ctr" defTabSz="6858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cs typeface="Times New Roman" pitchFamily="18" charset="0"/>
                        </a:rPr>
                        <m:t>15</m:t>
                      </m:r>
                    </m:oMath>
                  </m:oMathPara>
                </a14:m>
                <a:endParaRPr lang="vi-VN" sz="4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0830" y="4982628"/>
                <a:ext cx="2544724" cy="120717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accent6">
                    <a:lumMod val="20000"/>
                    <a:lumOff val="80000"/>
                  </a:schemeClr>
                </a:solidFill>
                <a:prstDash val="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465" y="5294197"/>
            <a:ext cx="568657" cy="616845"/>
          </a:xfrm>
          <a:prstGeom prst="rect">
            <a:avLst/>
          </a:prstGeom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244" y="3738415"/>
            <a:ext cx="553734" cy="60065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13506" y="3360045"/>
            <a:ext cx="2888556" cy="3430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nip Diagonal Corner Rectangle 6"/>
          <p:cNvSpPr/>
          <p:nvPr/>
        </p:nvSpPr>
        <p:spPr>
          <a:xfrm>
            <a:off x="2206774" y="747650"/>
            <a:ext cx="820665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&lt; ; =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trống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9 + 6        7 + 8</a:t>
            </a:r>
          </a:p>
        </p:txBody>
      </p:sp>
      <p:sp>
        <p:nvSpPr>
          <p:cNvPr id="9" name="Rectangle 8"/>
          <p:cNvSpPr/>
          <p:nvPr/>
        </p:nvSpPr>
        <p:spPr>
          <a:xfrm>
            <a:off x="5011386" y="349402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85562" y="350928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6891445" y="381816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53442" y="3726669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13" name="Rectangle 12"/>
          <p:cNvSpPr/>
          <p:nvPr/>
        </p:nvSpPr>
        <p:spPr>
          <a:xfrm>
            <a:off x="8136614" y="3471270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6673" y="3780685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2" name="Oval 1"/>
          <p:cNvSpPr/>
          <p:nvPr/>
        </p:nvSpPr>
        <p:spPr>
          <a:xfrm>
            <a:off x="6099750" y="1689870"/>
            <a:ext cx="720080" cy="720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51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3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8093" y="3381226"/>
            <a:ext cx="3909503" cy="31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16"/>
          <p:cNvSpPr/>
          <p:nvPr/>
        </p:nvSpPr>
        <p:spPr>
          <a:xfrm>
            <a:off x="2857103" y="392396"/>
            <a:ext cx="6477794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6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+ 9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87240" y="3048472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13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767617" y="4749301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499825" y="3391776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8535497" y="4966684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6735687" y="3049274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vi-VN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3" name="Rectangle 22"/>
          <p:cNvSpPr/>
          <p:nvPr/>
        </p:nvSpPr>
        <p:spPr>
          <a:xfrm>
            <a:off x="2751854" y="4749301"/>
            <a:ext cx="2480357" cy="1092872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16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123" y="5060870"/>
            <a:ext cx="568657" cy="499728"/>
          </a:xfrm>
          <a:prstGeom prst="rect">
            <a:avLst/>
          </a:prstGeom>
          <a:ln>
            <a:noFill/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746" y="3358689"/>
            <a:ext cx="553734" cy="48661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504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4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3155932"/>
            <a:ext cx="2873318" cy="341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Snip Diagonal Corner Rectangle 16"/>
          <p:cNvSpPr/>
          <p:nvPr/>
        </p:nvSpPr>
        <p:spPr>
          <a:xfrm>
            <a:off x="2206774" y="747650"/>
            <a:ext cx="820665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&lt; ; =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trống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+ 9         19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43478" y="350928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985562" y="3509286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423537" y="3833427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753442" y="3726669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22" name="Rectangle 21"/>
          <p:cNvSpPr/>
          <p:nvPr/>
        </p:nvSpPr>
        <p:spPr>
          <a:xfrm>
            <a:off x="5351994" y="3497725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53" y="3807140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24" name="Oval 23"/>
          <p:cNvSpPr/>
          <p:nvPr/>
        </p:nvSpPr>
        <p:spPr>
          <a:xfrm>
            <a:off x="6310101" y="1836633"/>
            <a:ext cx="720080" cy="720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4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2" grpId="0" animBg="1"/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>
            <a:hlinkClick r:id="rId6" action="ppaction://hlinksldjump"/>
            <a:extLst>
              <a:ext uri="{FF2B5EF4-FFF2-40B4-BE49-F238E27FC236}">
                <a16:creationId xmlns:a16="http://schemas.microsoft.com/office/drawing/2014/main" id="{4241643B-8F17-4847-AF1F-AEA5E8673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74243" y="3708888"/>
            <a:ext cx="1538167" cy="285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Snip Diagonal Corner Rectangle 24"/>
          <p:cNvSpPr/>
          <p:nvPr/>
        </p:nvSpPr>
        <p:spPr>
          <a:xfrm>
            <a:off x="2206774" y="747650"/>
            <a:ext cx="8206655" cy="2060692"/>
          </a:xfrm>
          <a:prstGeom prst="snip2DiagRect">
            <a:avLst/>
          </a:prstGeom>
          <a:solidFill>
            <a:schemeClr val="tx1">
              <a:alpha val="60000"/>
            </a:schemeClr>
          </a:solidFill>
          <a:ln w="38100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Điền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dấu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&gt;; &lt; ; =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vào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trống</a:t>
            </a:r>
            <a:r>
              <a:rPr lang="en-US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685800">
              <a:lnSpc>
                <a:spcPct val="150000"/>
              </a:lnSpc>
              <a:defRPr/>
            </a:pPr>
            <a:r>
              <a:rPr lang="en-US" sz="4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+ 9          15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226332" y="3471828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422692" y="3497725"/>
            <a:ext cx="2486308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359813" y="3742309"/>
            <a:ext cx="705653" cy="564482"/>
          </a:xfrm>
          <a:prstGeom prst="rect">
            <a:avLst/>
          </a:prstGeom>
          <a:ln>
            <a:noFill/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90572" y="3715108"/>
            <a:ext cx="621265" cy="543699"/>
          </a:xfrm>
          <a:prstGeom prst="rect">
            <a:avLst/>
          </a:prstGeom>
          <a:ln>
            <a:noFill/>
          </a:ln>
        </p:spPr>
      </p:pic>
      <p:sp>
        <p:nvSpPr>
          <p:cNvPr id="30" name="Rectangle 29"/>
          <p:cNvSpPr/>
          <p:nvPr/>
        </p:nvSpPr>
        <p:spPr>
          <a:xfrm>
            <a:off x="5351994" y="3497725"/>
            <a:ext cx="2482277" cy="1105444"/>
          </a:xfrm>
          <a:prstGeom prst="rect">
            <a:avLst/>
          </a:prstGeom>
          <a:solidFill>
            <a:schemeClr val="tx1">
              <a:alpha val="60000"/>
            </a:schemeClr>
          </a:solidFill>
          <a:ln w="28575">
            <a:solidFill>
              <a:schemeClr val="accent6">
                <a:lumMod val="20000"/>
                <a:lumOff val="8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>
              <a:defRPr/>
            </a:pPr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endParaRPr lang="vi-VN" sz="4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53" y="3807140"/>
            <a:ext cx="553734" cy="486614"/>
          </a:xfrm>
          <a:prstGeom prst="rect">
            <a:avLst/>
          </a:prstGeom>
          <a:ln>
            <a:noFill/>
          </a:ln>
        </p:spPr>
      </p:pic>
      <p:sp>
        <p:nvSpPr>
          <p:cNvPr id="32" name="Oval 31"/>
          <p:cNvSpPr/>
          <p:nvPr/>
        </p:nvSpPr>
        <p:spPr>
          <a:xfrm>
            <a:off x="6310101" y="1836633"/>
            <a:ext cx="720080" cy="72008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96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0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448</TotalTime>
  <Words>296</Words>
  <Application>Microsoft Office PowerPoint</Application>
  <PresentationFormat>Custom</PresentationFormat>
  <Paragraphs>110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Cambria Math</vt:lpstr>
      <vt:lpstr>Times New Roman</vt:lpstr>
      <vt:lpstr>UTM Futura Extra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Nguyen Dang  Dat</cp:lastModifiedBy>
  <cp:revision>42</cp:revision>
  <dcterms:created xsi:type="dcterms:W3CDTF">2021-08-01T05:43:20Z</dcterms:created>
  <dcterms:modified xsi:type="dcterms:W3CDTF">2022-09-25T15:24:21Z</dcterms:modified>
</cp:coreProperties>
</file>