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32"/>
  </p:notesMasterIdLst>
  <p:sldIdLst>
    <p:sldId id="256" r:id="rId3"/>
    <p:sldId id="356" r:id="rId4"/>
    <p:sldId id="259" r:id="rId5"/>
    <p:sldId id="260" r:id="rId6"/>
    <p:sldId id="261" r:id="rId7"/>
    <p:sldId id="262" r:id="rId8"/>
    <p:sldId id="263" r:id="rId9"/>
    <p:sldId id="264" r:id="rId10"/>
    <p:sldId id="352" r:id="rId11"/>
    <p:sldId id="394" r:id="rId12"/>
    <p:sldId id="353" r:id="rId13"/>
    <p:sldId id="375" r:id="rId14"/>
    <p:sldId id="395" r:id="rId15"/>
    <p:sldId id="396" r:id="rId16"/>
    <p:sldId id="397" r:id="rId17"/>
    <p:sldId id="359" r:id="rId18"/>
    <p:sldId id="391" r:id="rId19"/>
    <p:sldId id="415" r:id="rId20"/>
    <p:sldId id="416" r:id="rId21"/>
    <p:sldId id="417" r:id="rId22"/>
    <p:sldId id="418" r:id="rId23"/>
    <p:sldId id="414" r:id="rId24"/>
    <p:sldId id="360" r:id="rId25"/>
    <p:sldId id="419" r:id="rId26"/>
    <p:sldId id="420" r:id="rId27"/>
    <p:sldId id="421" r:id="rId28"/>
    <p:sldId id="363" r:id="rId29"/>
    <p:sldId id="422"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DFF"/>
    <a:srgbClr val="FF66FF"/>
    <a:srgbClr val="FFE5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73" d="100"/>
          <a:sy n="73" d="100"/>
        </p:scale>
        <p:origin x="5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C1FB5-EB0F-4EDE-BBA0-8E1EE587F146}" type="datetimeFigureOut">
              <a:rPr lang="en-US" smtClean="0"/>
              <a:t>5/6/2022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BA4AF-9EAB-45B4-ADD2-2CF4C608F23D}" type="slidenum">
              <a:rPr lang="en-US" smtClean="0"/>
              <a:t>‹#›</a:t>
            </a:fld>
            <a:endParaRPr lang="en-US"/>
          </a:p>
        </p:txBody>
      </p:sp>
    </p:spTree>
    <p:extLst>
      <p:ext uri="{BB962C8B-B14F-4D97-AF65-F5344CB8AC3E}">
        <p14:creationId xmlns:p14="http://schemas.microsoft.com/office/powerpoint/2010/main" val="123572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970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80868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434439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FBF3B5-9DD2-44B0-BC4E-76596BEE669C}"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214F9-DFA8-4165-BCD8-7A46F4E9D3B7}" type="slidenum">
              <a:rPr lang="en-US" smtClean="0"/>
              <a:t>‹#›</a:t>
            </a:fld>
            <a:endParaRPr lang="en-US"/>
          </a:p>
        </p:txBody>
      </p:sp>
    </p:spTree>
    <p:extLst>
      <p:ext uri="{BB962C8B-B14F-4D97-AF65-F5344CB8AC3E}">
        <p14:creationId xmlns:p14="http://schemas.microsoft.com/office/powerpoint/2010/main" val="2327872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FBF3B5-9DD2-44B0-BC4E-76596BEE669C}"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214F9-DFA8-4165-BCD8-7A46F4E9D3B7}" type="slidenum">
              <a:rPr lang="en-US" smtClean="0"/>
              <a:t>‹#›</a:t>
            </a:fld>
            <a:endParaRPr lang="en-US"/>
          </a:p>
        </p:txBody>
      </p:sp>
    </p:spTree>
    <p:extLst>
      <p:ext uri="{BB962C8B-B14F-4D97-AF65-F5344CB8AC3E}">
        <p14:creationId xmlns:p14="http://schemas.microsoft.com/office/powerpoint/2010/main" val="537195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FBF3B5-9DD2-44B0-BC4E-76596BEE669C}"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214F9-DFA8-4165-BCD8-7A46F4E9D3B7}" type="slidenum">
              <a:rPr lang="en-US" smtClean="0"/>
              <a:t>‹#›</a:t>
            </a:fld>
            <a:endParaRPr lang="en-US"/>
          </a:p>
        </p:txBody>
      </p:sp>
    </p:spTree>
    <p:extLst>
      <p:ext uri="{BB962C8B-B14F-4D97-AF65-F5344CB8AC3E}">
        <p14:creationId xmlns:p14="http://schemas.microsoft.com/office/powerpoint/2010/main" val="208212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FBF3B5-9DD2-44B0-BC4E-76596BEE669C}"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214F9-DFA8-4165-BCD8-7A46F4E9D3B7}" type="slidenum">
              <a:rPr lang="en-US" smtClean="0"/>
              <a:t>‹#›</a:t>
            </a:fld>
            <a:endParaRPr lang="en-US"/>
          </a:p>
        </p:txBody>
      </p:sp>
    </p:spTree>
    <p:extLst>
      <p:ext uri="{BB962C8B-B14F-4D97-AF65-F5344CB8AC3E}">
        <p14:creationId xmlns:p14="http://schemas.microsoft.com/office/powerpoint/2010/main" val="2343319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FBF3B5-9DD2-44B0-BC4E-76596BEE669C}" type="datetimeFigureOut">
              <a:rPr lang="en-US" smtClean="0"/>
              <a:t>5/6/2022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3214F9-DFA8-4165-BCD8-7A46F4E9D3B7}" type="slidenum">
              <a:rPr lang="en-US" smtClean="0"/>
              <a:t>‹#›</a:t>
            </a:fld>
            <a:endParaRPr lang="en-US"/>
          </a:p>
        </p:txBody>
      </p:sp>
    </p:spTree>
    <p:extLst>
      <p:ext uri="{BB962C8B-B14F-4D97-AF65-F5344CB8AC3E}">
        <p14:creationId xmlns:p14="http://schemas.microsoft.com/office/powerpoint/2010/main" val="3322529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FBF3B5-9DD2-44B0-BC4E-76596BEE669C}" type="datetimeFigureOut">
              <a:rPr lang="en-US" smtClean="0"/>
              <a:t>5/6/2022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214F9-DFA8-4165-BCD8-7A46F4E9D3B7}" type="slidenum">
              <a:rPr lang="en-US" smtClean="0"/>
              <a:t>‹#›</a:t>
            </a:fld>
            <a:endParaRPr lang="en-US"/>
          </a:p>
        </p:txBody>
      </p:sp>
    </p:spTree>
    <p:extLst>
      <p:ext uri="{BB962C8B-B14F-4D97-AF65-F5344CB8AC3E}">
        <p14:creationId xmlns:p14="http://schemas.microsoft.com/office/powerpoint/2010/main" val="2716730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BF3B5-9DD2-44B0-BC4E-76596BEE669C}" type="datetimeFigureOut">
              <a:rPr lang="en-US" smtClean="0"/>
              <a:t>5/6/2022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3214F9-DFA8-4165-BCD8-7A46F4E9D3B7}" type="slidenum">
              <a:rPr lang="en-US" smtClean="0"/>
              <a:t>‹#›</a:t>
            </a:fld>
            <a:endParaRPr lang="en-US"/>
          </a:p>
        </p:txBody>
      </p:sp>
    </p:spTree>
    <p:extLst>
      <p:ext uri="{BB962C8B-B14F-4D97-AF65-F5344CB8AC3E}">
        <p14:creationId xmlns:p14="http://schemas.microsoft.com/office/powerpoint/2010/main" val="46221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FBF3B5-9DD2-44B0-BC4E-76596BEE669C}"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214F9-DFA8-4165-BCD8-7A46F4E9D3B7}" type="slidenum">
              <a:rPr lang="en-US" smtClean="0"/>
              <a:t>‹#›</a:t>
            </a:fld>
            <a:endParaRPr lang="en-US"/>
          </a:p>
        </p:txBody>
      </p:sp>
    </p:spTree>
    <p:extLst>
      <p:ext uri="{BB962C8B-B14F-4D97-AF65-F5344CB8AC3E}">
        <p14:creationId xmlns:p14="http://schemas.microsoft.com/office/powerpoint/2010/main" val="152079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FBF3B5-9DD2-44B0-BC4E-76596BEE669C}" type="datetimeFigureOut">
              <a:rPr lang="en-US" smtClean="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214F9-DFA8-4165-BCD8-7A46F4E9D3B7}" type="slidenum">
              <a:rPr lang="en-US" smtClean="0"/>
              <a:t>‹#›</a:t>
            </a:fld>
            <a:endParaRPr lang="en-US"/>
          </a:p>
        </p:txBody>
      </p:sp>
    </p:spTree>
    <p:extLst>
      <p:ext uri="{BB962C8B-B14F-4D97-AF65-F5344CB8AC3E}">
        <p14:creationId xmlns:p14="http://schemas.microsoft.com/office/powerpoint/2010/main" val="4031409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FBF3B5-9DD2-44B0-BC4E-76596BEE669C}"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214F9-DFA8-4165-BCD8-7A46F4E9D3B7}" type="slidenum">
              <a:rPr lang="en-US" smtClean="0"/>
              <a:t>‹#›</a:t>
            </a:fld>
            <a:endParaRPr lang="en-US"/>
          </a:p>
        </p:txBody>
      </p:sp>
    </p:spTree>
    <p:extLst>
      <p:ext uri="{BB962C8B-B14F-4D97-AF65-F5344CB8AC3E}">
        <p14:creationId xmlns:p14="http://schemas.microsoft.com/office/powerpoint/2010/main" val="2961304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FBF3B5-9DD2-44B0-BC4E-76596BEE669C}" type="datetimeFigureOut">
              <a:rPr lang="en-US" smtClean="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214F9-DFA8-4165-BCD8-7A46F4E9D3B7}" type="slidenum">
              <a:rPr lang="en-US" smtClean="0"/>
              <a:t>‹#›</a:t>
            </a:fld>
            <a:endParaRPr lang="en-US"/>
          </a:p>
        </p:txBody>
      </p:sp>
    </p:spTree>
    <p:extLst>
      <p:ext uri="{BB962C8B-B14F-4D97-AF65-F5344CB8AC3E}">
        <p14:creationId xmlns:p14="http://schemas.microsoft.com/office/powerpoint/2010/main" val="247972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68712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5/6/2022</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5/6/2022</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
        <p:nvSpPr>
          <p:cNvPr id="8" name="TextBox 7">
            <a:extLst>
              <a:ext uri="{FF2B5EF4-FFF2-40B4-BE49-F238E27FC236}">
                <a16:creationId xmlns:a16="http://schemas.microsoft.com/office/drawing/2014/main" id="{C0E103C9-1932-4B3D-B1A4-7EEDAA6CB569}"/>
              </a:ext>
            </a:extLst>
          </p:cNvPr>
          <p:cNvSpPr txBox="1"/>
          <p:nvPr userDrawn="1"/>
        </p:nvSpPr>
        <p:spPr>
          <a:xfrm>
            <a:off x="9250680" y="4723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BF3B5-9DD2-44B0-BC4E-76596BEE669C}" type="datetimeFigureOut">
              <a:rPr lang="en-US" smtClean="0"/>
              <a:t>5/6/2022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214F9-DFA8-4165-BCD8-7A46F4E9D3B7}" type="slidenum">
              <a:rPr lang="en-US" smtClean="0"/>
              <a:t>‹#›</a:t>
            </a:fld>
            <a:endParaRPr lang="en-US"/>
          </a:p>
        </p:txBody>
      </p:sp>
    </p:spTree>
    <p:extLst>
      <p:ext uri="{BB962C8B-B14F-4D97-AF65-F5344CB8AC3E}">
        <p14:creationId xmlns:p14="http://schemas.microsoft.com/office/powerpoint/2010/main" val="1727189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2.xml"/><Relationship Id="rId6" Type="http://schemas.microsoft.com/office/2007/relationships/hdphoto" Target="../media/hdphoto5.wdp"/><Relationship Id="rId5" Type="http://schemas.openxmlformats.org/officeDocument/2006/relationships/image" Target="../media/image18.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3.xml"/><Relationship Id="rId6" Type="http://schemas.microsoft.com/office/2007/relationships/hdphoto" Target="../media/hdphoto7.wdp"/><Relationship Id="rId5" Type="http://schemas.openxmlformats.org/officeDocument/2006/relationships/image" Target="../media/image20.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4.xml"/><Relationship Id="rId6" Type="http://schemas.microsoft.com/office/2007/relationships/hdphoto" Target="../media/hdphoto7.wdp"/><Relationship Id="rId5" Type="http://schemas.openxmlformats.org/officeDocument/2006/relationships/image" Target="../media/image20.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5.xml"/><Relationship Id="rId6" Type="http://schemas.microsoft.com/office/2007/relationships/hdphoto" Target="../media/hdphoto7.wdp"/><Relationship Id="rId5" Type="http://schemas.openxmlformats.org/officeDocument/2006/relationships/image" Target="../media/image20.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6.xml"/><Relationship Id="rId6" Type="http://schemas.microsoft.com/office/2007/relationships/hdphoto" Target="../media/hdphoto7.wdp"/><Relationship Id="rId5" Type="http://schemas.openxmlformats.org/officeDocument/2006/relationships/image" Target="../media/image20.pn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22.jpeg"/><Relationship Id="rId5" Type="http://schemas.openxmlformats.org/officeDocument/2006/relationships/image" Target="../media/image21.jpe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8.xml"/><Relationship Id="rId6" Type="http://schemas.microsoft.com/office/2007/relationships/hdphoto" Target="../media/hdphoto7.wdp"/><Relationship Id="rId5" Type="http://schemas.openxmlformats.org/officeDocument/2006/relationships/image" Target="../media/image20.png"/><Relationship Id="rId4" Type="http://schemas.microsoft.com/office/2007/relationships/hdphoto" Target="../media/hdphoto6.wdp"/><Relationship Id="rId9"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9.xml"/><Relationship Id="rId6" Type="http://schemas.microsoft.com/office/2007/relationships/hdphoto" Target="../media/hdphoto7.wdp"/><Relationship Id="rId5" Type="http://schemas.openxmlformats.org/officeDocument/2006/relationships/image" Target="../media/image20.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10.xml"/><Relationship Id="rId6" Type="http://schemas.microsoft.com/office/2007/relationships/hdphoto" Target="../media/hdphoto7.wdp"/><Relationship Id="rId5" Type="http://schemas.openxmlformats.org/officeDocument/2006/relationships/image" Target="../media/image20.png"/><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11.xml"/><Relationship Id="rId6" Type="http://schemas.microsoft.com/office/2007/relationships/hdphoto" Target="../media/hdphoto7.wdp"/><Relationship Id="rId5" Type="http://schemas.openxmlformats.org/officeDocument/2006/relationships/image" Target="../media/image20.pn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9.wdp"/><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7.png"/><Relationship Id="rId5" Type="http://schemas.microsoft.com/office/2007/relationships/hdphoto" Target="../media/hdphoto6.wdp"/><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13.xml"/><Relationship Id="rId6" Type="http://schemas.microsoft.com/office/2007/relationships/hdphoto" Target="../media/hdphoto7.wdp"/><Relationship Id="rId5" Type="http://schemas.openxmlformats.org/officeDocument/2006/relationships/image" Target="../media/image20.png"/><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14.xml"/><Relationship Id="rId6" Type="http://schemas.microsoft.com/office/2007/relationships/hdphoto" Target="../media/hdphoto7.wdp"/><Relationship Id="rId5" Type="http://schemas.openxmlformats.org/officeDocument/2006/relationships/image" Target="../media/image20.png"/><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6.wdp"/><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19.png"/><Relationship Id="rId5" Type="http://schemas.microsoft.com/office/2007/relationships/hdphoto" Target="../media/hdphoto11.wdp"/><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xml"/><Relationship Id="rId5" Type="http://schemas.microsoft.com/office/2007/relationships/hdphoto" Target="../media/hdphoto3.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605" y="2986567"/>
            <a:ext cx="4606289" cy="3871433"/>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1531620" y="1257300"/>
            <a:ext cx="9921240" cy="1938992"/>
          </a:xfrm>
          <a:prstGeom prst="rect">
            <a:avLst/>
          </a:prstGeom>
          <a:noFill/>
        </p:spPr>
        <p:txBody>
          <a:bodyPr wrap="square" rtlCol="0">
            <a:spAutoFit/>
          </a:bodyPr>
          <a:lstStyle/>
          <a:p>
            <a:pPr algn="ctr"/>
            <a:r>
              <a:rPr lang="en-US" sz="6000" b="1">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Chào mừng thầy cô và các em </a:t>
            </a:r>
          </a:p>
          <a:p>
            <a:pPr algn="ctr"/>
            <a:r>
              <a:rPr lang="en-US" sz="6000" b="1">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đến với môn Tiếng Việt</a:t>
            </a:r>
            <a:endParaRPr lang="en-US" sz="6000" b="1"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21491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AC6630E-B3A7-432B-A20F-0900A4C26C0C}"/>
              </a:ext>
            </a:extLst>
          </p:cNvPr>
          <p:cNvSpPr/>
          <p:nvPr/>
        </p:nvSpPr>
        <p:spPr>
          <a:xfrm>
            <a:off x="2992343" y="1665448"/>
            <a:ext cx="6422065" cy="29532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DA47F34-6F0B-4262-A5A5-F7680711A5E2}"/>
              </a:ext>
            </a:extLst>
          </p:cNvPr>
          <p:cNvSpPr txBox="1"/>
          <p:nvPr/>
        </p:nvSpPr>
        <p:spPr>
          <a:xfrm>
            <a:off x="3980121" y="1817906"/>
            <a:ext cx="4231758" cy="2800767"/>
          </a:xfrm>
          <a:prstGeom prst="rect">
            <a:avLst/>
          </a:prstGeom>
          <a:noFill/>
        </p:spPr>
        <p:txBody>
          <a:bodyPr wrap="square" rtlCol="0">
            <a:spAutoFit/>
          </a:bodyPr>
          <a:lstStyle/>
          <a:p>
            <a:pPr algn="ctr"/>
            <a:r>
              <a:rPr lang="en-US" sz="8800" b="1" dirty="0" err="1">
                <a:solidFill>
                  <a:schemeClr val="bg1"/>
                </a:solidFill>
              </a:rPr>
              <a:t>Tiết</a:t>
            </a:r>
            <a:r>
              <a:rPr lang="en-US" sz="8800" b="1" dirty="0">
                <a:solidFill>
                  <a:schemeClr val="bg1"/>
                </a:solidFill>
              </a:rPr>
              <a:t> 1 +2</a:t>
            </a:r>
          </a:p>
          <a:p>
            <a:pPr algn="ctr"/>
            <a:r>
              <a:rPr lang="en-US" sz="8800" b="1" dirty="0">
                <a:solidFill>
                  <a:schemeClr val="bg1"/>
                </a:solidFill>
              </a:rPr>
              <a:t>ĐỌC</a:t>
            </a:r>
          </a:p>
        </p:txBody>
      </p:sp>
      <p:sp>
        <p:nvSpPr>
          <p:cNvPr id="6" name="TextBox 5">
            <a:extLst>
              <a:ext uri="{FF2B5EF4-FFF2-40B4-BE49-F238E27FC236}">
                <a16:creationId xmlns:a16="http://schemas.microsoft.com/office/drawing/2014/main" id="{C5391446-C85F-483F-98CF-FBF2E3BC1DD8}"/>
              </a:ext>
            </a:extLst>
          </p:cNvPr>
          <p:cNvSpPr txBox="1"/>
          <p:nvPr/>
        </p:nvSpPr>
        <p:spPr>
          <a:xfrm>
            <a:off x="1582479" y="391362"/>
            <a:ext cx="9027042" cy="900210"/>
          </a:xfrm>
          <a:prstGeom prst="rect">
            <a:avLst/>
          </a:prstGeom>
          <a:noFill/>
        </p:spPr>
        <p:txBody>
          <a:bodyPr wrap="square" lIns="68543" tIns="34272" rIns="68543" bIns="34272" rtlCol="0">
            <a:spAutoFit/>
          </a:bodyPr>
          <a:lstStyle/>
          <a:p>
            <a:pPr algn="ctr" defTabSz="685800">
              <a:buClrTx/>
              <a:defRPr/>
            </a:pPr>
            <a:r>
              <a:rPr lang="en-US" sz="5400" b="1" kern="1200" smtClean="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Bài 21: Chuyện </a:t>
            </a:r>
            <a:r>
              <a:rPr lang="en-US" sz="5400" b="1" kern="1200"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quả</a:t>
            </a:r>
            <a:r>
              <a:rPr lang="en-US" sz="5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kern="1200"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bầu</a:t>
            </a:r>
            <a:endParaRPr lang="en-US" sz="5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01358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8A3E-7BFE-436F-BFB4-967E7691BAD6}"/>
              </a:ext>
            </a:extLst>
          </p:cNvPr>
          <p:cNvGrpSpPr/>
          <p:nvPr/>
        </p:nvGrpSpPr>
        <p:grpSpPr>
          <a:xfrm>
            <a:off x="802897" y="822825"/>
            <a:ext cx="2178324" cy="950402"/>
            <a:chOff x="349247" y="617893"/>
            <a:chExt cx="1633743" cy="712802"/>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92498"/>
            </a:xfrm>
            <a:prstGeom prst="rect">
              <a:avLst/>
            </a:prstGeom>
            <a:noFill/>
          </p:spPr>
          <p:txBody>
            <a:bodyPr wrap="square" rtlCol="0">
              <a:spAutoFit/>
            </a:bodyPr>
            <a:lstStyle/>
            <a:p>
              <a:r>
                <a:rPr lang="en-US" sz="5400" dirty="0">
                  <a:solidFill>
                    <a:schemeClr val="accent1">
                      <a:lumMod val="50000"/>
                    </a:schemeClr>
                  </a:solidFill>
                  <a:latin typeface="+mj-lt"/>
                </a:rPr>
                <a:t>BÀI 27</a:t>
              </a:r>
            </a:p>
          </p:txBody>
        </p:sp>
        <p:sp>
          <p:nvSpPr>
            <p:cNvPr id="4" name="TextBox 3">
              <a:extLst>
                <a:ext uri="{FF2B5EF4-FFF2-40B4-BE49-F238E27FC236}">
                  <a16:creationId xmlns:a16="http://schemas.microsoft.com/office/drawing/2014/main" id="{A0FE075E-00B8-430F-A266-1358EF8D2A4B}"/>
                </a:ext>
              </a:extLst>
            </p:cNvPr>
            <p:cNvSpPr txBox="1"/>
            <p:nvPr/>
          </p:nvSpPr>
          <p:spPr>
            <a:xfrm>
              <a:off x="349247" y="638197"/>
              <a:ext cx="1613647" cy="692498"/>
            </a:xfrm>
            <a:prstGeom prst="rect">
              <a:avLst/>
            </a:prstGeom>
            <a:noFill/>
          </p:spPr>
          <p:txBody>
            <a:bodyPr wrap="square" rtlCol="0">
              <a:spAutoFit/>
            </a:bodyPr>
            <a:lstStyle/>
            <a:p>
              <a:r>
                <a:rPr lang="en-US" sz="5400" dirty="0">
                  <a:solidFill>
                    <a:srgbClr val="FC7D77"/>
                  </a:solidFill>
                  <a:latin typeface="+mj-lt"/>
                </a:rPr>
                <a:t>BÀI 27</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3803105" y="175053"/>
            <a:ext cx="6603639" cy="830997"/>
          </a:xfrm>
          <a:prstGeom prst="rect">
            <a:avLst/>
          </a:prstGeom>
          <a:noFill/>
        </p:spPr>
        <p:txBody>
          <a:bodyPr wrap="square" rtlCol="0">
            <a:spAutoFit/>
          </a:bodyPr>
          <a:lstStyle/>
          <a:p>
            <a:r>
              <a:rPr lang="vi-VN" sz="4800" dirty="0">
                <a:latin typeface="+mj-lt"/>
              </a:rPr>
              <a:t>CHUYỆN QUẢ BẦU</a:t>
            </a:r>
            <a:endParaRPr lang="en-US" sz="4800" dirty="0">
              <a:latin typeface="+mj-lt"/>
            </a:endParaRPr>
          </a:p>
        </p:txBody>
      </p:sp>
      <p:sp>
        <p:nvSpPr>
          <p:cNvPr id="10" name="TextBox 9">
            <a:extLst>
              <a:ext uri="{FF2B5EF4-FFF2-40B4-BE49-F238E27FC236}">
                <a16:creationId xmlns:a16="http://schemas.microsoft.com/office/drawing/2014/main" id="{5BF60F04-36B4-45A2-B1D1-F13D064BD417}"/>
              </a:ext>
            </a:extLst>
          </p:cNvPr>
          <p:cNvSpPr txBox="1"/>
          <p:nvPr/>
        </p:nvSpPr>
        <p:spPr>
          <a:xfrm>
            <a:off x="3803105" y="1304626"/>
            <a:ext cx="8020300" cy="954107"/>
          </a:xfrm>
          <a:prstGeom prst="rect">
            <a:avLst/>
          </a:prstGeom>
          <a:noFill/>
        </p:spPr>
        <p:txBody>
          <a:bodyPr wrap="square" rtlCol="0">
            <a:spAutoFit/>
          </a:bodyPr>
          <a:lstStyle/>
          <a:p>
            <a:r>
              <a:rPr lang="vi-VN" sz="2800" dirty="0">
                <a:latin typeface="+mj-lt"/>
              </a:rPr>
              <a:t>Dựa vào tranh minh họa, hãy đoán xem câu chuyện nói về điều gì.</a:t>
            </a:r>
            <a:endParaRPr lang="en-US" sz="2800" dirty="0">
              <a:latin typeface="+mj-lt"/>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875353" y="1590002"/>
            <a:ext cx="927752" cy="488951"/>
          </a:xfrm>
          <a:prstGeom prst="rect">
            <a:avLst/>
          </a:prstGeom>
        </p:spPr>
      </p:pic>
      <p:pic>
        <p:nvPicPr>
          <p:cNvPr id="8" name="Picture 7">
            <a:extLst>
              <a:ext uri="{FF2B5EF4-FFF2-40B4-BE49-F238E27FC236}">
                <a16:creationId xmlns:a16="http://schemas.microsoft.com/office/drawing/2014/main" id="{F2FB827F-D4B4-493B-8D68-1A1F9D8D5B9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2404978" y="2518927"/>
            <a:ext cx="7382044" cy="3887463"/>
          </a:xfrm>
          <a:prstGeom prst="roundRect">
            <a:avLst/>
          </a:prstGeom>
        </p:spPr>
      </p:pic>
    </p:spTree>
    <p:custDataLst>
      <p:tags r:id="rId1"/>
    </p:custDataLst>
    <p:extLst>
      <p:ext uri="{BB962C8B-B14F-4D97-AF65-F5344CB8AC3E}">
        <p14:creationId xmlns:p14="http://schemas.microsoft.com/office/powerpoint/2010/main" val="23923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603702" y="2233327"/>
            <a:ext cx="10835592" cy="3970317"/>
            <a:chOff x="326569" y="1600218"/>
            <a:chExt cx="6310555" cy="2977738"/>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012043" y="1671516"/>
              <a:ext cx="2625081" cy="2861287"/>
            </a:xfrm>
            <a:prstGeom prst="cloud">
              <a:avLst/>
            </a:prstGeom>
          </p:spPr>
        </p:pic>
        <p:sp>
          <p:nvSpPr>
            <p:cNvPr id="2" name="TextBox 1">
              <a:extLst>
                <a:ext uri="{FF2B5EF4-FFF2-40B4-BE49-F238E27FC236}">
                  <a16:creationId xmlns:a16="http://schemas.microsoft.com/office/drawing/2014/main" id="{43DB0D57-E4C1-4E80-8664-1A0205E2CF88}"/>
                </a:ext>
              </a:extLst>
            </p:cNvPr>
            <p:cNvSpPr txBox="1"/>
            <p:nvPr/>
          </p:nvSpPr>
          <p:spPr>
            <a:xfrm>
              <a:off x="326569" y="1600218"/>
              <a:ext cx="3552790" cy="2977738"/>
            </a:xfrm>
            <a:prstGeom prst="rect">
              <a:avLst/>
            </a:prstGeom>
            <a:noFill/>
          </p:spPr>
          <p:txBody>
            <a:bodyPr wrap="square" rtlCol="0">
              <a:spAutoFit/>
            </a:bodyPr>
            <a:lstStyle/>
            <a:p>
              <a:pPr indent="228594" algn="just"/>
              <a:r>
                <a:rPr lang="vi-VN" sz="2800" dirty="0">
                  <a:latin typeface="+mj-lt"/>
                </a:rPr>
                <a:t>Để trả ơn, dúi báo sắp có lũ lụt rất lớn</a:t>
              </a:r>
            </a:p>
            <a:p>
              <a:pPr algn="just"/>
              <a:r>
                <a:rPr lang="vi-VN" sz="2800" dirty="0">
                  <a:latin typeface="+mj-lt"/>
                </a:rPr>
                <a:t>và chỉ cho họ cách tránh. Họ nói với bà</a:t>
              </a:r>
            </a:p>
            <a:p>
              <a:pPr algn="just"/>
              <a:r>
                <a:rPr lang="vi-VN" sz="2800" dirty="0">
                  <a:latin typeface="+mj-lt"/>
                </a:rPr>
                <a:t>con nhưng chẳng ai tin. Nghe lời dúi, họ</a:t>
              </a:r>
            </a:p>
            <a:p>
              <a:pPr algn="just"/>
              <a:r>
                <a:rPr lang="vi-VN" sz="2800" dirty="0">
                  <a:latin typeface="+mj-lt"/>
                </a:rPr>
                <a:t>khoét rỗng khúc gỗ to, chuẩn bị thức ăn</a:t>
              </a:r>
            </a:p>
            <a:p>
              <a:pPr algn="just"/>
              <a:r>
                <a:rPr lang="vi-VN" sz="2800" dirty="0">
                  <a:latin typeface="+mj-lt"/>
                </a:rPr>
                <a:t>bỏ vào đó. Vừa chuẩn bị xong mọi thứ thì mưa to, gió lớn, nước ngập mênh mông.  Muôn loài chim trong biển nước. Nhờ sống</a:t>
              </a:r>
              <a:r>
                <a:rPr lang="en-US" sz="2800" dirty="0">
                  <a:latin typeface="+mj-lt"/>
                </a:rPr>
                <a:t> </a:t>
              </a:r>
              <a:r>
                <a:rPr lang="vi-VN" sz="2800" dirty="0">
                  <a:latin typeface="+mj-lt"/>
                </a:rPr>
                <a:t>trong khúc gỗ nổi, vợ chồng nhà nọ thoát nạn.</a:t>
              </a:r>
            </a:p>
          </p:txBody>
        </p:sp>
        <p:sp>
          <p:nvSpPr>
            <p:cNvPr id="8" name="Rectangle 7">
              <a:extLst>
                <a:ext uri="{FF2B5EF4-FFF2-40B4-BE49-F238E27FC236}">
                  <a16:creationId xmlns:a16="http://schemas.microsoft.com/office/drawing/2014/main" id="{1CCC9258-648E-47A0-B48A-1A8C05500FBC}"/>
                </a:ext>
              </a:extLst>
            </p:cNvPr>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03701" y="338339"/>
            <a:ext cx="999857"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a:extLst>
              <a:ext uri="{FF2B5EF4-FFF2-40B4-BE49-F238E27FC236}">
                <a16:creationId xmlns:a16="http://schemas.microsoft.com/office/drawing/2014/main" id="{A9B681AD-4EE8-4B9C-B557-6B4689381928}"/>
              </a:ext>
            </a:extLst>
          </p:cNvPr>
          <p:cNvSpPr txBox="1"/>
          <p:nvPr/>
        </p:nvSpPr>
        <p:spPr>
          <a:xfrm>
            <a:off x="603701" y="1224513"/>
            <a:ext cx="10383099" cy="954107"/>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p>
        </p:txBody>
      </p:sp>
      <p:sp>
        <p:nvSpPr>
          <p:cNvPr id="15" name="Rectangle: Rounded Corners 14">
            <a:extLst>
              <a:ext uri="{FF2B5EF4-FFF2-40B4-BE49-F238E27FC236}">
                <a16:creationId xmlns:a16="http://schemas.microsoft.com/office/drawing/2014/main" id="{7679D0EE-95F2-474A-9C22-068762E3B543}"/>
              </a:ext>
            </a:extLst>
          </p:cNvPr>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345655-34B0-4FEC-9057-6A8827D908F7}"/>
              </a:ext>
            </a:extLst>
          </p:cNvPr>
          <p:cNvSpPr txBox="1"/>
          <p:nvPr/>
        </p:nvSpPr>
        <p:spPr>
          <a:xfrm>
            <a:off x="9042818" y="388267"/>
            <a:ext cx="2167488" cy="730199"/>
          </a:xfrm>
          <a:prstGeom prst="rect">
            <a:avLst/>
          </a:prstGeom>
          <a:noFill/>
        </p:spPr>
        <p:txBody>
          <a:bodyPr wrap="square" rtlCol="0">
            <a:spAutoFit/>
          </a:bodyPr>
          <a:lstStyle/>
          <a:p>
            <a:pPr algn="ctr">
              <a:lnSpc>
                <a:spcPct val="150000"/>
              </a:lnSpc>
            </a:pPr>
            <a:r>
              <a:rPr lang="vi-VN" sz="3200" b="1" dirty="0">
                <a:solidFill>
                  <a:srgbClr val="FF0000"/>
                </a:solidFill>
                <a:latin typeface="+mj-lt"/>
              </a:rPr>
              <a:t>ĐỌC</a:t>
            </a:r>
            <a:r>
              <a:rPr lang="en-US" sz="3200" b="1" dirty="0">
                <a:solidFill>
                  <a:srgbClr val="FF0000"/>
                </a:solidFill>
                <a:latin typeface="+mj-lt"/>
              </a:rPr>
              <a:t> MẪU</a:t>
            </a:r>
          </a:p>
        </p:txBody>
      </p:sp>
    </p:spTree>
    <p:custDataLst>
      <p:tags r:id="rId1"/>
    </p:custDataLst>
    <p:extLst>
      <p:ext uri="{BB962C8B-B14F-4D97-AF65-F5344CB8AC3E}">
        <p14:creationId xmlns:p14="http://schemas.microsoft.com/office/powerpoint/2010/main" val="9765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4E73589-1B66-4D32-8C5A-529488DE5DED}"/>
              </a:ext>
            </a:extLst>
          </p:cNvPr>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C2B47B3-8119-46C8-BA79-C4B1526EC33B}"/>
              </a:ext>
            </a:extLst>
          </p:cNvPr>
          <p:cNvGrpSpPr/>
          <p:nvPr/>
        </p:nvGrpSpPr>
        <p:grpSpPr>
          <a:xfrm>
            <a:off x="814187" y="2815754"/>
            <a:ext cx="11104735" cy="3646952"/>
            <a:chOff x="244707" y="2523579"/>
            <a:chExt cx="6467301" cy="2735213"/>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415666" y="2603737"/>
              <a:ext cx="2296342" cy="2655055"/>
            </a:xfrm>
            <a:prstGeom prst="cloud">
              <a:avLst/>
            </a:prstGeom>
          </p:spPr>
        </p:pic>
        <p:sp>
          <p:nvSpPr>
            <p:cNvPr id="10" name="Rectangle 9">
              <a:extLst>
                <a:ext uri="{FF2B5EF4-FFF2-40B4-BE49-F238E27FC236}">
                  <a16:creationId xmlns:a16="http://schemas.microsoft.com/office/drawing/2014/main" id="{31FD4371-B14F-4954-99AF-C1EEB227D0FB}"/>
                </a:ext>
              </a:extLst>
            </p:cNvPr>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vi-VN" sz="2800" dirty="0">
                  <a:latin typeface="+mj-lt"/>
                </a:rPr>
                <a:t>Đó là tổ tiên của các dân tộc anh em trên đất nước ta ngày nay.</a:t>
              </a:r>
            </a:p>
            <a:p>
              <a:pPr indent="228594"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76242" y="343352"/>
            <a:ext cx="1018968"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a:extLst>
              <a:ext uri="{FF2B5EF4-FFF2-40B4-BE49-F238E27FC236}">
                <a16:creationId xmlns:a16="http://schemas.microsoft.com/office/drawing/2014/main" id="{230B6A99-7E89-45BD-ACE0-61C37707C795}"/>
              </a:ext>
            </a:extLst>
          </p:cNvPr>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
        <p:nvSpPr>
          <p:cNvPr id="16" name="TextBox 15">
            <a:extLst>
              <a:ext uri="{FF2B5EF4-FFF2-40B4-BE49-F238E27FC236}">
                <a16:creationId xmlns:a16="http://schemas.microsoft.com/office/drawing/2014/main" id="{2149F6B5-17BC-4CA5-B0A3-52191D5C48AC}"/>
              </a:ext>
            </a:extLst>
          </p:cNvPr>
          <p:cNvSpPr txBox="1"/>
          <p:nvPr/>
        </p:nvSpPr>
        <p:spPr>
          <a:xfrm>
            <a:off x="9042818" y="388267"/>
            <a:ext cx="2167488" cy="730199"/>
          </a:xfrm>
          <a:prstGeom prst="rect">
            <a:avLst/>
          </a:prstGeom>
          <a:noFill/>
        </p:spPr>
        <p:txBody>
          <a:bodyPr wrap="square" rtlCol="0">
            <a:spAutoFit/>
          </a:bodyPr>
          <a:lstStyle/>
          <a:p>
            <a:pPr algn="ctr">
              <a:lnSpc>
                <a:spcPct val="150000"/>
              </a:lnSpc>
            </a:pPr>
            <a:r>
              <a:rPr lang="vi-VN" sz="3200" b="1" dirty="0">
                <a:solidFill>
                  <a:srgbClr val="FF0000"/>
                </a:solidFill>
                <a:latin typeface="+mj-lt"/>
              </a:rPr>
              <a:t>ĐỌC</a:t>
            </a:r>
            <a:r>
              <a:rPr lang="en-US" sz="3200" b="1" dirty="0">
                <a:solidFill>
                  <a:srgbClr val="FF0000"/>
                </a:solidFill>
                <a:latin typeface="+mj-lt"/>
              </a:rPr>
              <a:t> MẪU</a:t>
            </a:r>
          </a:p>
        </p:txBody>
      </p:sp>
    </p:spTree>
    <p:custDataLst>
      <p:tags r:id="rId1"/>
    </p:custDataLst>
    <p:extLst>
      <p:ext uri="{BB962C8B-B14F-4D97-AF65-F5344CB8AC3E}">
        <p14:creationId xmlns:p14="http://schemas.microsoft.com/office/powerpoint/2010/main" val="368963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603702" y="2233327"/>
            <a:ext cx="10835592" cy="3970317"/>
            <a:chOff x="326569" y="1600218"/>
            <a:chExt cx="6310555" cy="2977738"/>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012043" y="1671516"/>
              <a:ext cx="2625081" cy="2861287"/>
            </a:xfrm>
            <a:prstGeom prst="cloud">
              <a:avLst/>
            </a:prstGeom>
          </p:spPr>
        </p:pic>
        <p:sp>
          <p:nvSpPr>
            <p:cNvPr id="2" name="TextBox 1">
              <a:extLst>
                <a:ext uri="{FF2B5EF4-FFF2-40B4-BE49-F238E27FC236}">
                  <a16:creationId xmlns:a16="http://schemas.microsoft.com/office/drawing/2014/main" id="{43DB0D57-E4C1-4E80-8664-1A0205E2CF88}"/>
                </a:ext>
              </a:extLst>
            </p:cNvPr>
            <p:cNvSpPr txBox="1"/>
            <p:nvPr/>
          </p:nvSpPr>
          <p:spPr>
            <a:xfrm>
              <a:off x="326569" y="1600218"/>
              <a:ext cx="3552790" cy="2977738"/>
            </a:xfrm>
            <a:prstGeom prst="rect">
              <a:avLst/>
            </a:prstGeom>
            <a:noFill/>
          </p:spPr>
          <p:txBody>
            <a:bodyPr wrap="square" rtlCol="0">
              <a:spAutoFit/>
            </a:bodyPr>
            <a:lstStyle/>
            <a:p>
              <a:pPr indent="228594" algn="just"/>
              <a:r>
                <a:rPr lang="vi-VN" sz="2800" dirty="0">
                  <a:latin typeface="+mj-lt"/>
                </a:rPr>
                <a:t>Để trả ơn, dúi báo sắp có </a:t>
              </a:r>
              <a:r>
                <a:rPr lang="vi-VN" sz="2800" b="1" dirty="0">
                  <a:solidFill>
                    <a:srgbClr val="FF0000"/>
                  </a:solidFill>
                  <a:latin typeface="+mj-lt"/>
                </a:rPr>
                <a:t>lũ lụt</a:t>
              </a:r>
              <a:r>
                <a:rPr lang="vi-VN" sz="2800" dirty="0">
                  <a:latin typeface="+mj-lt"/>
                </a:rPr>
                <a:t> rất lớn</a:t>
              </a:r>
            </a:p>
            <a:p>
              <a:pPr algn="just"/>
              <a:r>
                <a:rPr lang="vi-VN" sz="2800" dirty="0">
                  <a:latin typeface="+mj-lt"/>
                </a:rPr>
                <a:t>và chỉ cho họ cách tránh. Họ nói với bà</a:t>
              </a:r>
            </a:p>
            <a:p>
              <a:pPr algn="just"/>
              <a:r>
                <a:rPr lang="vi-VN" sz="2800" dirty="0">
                  <a:latin typeface="+mj-lt"/>
                </a:rPr>
                <a:t>con nhưng chẳng ai tin. Nghe lời dúi, họ</a:t>
              </a:r>
            </a:p>
            <a:p>
              <a:pPr algn="just"/>
              <a:r>
                <a:rPr lang="vi-VN" sz="2800" b="1" dirty="0">
                  <a:solidFill>
                    <a:srgbClr val="FF0000"/>
                  </a:solidFill>
                  <a:latin typeface="+mj-lt"/>
                </a:rPr>
                <a:t>khoét</a:t>
              </a:r>
              <a:r>
                <a:rPr lang="vi-VN" sz="2800" dirty="0">
                  <a:latin typeface="+mj-lt"/>
                </a:rPr>
                <a:t> rỗng khúc gỗ to, chuẩn bị thức ăn</a:t>
              </a:r>
            </a:p>
            <a:p>
              <a:pPr algn="just"/>
              <a:r>
                <a:rPr lang="vi-VN" sz="2800" dirty="0">
                  <a:latin typeface="+mj-lt"/>
                </a:rPr>
                <a:t>bỏ vào đó. Vừa chuẩn bị xong mọi thứ thì mưa to, gió lớn, nước ngập </a:t>
              </a:r>
              <a:r>
                <a:rPr lang="vi-VN" sz="2800" b="1" dirty="0">
                  <a:solidFill>
                    <a:srgbClr val="FF0000"/>
                  </a:solidFill>
                  <a:latin typeface="+mj-lt"/>
                </a:rPr>
                <a:t>mênh mông</a:t>
              </a:r>
              <a:r>
                <a:rPr lang="vi-VN" sz="2800" dirty="0">
                  <a:latin typeface="+mj-lt"/>
                </a:rPr>
                <a:t>.  Muôn loài chim trong biển nước. Nhờ sống</a:t>
              </a:r>
              <a:r>
                <a:rPr lang="en-US" sz="2800" dirty="0">
                  <a:latin typeface="+mj-lt"/>
                </a:rPr>
                <a:t> </a:t>
              </a:r>
              <a:r>
                <a:rPr lang="vi-VN" sz="2800" dirty="0">
                  <a:latin typeface="+mj-lt"/>
                </a:rPr>
                <a:t>trong khúc gỗ nổi, vợ chồng nhà nọ thoát nạn.</a:t>
              </a:r>
            </a:p>
          </p:txBody>
        </p:sp>
        <p:sp>
          <p:nvSpPr>
            <p:cNvPr id="8" name="Rectangle 7">
              <a:extLst>
                <a:ext uri="{FF2B5EF4-FFF2-40B4-BE49-F238E27FC236}">
                  <a16:creationId xmlns:a16="http://schemas.microsoft.com/office/drawing/2014/main" id="{1CCC9258-648E-47A0-B48A-1A8C05500FBC}"/>
                </a:ext>
              </a:extLst>
            </p:cNvPr>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03701" y="338339"/>
            <a:ext cx="999857"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a:extLst>
              <a:ext uri="{FF2B5EF4-FFF2-40B4-BE49-F238E27FC236}">
                <a16:creationId xmlns:a16="http://schemas.microsoft.com/office/drawing/2014/main" id="{A9B681AD-4EE8-4B9C-B557-6B4689381928}"/>
              </a:ext>
            </a:extLst>
          </p:cNvPr>
          <p:cNvSpPr txBox="1"/>
          <p:nvPr/>
        </p:nvSpPr>
        <p:spPr>
          <a:xfrm>
            <a:off x="603701" y="1224513"/>
            <a:ext cx="10383099" cy="954107"/>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con dúi</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Dúi xin tha, họ thương tình tha cho nó.</a:t>
            </a:r>
          </a:p>
        </p:txBody>
      </p:sp>
      <p:sp>
        <p:nvSpPr>
          <p:cNvPr id="15" name="Rectangle: Rounded Corners 14">
            <a:extLst>
              <a:ext uri="{FF2B5EF4-FFF2-40B4-BE49-F238E27FC236}">
                <a16:creationId xmlns:a16="http://schemas.microsoft.com/office/drawing/2014/main" id="{7679D0EE-95F2-474A-9C22-068762E3B543}"/>
              </a:ext>
            </a:extLst>
          </p:cNvPr>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345655-34B0-4FEC-9057-6A8827D908F7}"/>
              </a:ext>
            </a:extLst>
          </p:cNvPr>
          <p:cNvSpPr txBox="1"/>
          <p:nvPr/>
        </p:nvSpPr>
        <p:spPr>
          <a:xfrm>
            <a:off x="8323702" y="401341"/>
            <a:ext cx="3538846"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Luyện</a:t>
            </a:r>
            <a:r>
              <a:rPr lang="en-US" sz="3200" b="1" dirty="0">
                <a:solidFill>
                  <a:srgbClr val="FF0000"/>
                </a:solidFill>
                <a:latin typeface="+mj-lt"/>
              </a:rPr>
              <a:t> </a:t>
            </a: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từ</a:t>
            </a:r>
            <a:r>
              <a:rPr lang="en-US" sz="3200" b="1" dirty="0">
                <a:solidFill>
                  <a:srgbClr val="FF0000"/>
                </a:solidFill>
                <a:latin typeface="+mj-lt"/>
              </a:rPr>
              <a:t> </a:t>
            </a:r>
            <a:r>
              <a:rPr lang="en-US" sz="3200" b="1" dirty="0" err="1">
                <a:solidFill>
                  <a:srgbClr val="FF0000"/>
                </a:solidFill>
                <a:latin typeface="+mj-lt"/>
              </a:rPr>
              <a:t>khó</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336980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4E73589-1B66-4D32-8C5A-529488DE5DED}"/>
              </a:ext>
            </a:extLst>
          </p:cNvPr>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C2B47B3-8119-46C8-BA79-C4B1526EC33B}"/>
              </a:ext>
            </a:extLst>
          </p:cNvPr>
          <p:cNvGrpSpPr/>
          <p:nvPr/>
        </p:nvGrpSpPr>
        <p:grpSpPr>
          <a:xfrm>
            <a:off x="814187" y="2815754"/>
            <a:ext cx="11104735" cy="3646952"/>
            <a:chOff x="244707" y="2523579"/>
            <a:chExt cx="6467301" cy="2735213"/>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415666" y="2603737"/>
              <a:ext cx="2296342" cy="2655055"/>
            </a:xfrm>
            <a:prstGeom prst="cloud">
              <a:avLst/>
            </a:prstGeom>
          </p:spPr>
        </p:pic>
        <p:sp>
          <p:nvSpPr>
            <p:cNvPr id="10" name="Rectangle 9">
              <a:extLst>
                <a:ext uri="{FF2B5EF4-FFF2-40B4-BE49-F238E27FC236}">
                  <a16:creationId xmlns:a16="http://schemas.microsoft.com/office/drawing/2014/main" id="{31FD4371-B14F-4954-99AF-C1EEB227D0FB}"/>
                </a:ext>
              </a:extLst>
            </p:cNvPr>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a:t>
              </a:r>
              <a:r>
                <a:rPr lang="vi-VN" sz="2800" b="1" dirty="0">
                  <a:solidFill>
                    <a:srgbClr val="FF0000"/>
                  </a:solidFill>
                  <a:latin typeface="+mj-lt"/>
                </a:rPr>
                <a:t>Khơ Mú </a:t>
              </a:r>
              <a:r>
                <a:rPr lang="vi-VN" sz="2800" dirty="0">
                  <a:latin typeface="+mj-lt"/>
                </a:rPr>
                <a:t>ra trước. Tiếp đến, người Thái, người Mường, người Dao, người Mông, người </a:t>
              </a:r>
              <a:r>
                <a:rPr lang="vi-VN" sz="2800" b="1" dirty="0">
                  <a:solidFill>
                    <a:srgbClr val="FF0000"/>
                  </a:solidFill>
                  <a:latin typeface="+mj-lt"/>
                </a:rPr>
                <a:t>Ê-đê</a:t>
              </a:r>
              <a:r>
                <a:rPr lang="vi-VN" sz="2800" dirty="0">
                  <a:latin typeface="+mj-lt"/>
                </a:rPr>
                <a:t>, người </a:t>
              </a:r>
              <a:r>
                <a:rPr lang="vi-VN" sz="2800" b="1" dirty="0">
                  <a:solidFill>
                    <a:srgbClr val="FF0000"/>
                  </a:solidFill>
                  <a:latin typeface="+mj-lt"/>
                </a:rPr>
                <a:t>Ba-na</a:t>
              </a:r>
              <a:r>
                <a:rPr lang="vi-VN" sz="2800" dirty="0">
                  <a:latin typeface="+mj-lt"/>
                </a:rPr>
                <a:t>, người Kinh,... lần lượt ra theo.</a:t>
              </a:r>
            </a:p>
            <a:p>
              <a:pPr indent="365760" algn="just"/>
              <a:r>
                <a:rPr lang="vi-VN" sz="2800" dirty="0">
                  <a:latin typeface="+mj-lt"/>
                </a:rPr>
                <a:t>Đó là </a:t>
              </a:r>
              <a:r>
                <a:rPr lang="vi-VN" sz="2800" b="1" dirty="0">
                  <a:solidFill>
                    <a:srgbClr val="FF0000"/>
                  </a:solidFill>
                  <a:latin typeface="+mj-lt"/>
                </a:rPr>
                <a:t>tổ tiên </a:t>
              </a:r>
              <a:r>
                <a:rPr lang="vi-VN" sz="2800" dirty="0">
                  <a:latin typeface="+mj-lt"/>
                </a:rPr>
                <a:t>của các dân tộc anh em trên đất nước ta ngày nay.</a:t>
              </a:r>
            </a:p>
            <a:p>
              <a:pPr indent="228594"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76242" y="343352"/>
            <a:ext cx="1018968"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a:extLst>
              <a:ext uri="{FF2B5EF4-FFF2-40B4-BE49-F238E27FC236}">
                <a16:creationId xmlns:a16="http://schemas.microsoft.com/office/drawing/2014/main" id="{230B6A99-7E89-45BD-ACE0-61C37707C795}"/>
              </a:ext>
            </a:extLst>
          </p:cNvPr>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nương</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về, họ nghe tiếng cười đùa từ gác bếp để quả bầu. Thấy lạ, họ lấy quả bầu xuống, áp tai nghe thì có tiếng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lao xao</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Người vợ bèn lấy que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dùi</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quả bầu.</a:t>
            </a:r>
            <a:endParaRPr lang="en-US" dirty="0"/>
          </a:p>
        </p:txBody>
      </p:sp>
      <p:sp>
        <p:nvSpPr>
          <p:cNvPr id="11" name="TextBox 10">
            <a:extLst>
              <a:ext uri="{FF2B5EF4-FFF2-40B4-BE49-F238E27FC236}">
                <a16:creationId xmlns:a16="http://schemas.microsoft.com/office/drawing/2014/main" id="{17D9C8E6-7AAA-4C11-9AC3-364C0C558316}"/>
              </a:ext>
            </a:extLst>
          </p:cNvPr>
          <p:cNvSpPr txBox="1"/>
          <p:nvPr/>
        </p:nvSpPr>
        <p:spPr>
          <a:xfrm>
            <a:off x="8323702" y="401341"/>
            <a:ext cx="3538846"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Luyện</a:t>
            </a:r>
            <a:r>
              <a:rPr lang="en-US" sz="3200" b="1" dirty="0">
                <a:solidFill>
                  <a:srgbClr val="FF0000"/>
                </a:solidFill>
                <a:latin typeface="+mj-lt"/>
              </a:rPr>
              <a:t> </a:t>
            </a: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từ</a:t>
            </a:r>
            <a:r>
              <a:rPr lang="en-US" sz="3200" b="1" dirty="0">
                <a:solidFill>
                  <a:srgbClr val="FF0000"/>
                </a:solidFill>
                <a:latin typeface="+mj-lt"/>
              </a:rPr>
              <a:t> </a:t>
            </a:r>
            <a:r>
              <a:rPr lang="en-US" sz="3200" b="1" dirty="0" err="1">
                <a:solidFill>
                  <a:srgbClr val="FF0000"/>
                </a:solidFill>
                <a:latin typeface="+mj-lt"/>
              </a:rPr>
              <a:t>khó</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467986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1320913" y="584509"/>
            <a:ext cx="776411" cy="700229"/>
          </a:xfrm>
          <a:prstGeom prst="rect">
            <a:avLst/>
          </a:prstGeom>
        </p:spPr>
      </p:pic>
      <p:sp>
        <p:nvSpPr>
          <p:cNvPr id="4" name="TextBox 3">
            <a:extLst>
              <a:ext uri="{FF2B5EF4-FFF2-40B4-BE49-F238E27FC236}">
                <a16:creationId xmlns:a16="http://schemas.microsoft.com/office/drawing/2014/main" id="{379D234F-530A-44B0-8C0B-D7E30AC1FB5D}"/>
              </a:ext>
            </a:extLst>
          </p:cNvPr>
          <p:cNvSpPr txBox="1"/>
          <p:nvPr/>
        </p:nvSpPr>
        <p:spPr>
          <a:xfrm>
            <a:off x="2097324" y="325734"/>
            <a:ext cx="7154436" cy="889667"/>
          </a:xfrm>
          <a:prstGeom prst="rect">
            <a:avLst/>
          </a:prstGeom>
          <a:noFill/>
        </p:spPr>
        <p:txBody>
          <a:bodyPr wrap="square" rtlCol="0">
            <a:spAutoFit/>
          </a:bodyPr>
          <a:lstStyle/>
          <a:p>
            <a:pPr algn="ctr">
              <a:lnSpc>
                <a:spcPct val="150000"/>
              </a:lnSpc>
            </a:pPr>
            <a:r>
              <a:rPr lang="en-US" sz="4000" b="1" dirty="0" err="1">
                <a:solidFill>
                  <a:srgbClr val="FF0000"/>
                </a:solidFill>
              </a:rPr>
              <a:t>Giải</a:t>
            </a:r>
            <a:r>
              <a:rPr lang="en-US" sz="4000" b="1" dirty="0">
                <a:solidFill>
                  <a:srgbClr val="FF0000"/>
                </a:solidFill>
              </a:rPr>
              <a:t> </a:t>
            </a:r>
            <a:r>
              <a:rPr lang="en-US" sz="4000" b="1" dirty="0" err="1">
                <a:solidFill>
                  <a:srgbClr val="FF0000"/>
                </a:solidFill>
              </a:rPr>
              <a:t>nghĩa</a:t>
            </a:r>
            <a:r>
              <a:rPr lang="en-US" sz="4000" b="1" dirty="0">
                <a:solidFill>
                  <a:srgbClr val="FF0000"/>
                </a:solidFill>
              </a:rPr>
              <a:t> </a:t>
            </a:r>
            <a:r>
              <a:rPr lang="en-US" sz="4000" b="1" dirty="0" err="1">
                <a:solidFill>
                  <a:srgbClr val="FF0000"/>
                </a:solidFill>
              </a:rPr>
              <a:t>từ</a:t>
            </a:r>
            <a:endParaRPr lang="en-US" sz="4000" b="1" dirty="0">
              <a:solidFill>
                <a:srgbClr val="FF0000"/>
              </a:solidFill>
            </a:endParaRPr>
          </a:p>
        </p:txBody>
      </p:sp>
      <p:sp>
        <p:nvSpPr>
          <p:cNvPr id="5" name="Rectangle 4">
            <a:extLst>
              <a:ext uri="{FF2B5EF4-FFF2-40B4-BE49-F238E27FC236}">
                <a16:creationId xmlns:a16="http://schemas.microsoft.com/office/drawing/2014/main" id="{B74CAE37-C031-447C-A0D4-4B3695F007FD}"/>
              </a:ext>
            </a:extLst>
          </p:cNvPr>
          <p:cNvSpPr/>
          <p:nvPr/>
        </p:nvSpPr>
        <p:spPr>
          <a:xfrm>
            <a:off x="2348946" y="965334"/>
            <a:ext cx="7995683" cy="650499"/>
          </a:xfrm>
          <a:prstGeom prst="rect">
            <a:avLst/>
          </a:prstGeom>
        </p:spPr>
        <p:txBody>
          <a:bodyPr wrap="square">
            <a:spAutoFit/>
          </a:bodyPr>
          <a:lstStyle/>
          <a:p>
            <a:pPr algn="just">
              <a:lnSpc>
                <a:spcPct val="150000"/>
              </a:lnSpc>
            </a:pPr>
            <a:r>
              <a:rPr lang="vi-VN" sz="2800" dirty="0"/>
              <a:t>     Con dúi</a:t>
            </a:r>
          </a:p>
        </p:txBody>
      </p:sp>
      <p:sp>
        <p:nvSpPr>
          <p:cNvPr id="6" name="Oval 5">
            <a:extLst>
              <a:ext uri="{FF2B5EF4-FFF2-40B4-BE49-F238E27FC236}">
                <a16:creationId xmlns:a16="http://schemas.microsoft.com/office/drawing/2014/main" id="{05260A31-877E-46DB-BCEB-DF51C579FAA0}"/>
              </a:ext>
            </a:extLst>
          </p:cNvPr>
          <p:cNvSpPr/>
          <p:nvPr/>
        </p:nvSpPr>
        <p:spPr>
          <a:xfrm>
            <a:off x="2497440" y="1210827"/>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11" name="TextBox 10">
            <a:extLst>
              <a:ext uri="{FF2B5EF4-FFF2-40B4-BE49-F238E27FC236}">
                <a16:creationId xmlns:a16="http://schemas.microsoft.com/office/drawing/2014/main" id="{21F1432A-BE85-4E86-9EFF-105953948C84}"/>
              </a:ext>
            </a:extLst>
          </p:cNvPr>
          <p:cNvSpPr txBox="1"/>
          <p:nvPr/>
        </p:nvSpPr>
        <p:spPr>
          <a:xfrm>
            <a:off x="4519791" y="1080132"/>
            <a:ext cx="3099424" cy="1384995"/>
          </a:xfrm>
          <a:prstGeom prst="rect">
            <a:avLst/>
          </a:prstGeom>
          <a:noFill/>
        </p:spPr>
        <p:txBody>
          <a:bodyPr wrap="square" rtlCol="0">
            <a:spAutoFit/>
          </a:bodyPr>
          <a:lstStyle/>
          <a:p>
            <a:pPr algn="just"/>
            <a:r>
              <a:rPr lang="vi-VN" sz="2800" dirty="0">
                <a:solidFill>
                  <a:schemeClr val="accent6">
                    <a:lumMod val="50000"/>
                  </a:schemeClr>
                </a:solidFill>
              </a:rPr>
              <a:t>: loài thú nhỏ, ăn củ và rễ cây, sống trong hang đất.</a:t>
            </a:r>
            <a:endParaRPr lang="en-US" sz="2800" dirty="0">
              <a:solidFill>
                <a:schemeClr val="accent6">
                  <a:lumMod val="50000"/>
                </a:schemeClr>
              </a:solidFill>
            </a:endParaRPr>
          </a:p>
        </p:txBody>
      </p:sp>
      <p:sp>
        <p:nvSpPr>
          <p:cNvPr id="14" name="Rectangle 13">
            <a:extLst>
              <a:ext uri="{FF2B5EF4-FFF2-40B4-BE49-F238E27FC236}">
                <a16:creationId xmlns:a16="http://schemas.microsoft.com/office/drawing/2014/main" id="{6231AED4-BF10-4993-B1C5-5377C3209A2C}"/>
              </a:ext>
            </a:extLst>
          </p:cNvPr>
          <p:cNvSpPr/>
          <p:nvPr/>
        </p:nvSpPr>
        <p:spPr>
          <a:xfrm>
            <a:off x="2508791" y="2277943"/>
            <a:ext cx="7995683" cy="650499"/>
          </a:xfrm>
          <a:prstGeom prst="rect">
            <a:avLst/>
          </a:prstGeom>
        </p:spPr>
        <p:txBody>
          <a:bodyPr wrap="square">
            <a:spAutoFit/>
          </a:bodyPr>
          <a:lstStyle/>
          <a:p>
            <a:pPr algn="just">
              <a:lnSpc>
                <a:spcPct val="150000"/>
              </a:lnSpc>
            </a:pPr>
            <a:r>
              <a:rPr lang="vi-VN" sz="2800" dirty="0"/>
              <a:t>     Nương</a:t>
            </a:r>
          </a:p>
        </p:txBody>
      </p:sp>
      <p:sp>
        <p:nvSpPr>
          <p:cNvPr id="15" name="Oval 14">
            <a:extLst>
              <a:ext uri="{FF2B5EF4-FFF2-40B4-BE49-F238E27FC236}">
                <a16:creationId xmlns:a16="http://schemas.microsoft.com/office/drawing/2014/main" id="{275D6F96-67B9-4FB5-8B92-2BC2A3F22885}"/>
              </a:ext>
            </a:extLst>
          </p:cNvPr>
          <p:cNvSpPr/>
          <p:nvPr/>
        </p:nvSpPr>
        <p:spPr>
          <a:xfrm>
            <a:off x="2523763" y="2526164"/>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16" name="Rectangle 15">
            <a:extLst>
              <a:ext uri="{FF2B5EF4-FFF2-40B4-BE49-F238E27FC236}">
                <a16:creationId xmlns:a16="http://schemas.microsoft.com/office/drawing/2014/main" id="{938FEF6A-B8CE-4B56-A9EF-C5625E5FD1E9}"/>
              </a:ext>
            </a:extLst>
          </p:cNvPr>
          <p:cNvSpPr/>
          <p:nvPr/>
        </p:nvSpPr>
        <p:spPr>
          <a:xfrm>
            <a:off x="3109399" y="3718421"/>
            <a:ext cx="1816851" cy="650499"/>
          </a:xfrm>
          <a:prstGeom prst="rect">
            <a:avLst/>
          </a:prstGeom>
        </p:spPr>
        <p:txBody>
          <a:bodyPr wrap="square">
            <a:spAutoFit/>
          </a:bodyPr>
          <a:lstStyle/>
          <a:p>
            <a:pPr algn="just">
              <a:lnSpc>
                <a:spcPct val="150000"/>
              </a:lnSpc>
            </a:pPr>
            <a:r>
              <a:rPr lang="vi-VN" sz="2800" dirty="0"/>
              <a:t>     Tổ tiên</a:t>
            </a:r>
          </a:p>
        </p:txBody>
      </p:sp>
      <p:sp>
        <p:nvSpPr>
          <p:cNvPr id="17" name="Oval 16">
            <a:extLst>
              <a:ext uri="{FF2B5EF4-FFF2-40B4-BE49-F238E27FC236}">
                <a16:creationId xmlns:a16="http://schemas.microsoft.com/office/drawing/2014/main" id="{2D882355-F987-44B0-AACF-83FCDF1E4590}"/>
              </a:ext>
            </a:extLst>
          </p:cNvPr>
          <p:cNvSpPr/>
          <p:nvPr/>
        </p:nvSpPr>
        <p:spPr>
          <a:xfrm>
            <a:off x="3243792" y="3962468"/>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pic>
        <p:nvPicPr>
          <p:cNvPr id="9" name="Picture 2" descr="Dúi giống | Dúi thịt | Con dúi rừng |Con dúi giống | Rừng, Đùi">
            <a:extLst>
              <a:ext uri="{FF2B5EF4-FFF2-40B4-BE49-F238E27FC236}">
                <a16:creationId xmlns:a16="http://schemas.microsoft.com/office/drawing/2014/main" id="{B26F3B0C-8491-42DE-AF66-996CBEDD77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39" t="677" r="4762" b="14699"/>
          <a:stretch/>
        </p:blipFill>
        <p:spPr bwMode="auto">
          <a:xfrm>
            <a:off x="8056274" y="1087973"/>
            <a:ext cx="3099424" cy="2079399"/>
          </a:xfrm>
          <a:prstGeom prst="round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B42D5D3-88EA-4F35-886E-E862639836F5}"/>
              </a:ext>
            </a:extLst>
          </p:cNvPr>
          <p:cNvSpPr txBox="1"/>
          <p:nvPr/>
        </p:nvSpPr>
        <p:spPr>
          <a:xfrm>
            <a:off x="4541918" y="2333426"/>
            <a:ext cx="3377116" cy="1384995"/>
          </a:xfrm>
          <a:prstGeom prst="rect">
            <a:avLst/>
          </a:prstGeom>
          <a:noFill/>
        </p:spPr>
        <p:txBody>
          <a:bodyPr wrap="square" rtlCol="0">
            <a:spAutoFit/>
          </a:bodyPr>
          <a:lstStyle/>
          <a:p>
            <a:pPr algn="just"/>
            <a:r>
              <a:rPr lang="vi-VN" sz="2800" dirty="0">
                <a:solidFill>
                  <a:schemeClr val="accent6">
                    <a:lumMod val="50000"/>
                  </a:schemeClr>
                </a:solidFill>
              </a:rPr>
              <a:t>: đất trồng trên đồi, núi hoặc bãi cao ven sông.</a:t>
            </a:r>
            <a:endParaRPr lang="en-US" sz="2800" dirty="0">
              <a:solidFill>
                <a:schemeClr val="accent6">
                  <a:lumMod val="50000"/>
                </a:schemeClr>
              </a:solidFill>
            </a:endParaRPr>
          </a:p>
        </p:txBody>
      </p:sp>
      <p:pic>
        <p:nvPicPr>
          <p:cNvPr id="1028" name="Picture 4" descr="Tả cảnh buổi chiều trên nương rẫy">
            <a:extLst>
              <a:ext uri="{FF2B5EF4-FFF2-40B4-BE49-F238E27FC236}">
                <a16:creationId xmlns:a16="http://schemas.microsoft.com/office/drawing/2014/main" id="{2BA3750A-5922-41AB-B6D8-91F45A999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9534" y="3386127"/>
            <a:ext cx="3099424" cy="1965587"/>
          </a:xfrm>
          <a:prstGeom prst="round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E9E162D-797E-4880-B941-DF6A76CA1E84}"/>
              </a:ext>
            </a:extLst>
          </p:cNvPr>
          <p:cNvSpPr txBox="1"/>
          <p:nvPr/>
        </p:nvSpPr>
        <p:spPr>
          <a:xfrm>
            <a:off x="4551220" y="3697985"/>
            <a:ext cx="3505054" cy="1943161"/>
          </a:xfrm>
          <a:prstGeom prst="rect">
            <a:avLst/>
          </a:prstGeom>
          <a:noFill/>
        </p:spPr>
        <p:txBody>
          <a:bodyPr wrap="square" rtlCol="0">
            <a:spAutoFit/>
          </a:bodyPr>
          <a:lstStyle/>
          <a:p>
            <a:pPr algn="just">
              <a:lnSpc>
                <a:spcPct val="150000"/>
              </a:lnSpc>
            </a:pPr>
            <a:r>
              <a:rPr lang="vi-VN" sz="2800" dirty="0">
                <a:solidFill>
                  <a:schemeClr val="accent6">
                    <a:lumMod val="50000"/>
                  </a:schemeClr>
                </a:solidFill>
              </a:rPr>
              <a:t>: những người đầu tiên sinh ra một dòng họ hay một dân tộc.</a:t>
            </a:r>
            <a:endParaRPr lang="en-US" sz="2800" dirty="0">
              <a:solidFill>
                <a:schemeClr val="accent6">
                  <a:lumMod val="50000"/>
                </a:schemeClr>
              </a:solidFill>
            </a:endParaRPr>
          </a:p>
        </p:txBody>
      </p:sp>
    </p:spTree>
    <p:custDataLst>
      <p:tags r:id="rId1"/>
    </p:custDataLst>
    <p:extLst>
      <p:ext uri="{BB962C8B-B14F-4D97-AF65-F5344CB8AC3E}">
        <p14:creationId xmlns:p14="http://schemas.microsoft.com/office/powerpoint/2010/main" val="30809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500"/>
                            </p:stCondLst>
                            <p:childTnLst>
                              <p:par>
                                <p:cTn id="35" presetID="42"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1000"/>
                                        <p:tgtEl>
                                          <p:spTgt spid="1028"/>
                                        </p:tgtEl>
                                      </p:cBhvr>
                                    </p:animEffect>
                                    <p:anim calcmode="lin" valueType="num">
                                      <p:cBhvr>
                                        <p:cTn id="50" dur="1000" fill="hold"/>
                                        <p:tgtEl>
                                          <p:spTgt spid="1028"/>
                                        </p:tgtEl>
                                        <p:attrNameLst>
                                          <p:attrName>ppt_x</p:attrName>
                                        </p:attrNameLst>
                                      </p:cBhvr>
                                      <p:tavLst>
                                        <p:tav tm="0">
                                          <p:val>
                                            <p:strVal val="#ppt_x"/>
                                          </p:val>
                                        </p:tav>
                                        <p:tav tm="100000">
                                          <p:val>
                                            <p:strVal val="#ppt_x"/>
                                          </p:val>
                                        </p:tav>
                                      </p:tavLst>
                                    </p:anim>
                                    <p:anim calcmode="lin" valueType="num">
                                      <p:cBhvr>
                                        <p:cTn id="5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P spid="14" grpId="0"/>
      <p:bldP spid="15" grpId="0" animBg="1"/>
      <p:bldP spid="16" grpId="0"/>
      <p:bldP spid="17" grpId="0" animBg="1"/>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E3BFC-E561-4A0F-B76C-12FB873D9F95}"/>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343127" y="598182"/>
            <a:ext cx="929614" cy="838400"/>
          </a:xfrm>
          <a:prstGeom prst="rect">
            <a:avLst/>
          </a:prstGeom>
        </p:spPr>
      </p:pic>
      <p:sp>
        <p:nvSpPr>
          <p:cNvPr id="4" name="TextBox 3">
            <a:extLst>
              <a:ext uri="{FF2B5EF4-FFF2-40B4-BE49-F238E27FC236}">
                <a16:creationId xmlns:a16="http://schemas.microsoft.com/office/drawing/2014/main" id="{774D4960-7B39-462E-BF15-BC318B85B435}"/>
              </a:ext>
            </a:extLst>
          </p:cNvPr>
          <p:cNvSpPr txBox="1"/>
          <p:nvPr/>
        </p:nvSpPr>
        <p:spPr>
          <a:xfrm>
            <a:off x="3079850" y="572548"/>
            <a:ext cx="7154436" cy="889667"/>
          </a:xfrm>
          <a:prstGeom prst="rect">
            <a:avLst/>
          </a:prstGeom>
          <a:noFill/>
        </p:spPr>
        <p:txBody>
          <a:bodyPr wrap="square" rtlCol="0">
            <a:spAutoFit/>
          </a:bodyPr>
          <a:lstStyle/>
          <a:p>
            <a:pPr algn="ctr">
              <a:lnSpc>
                <a:spcPct val="150000"/>
              </a:lnSpc>
            </a:pPr>
            <a:r>
              <a:rPr lang="vi-VN" sz="4000" b="1" dirty="0">
                <a:solidFill>
                  <a:srgbClr val="FF0000"/>
                </a:solidFill>
                <a:latin typeface="+mj-lt"/>
              </a:rPr>
              <a:t>Một số câu văn dài</a:t>
            </a:r>
            <a:endParaRPr lang="en-US" sz="4000" b="1" dirty="0">
              <a:solidFill>
                <a:srgbClr val="FF0000"/>
              </a:solidFill>
              <a:latin typeface="+mj-lt"/>
            </a:endParaRPr>
          </a:p>
        </p:txBody>
      </p:sp>
      <p:sp>
        <p:nvSpPr>
          <p:cNvPr id="7" name="Rectangle 6">
            <a:extLst>
              <a:ext uri="{FF2B5EF4-FFF2-40B4-BE49-F238E27FC236}">
                <a16:creationId xmlns:a16="http://schemas.microsoft.com/office/drawing/2014/main" id="{4A441E9B-5F17-4E41-B21A-5FB033D41CB5}"/>
              </a:ext>
            </a:extLst>
          </p:cNvPr>
          <p:cNvSpPr/>
          <p:nvPr/>
        </p:nvSpPr>
        <p:spPr>
          <a:xfrm>
            <a:off x="2853192" y="1576395"/>
            <a:ext cx="7995681" cy="1293496"/>
          </a:xfrm>
          <a:prstGeom prst="rect">
            <a:avLst/>
          </a:prstGeom>
        </p:spPr>
        <p:txBody>
          <a:bodyPr wrap="square">
            <a:spAutoFit/>
          </a:bodyPr>
          <a:lstStyle/>
          <a:p>
            <a:pPr indent="228594" algn="just">
              <a:lnSpc>
                <a:spcPct val="150000"/>
              </a:lnSpc>
            </a:pPr>
            <a:r>
              <a:rPr lang="vi-VN" sz="2800" dirty="0">
                <a:latin typeface="+mj-lt"/>
              </a:rPr>
              <a:t>   Để trả ơn, dúi báo sắp có lũ lụt rất lớn và chỉ cho họ cách tránh.</a:t>
            </a:r>
          </a:p>
        </p:txBody>
      </p:sp>
      <p:sp>
        <p:nvSpPr>
          <p:cNvPr id="8" name="Oval 7">
            <a:extLst>
              <a:ext uri="{FF2B5EF4-FFF2-40B4-BE49-F238E27FC236}">
                <a16:creationId xmlns:a16="http://schemas.microsoft.com/office/drawing/2014/main" id="{C318B723-ECD9-4708-BAFF-FEB53B1716B6}"/>
              </a:ext>
            </a:extLst>
          </p:cNvPr>
          <p:cNvSpPr/>
          <p:nvPr/>
        </p:nvSpPr>
        <p:spPr>
          <a:xfrm>
            <a:off x="2911059" y="1777712"/>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cxnSp>
        <p:nvCxnSpPr>
          <p:cNvPr id="13" name="Straight Connector 12">
            <a:extLst>
              <a:ext uri="{FF2B5EF4-FFF2-40B4-BE49-F238E27FC236}">
                <a16:creationId xmlns:a16="http://schemas.microsoft.com/office/drawing/2014/main" id="{2814A5A3-3A83-483E-A192-ACABD8E84DF8}"/>
              </a:ext>
            </a:extLst>
          </p:cNvPr>
          <p:cNvCxnSpPr/>
          <p:nvPr/>
        </p:nvCxnSpPr>
        <p:spPr>
          <a:xfrm flipH="1">
            <a:off x="9532381" y="172153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94DB7D-F7DB-4451-A732-F3E441DB1798}"/>
              </a:ext>
            </a:extLst>
          </p:cNvPr>
          <p:cNvCxnSpPr/>
          <p:nvPr/>
        </p:nvCxnSpPr>
        <p:spPr>
          <a:xfrm flipH="1">
            <a:off x="6145627" y="156406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C35981-8757-49D1-96C1-778FE85F65F5}"/>
              </a:ext>
            </a:extLst>
          </p:cNvPr>
          <p:cNvCxnSpPr/>
          <p:nvPr/>
        </p:nvCxnSpPr>
        <p:spPr>
          <a:xfrm flipH="1">
            <a:off x="5191471" y="229217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0A64B72-F044-4A71-8214-52D15378A397}"/>
              </a:ext>
            </a:extLst>
          </p:cNvPr>
          <p:cNvCxnSpPr/>
          <p:nvPr/>
        </p:nvCxnSpPr>
        <p:spPr>
          <a:xfrm flipH="1">
            <a:off x="5089923" y="2300686"/>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6C7E2A5-9C5F-48D9-88E2-F8ACCC157900}"/>
              </a:ext>
            </a:extLst>
          </p:cNvPr>
          <p:cNvCxnSpPr/>
          <p:nvPr/>
        </p:nvCxnSpPr>
        <p:spPr>
          <a:xfrm flipH="1">
            <a:off x="4801785" y="164086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7685B72-57B1-4C34-A0BE-933DE115708F}"/>
              </a:ext>
            </a:extLst>
          </p:cNvPr>
          <p:cNvGrpSpPr/>
          <p:nvPr/>
        </p:nvGrpSpPr>
        <p:grpSpPr>
          <a:xfrm>
            <a:off x="3747829" y="3015029"/>
            <a:ext cx="7101044" cy="2741133"/>
            <a:chOff x="3272359" y="3501631"/>
            <a:chExt cx="7995683" cy="2741133"/>
          </a:xfrm>
        </p:grpSpPr>
        <p:sp>
          <p:nvSpPr>
            <p:cNvPr id="5" name="Rectangle 4">
              <a:extLst>
                <a:ext uri="{FF2B5EF4-FFF2-40B4-BE49-F238E27FC236}">
                  <a16:creationId xmlns:a16="http://schemas.microsoft.com/office/drawing/2014/main" id="{103210DE-B068-4896-B76F-9FBFCA64B4B8}"/>
                </a:ext>
              </a:extLst>
            </p:cNvPr>
            <p:cNvSpPr/>
            <p:nvPr/>
          </p:nvSpPr>
          <p:spPr>
            <a:xfrm>
              <a:off x="3272359" y="3501631"/>
              <a:ext cx="7995683" cy="1943161"/>
            </a:xfrm>
            <a:prstGeom prst="rect">
              <a:avLst/>
            </a:prstGeom>
          </p:spPr>
          <p:txBody>
            <a:bodyPr wrap="square">
              <a:spAutoFit/>
            </a:bodyPr>
            <a:lstStyle/>
            <a:p>
              <a:pPr algn="just">
                <a:lnSpc>
                  <a:spcPct val="150000"/>
                </a:lnSpc>
              </a:pPr>
              <a:r>
                <a:rPr lang="vi-VN" sz="2800" dirty="0">
                  <a:latin typeface="+mj-lt"/>
                </a:rPr>
                <a:t>      Nghe lời dúi, họ khoét rỗng khúc gỗ to, chuẩn bị thức ăn bỏ vào đó. Vừa chuẩn bị xong mọi thứ thì mưa to, gió lớn, nước ngập mênh mông.</a:t>
              </a:r>
            </a:p>
          </p:txBody>
        </p:sp>
        <p:sp>
          <p:nvSpPr>
            <p:cNvPr id="6" name="Oval 5">
              <a:extLst>
                <a:ext uri="{FF2B5EF4-FFF2-40B4-BE49-F238E27FC236}">
                  <a16:creationId xmlns:a16="http://schemas.microsoft.com/office/drawing/2014/main" id="{42329CF9-C4E2-4176-A008-1AC63900E5B9}"/>
                </a:ext>
              </a:extLst>
            </p:cNvPr>
            <p:cNvSpPr/>
            <p:nvPr/>
          </p:nvSpPr>
          <p:spPr>
            <a:xfrm>
              <a:off x="3392867" y="368486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cxnSp>
          <p:nvCxnSpPr>
            <p:cNvPr id="9" name="Straight Connector 8">
              <a:extLst>
                <a:ext uri="{FF2B5EF4-FFF2-40B4-BE49-F238E27FC236}">
                  <a16:creationId xmlns:a16="http://schemas.microsoft.com/office/drawing/2014/main" id="{583F1CD7-9F73-4B55-9CC9-C8BC9AD2B6EC}"/>
                </a:ext>
              </a:extLst>
            </p:cNvPr>
            <p:cNvCxnSpPr/>
            <p:nvPr/>
          </p:nvCxnSpPr>
          <p:spPr>
            <a:xfrm flipH="1">
              <a:off x="11040370" y="356007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8AF32C-D9B0-4699-860C-0206D7CECBF5}"/>
                </a:ext>
              </a:extLst>
            </p:cNvPr>
            <p:cNvCxnSpPr/>
            <p:nvPr/>
          </p:nvCxnSpPr>
          <p:spPr>
            <a:xfrm flipH="1">
              <a:off x="6232378" y="356007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D7893F-C417-4252-BB8C-3F394A1D11C1}"/>
                </a:ext>
              </a:extLst>
            </p:cNvPr>
            <p:cNvCxnSpPr/>
            <p:nvPr/>
          </p:nvCxnSpPr>
          <p:spPr>
            <a:xfrm flipH="1">
              <a:off x="5572216" y="561501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D93FDE-6393-4A9B-8C6E-6333732CEB14}"/>
                </a:ext>
              </a:extLst>
            </p:cNvPr>
            <p:cNvCxnSpPr/>
            <p:nvPr/>
          </p:nvCxnSpPr>
          <p:spPr>
            <a:xfrm flipH="1">
              <a:off x="5480067" y="5589930"/>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DDC352-780D-4D0B-B00E-773489458E5E}"/>
                </a:ext>
              </a:extLst>
            </p:cNvPr>
            <p:cNvCxnSpPr/>
            <p:nvPr/>
          </p:nvCxnSpPr>
          <p:spPr>
            <a:xfrm flipH="1">
              <a:off x="10664576" y="4101699"/>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8AB797B-1C26-4B3F-97A7-E99632E03F86}"/>
                </a:ext>
              </a:extLst>
            </p:cNvPr>
            <p:cNvCxnSpPr/>
            <p:nvPr/>
          </p:nvCxnSpPr>
          <p:spPr>
            <a:xfrm flipH="1">
              <a:off x="7756006" y="479964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7690F6-FD15-40F4-A8EF-79F862B0180C}"/>
                </a:ext>
              </a:extLst>
            </p:cNvPr>
            <p:cNvCxnSpPr/>
            <p:nvPr/>
          </p:nvCxnSpPr>
          <p:spPr>
            <a:xfrm flipH="1">
              <a:off x="8600466" y="418782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AA21C9B-D871-4111-850F-1130BB2F5DAE}"/>
                </a:ext>
              </a:extLst>
            </p:cNvPr>
            <p:cNvCxnSpPr/>
            <p:nvPr/>
          </p:nvCxnSpPr>
          <p:spPr>
            <a:xfrm flipH="1">
              <a:off x="8508318" y="418782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3ABEE24-14CD-48BE-8AA0-66538468668F}"/>
                </a:ext>
              </a:extLst>
            </p:cNvPr>
            <p:cNvCxnSpPr/>
            <p:nvPr/>
          </p:nvCxnSpPr>
          <p:spPr>
            <a:xfrm flipH="1">
              <a:off x="9168481" y="481557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25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603702" y="2233327"/>
            <a:ext cx="10835592" cy="3970317"/>
            <a:chOff x="326569" y="1600218"/>
            <a:chExt cx="6310555" cy="2977738"/>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012043" y="1671516"/>
              <a:ext cx="2625081" cy="2861287"/>
            </a:xfrm>
            <a:prstGeom prst="cloud">
              <a:avLst/>
            </a:prstGeom>
          </p:spPr>
        </p:pic>
        <p:sp>
          <p:nvSpPr>
            <p:cNvPr id="2" name="TextBox 1">
              <a:extLst>
                <a:ext uri="{FF2B5EF4-FFF2-40B4-BE49-F238E27FC236}">
                  <a16:creationId xmlns:a16="http://schemas.microsoft.com/office/drawing/2014/main" id="{43DB0D57-E4C1-4E80-8664-1A0205E2CF88}"/>
                </a:ext>
              </a:extLst>
            </p:cNvPr>
            <p:cNvSpPr txBox="1"/>
            <p:nvPr/>
          </p:nvSpPr>
          <p:spPr>
            <a:xfrm>
              <a:off x="326569" y="1600218"/>
              <a:ext cx="3552790" cy="2977738"/>
            </a:xfrm>
            <a:prstGeom prst="rect">
              <a:avLst/>
            </a:prstGeom>
            <a:noFill/>
          </p:spPr>
          <p:txBody>
            <a:bodyPr wrap="square" rtlCol="0">
              <a:spAutoFit/>
            </a:bodyPr>
            <a:lstStyle/>
            <a:p>
              <a:pPr indent="228594" algn="just"/>
              <a:r>
                <a:rPr lang="vi-VN" sz="2800" dirty="0">
                  <a:latin typeface="+mj-lt"/>
                </a:rPr>
                <a:t>Để trả ơn, dúi báo sắp có lũ lụt rất lớn</a:t>
              </a:r>
            </a:p>
            <a:p>
              <a:pPr algn="just"/>
              <a:r>
                <a:rPr lang="vi-VN" sz="2800" dirty="0">
                  <a:latin typeface="+mj-lt"/>
                </a:rPr>
                <a:t>và chỉ cho họ cách tránh. Họ nói với bà</a:t>
              </a:r>
            </a:p>
            <a:p>
              <a:pPr algn="just"/>
              <a:r>
                <a:rPr lang="vi-VN" sz="2800" dirty="0">
                  <a:latin typeface="+mj-lt"/>
                </a:rPr>
                <a:t>con nhưng chẳng ai tin. Nghe lời dúi, họ</a:t>
              </a:r>
            </a:p>
            <a:p>
              <a:pPr algn="just"/>
              <a:r>
                <a:rPr lang="vi-VN" sz="2800" dirty="0">
                  <a:latin typeface="+mj-lt"/>
                </a:rPr>
                <a:t>khoét rỗng khúc gỗ to, chuẩn bị thức ăn</a:t>
              </a:r>
            </a:p>
            <a:p>
              <a:pPr algn="just"/>
              <a:r>
                <a:rPr lang="vi-VN" sz="2800" dirty="0">
                  <a:latin typeface="+mj-lt"/>
                </a:rPr>
                <a:t>bỏ vào đó. Vừa chuẩn bị xong mọi thứ thì mưa to, gió lớn, nước ngập mênh mông.  Muôn loài chim trong biển nước. Nhờ sống</a:t>
              </a:r>
              <a:r>
                <a:rPr lang="en-US" sz="2800" dirty="0">
                  <a:latin typeface="+mj-lt"/>
                </a:rPr>
                <a:t> </a:t>
              </a:r>
              <a:r>
                <a:rPr lang="vi-VN" sz="2800" dirty="0">
                  <a:latin typeface="+mj-lt"/>
                </a:rPr>
                <a:t>trong khúc gỗ nổi, vợ chồng nhà nọ thoát nạn.</a:t>
              </a:r>
            </a:p>
          </p:txBody>
        </p:sp>
        <p:sp>
          <p:nvSpPr>
            <p:cNvPr id="8" name="Rectangle 7">
              <a:extLst>
                <a:ext uri="{FF2B5EF4-FFF2-40B4-BE49-F238E27FC236}">
                  <a16:creationId xmlns:a16="http://schemas.microsoft.com/office/drawing/2014/main" id="{1CCC9258-648E-47A0-B48A-1A8C05500FBC}"/>
                </a:ext>
              </a:extLst>
            </p:cNvPr>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03701" y="338339"/>
            <a:ext cx="999857"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558" y="1339478"/>
            <a:ext cx="523308" cy="384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97686" y="2328391"/>
            <a:ext cx="494513" cy="384000"/>
          </a:xfrm>
          <a:prstGeom prst="rect">
            <a:avLst/>
          </a:prstGeom>
        </p:spPr>
      </p:pic>
      <p:sp>
        <p:nvSpPr>
          <p:cNvPr id="7" name="TextBox 6">
            <a:extLst>
              <a:ext uri="{FF2B5EF4-FFF2-40B4-BE49-F238E27FC236}">
                <a16:creationId xmlns:a16="http://schemas.microsoft.com/office/drawing/2014/main" id="{A9B681AD-4EE8-4B9C-B557-6B4689381928}"/>
              </a:ext>
            </a:extLst>
          </p:cNvPr>
          <p:cNvSpPr txBox="1"/>
          <p:nvPr/>
        </p:nvSpPr>
        <p:spPr>
          <a:xfrm>
            <a:off x="603701" y="1224513"/>
            <a:ext cx="10383099" cy="954107"/>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p>
        </p:txBody>
      </p:sp>
      <p:sp>
        <p:nvSpPr>
          <p:cNvPr id="15" name="Rectangle: Rounded Corners 14">
            <a:extLst>
              <a:ext uri="{FF2B5EF4-FFF2-40B4-BE49-F238E27FC236}">
                <a16:creationId xmlns:a16="http://schemas.microsoft.com/office/drawing/2014/main" id="{7679D0EE-95F2-474A-9C22-068762E3B543}"/>
              </a:ext>
            </a:extLst>
          </p:cNvPr>
          <p:cNvSpPr/>
          <p:nvPr/>
        </p:nvSpPr>
        <p:spPr>
          <a:xfrm>
            <a:off x="8609609" y="491795"/>
            <a:ext cx="314696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345655-34B0-4FEC-9057-6A8827D908F7}"/>
              </a:ext>
            </a:extLst>
          </p:cNvPr>
          <p:cNvSpPr txBox="1"/>
          <p:nvPr/>
        </p:nvSpPr>
        <p:spPr>
          <a:xfrm>
            <a:off x="7853422" y="338339"/>
            <a:ext cx="4659335"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nối</a:t>
            </a:r>
            <a:r>
              <a:rPr lang="en-US" sz="3200" b="1" dirty="0">
                <a:solidFill>
                  <a:srgbClr val="FF0000"/>
                </a:solidFill>
                <a:latin typeface="+mj-lt"/>
              </a:rPr>
              <a:t> </a:t>
            </a:r>
            <a:r>
              <a:rPr lang="en-US" sz="3200" b="1" dirty="0" err="1">
                <a:solidFill>
                  <a:srgbClr val="FF0000"/>
                </a:solidFill>
                <a:latin typeface="+mj-lt"/>
              </a:rPr>
              <a:t>tiếp</a:t>
            </a:r>
            <a:r>
              <a:rPr lang="en-US" sz="3200" b="1" dirty="0">
                <a:solidFill>
                  <a:srgbClr val="FF0000"/>
                </a:solidFill>
                <a:latin typeface="+mj-lt"/>
              </a:rPr>
              <a:t> </a:t>
            </a:r>
            <a:r>
              <a:rPr lang="en-US" sz="3200" b="1" dirty="0" err="1">
                <a:solidFill>
                  <a:srgbClr val="FF0000"/>
                </a:solidFill>
                <a:latin typeface="+mj-lt"/>
              </a:rPr>
              <a:t>đoạn</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229618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814187" y="2815754"/>
            <a:ext cx="11104735" cy="3646952"/>
            <a:chOff x="244707" y="2523579"/>
            <a:chExt cx="6467301" cy="2735213"/>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415666" y="2603737"/>
              <a:ext cx="2296342" cy="2655055"/>
            </a:xfrm>
            <a:prstGeom prst="cloud">
              <a:avLst/>
            </a:prstGeom>
          </p:spPr>
        </p:pic>
        <p:sp>
          <p:nvSpPr>
            <p:cNvPr id="10" name="Rectangle 9">
              <a:extLst>
                <a:ext uri="{FF2B5EF4-FFF2-40B4-BE49-F238E27FC236}">
                  <a16:creationId xmlns:a16="http://schemas.microsoft.com/office/drawing/2014/main" id="{31FD4371-B14F-4954-99AF-C1EEB227D0FB}"/>
                </a:ext>
              </a:extLst>
            </p:cNvPr>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vi-VN" sz="2800" dirty="0">
                  <a:latin typeface="+mj-lt"/>
                </a:rPr>
                <a:t>Đó là tổ tiên của các dân tộc anh em trên đất nước ta ngày nay.</a:t>
              </a:r>
            </a:p>
            <a:p>
              <a:pPr indent="228594"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76242" y="343352"/>
            <a:ext cx="1018968"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243" y="1220638"/>
            <a:ext cx="494513" cy="384000"/>
          </a:xfrm>
          <a:prstGeom prst="rect">
            <a:avLst/>
          </a:prstGeom>
        </p:spPr>
      </p:pic>
      <p:sp>
        <p:nvSpPr>
          <p:cNvPr id="7" name="TextBox 6">
            <a:extLst>
              <a:ext uri="{FF2B5EF4-FFF2-40B4-BE49-F238E27FC236}">
                <a16:creationId xmlns:a16="http://schemas.microsoft.com/office/drawing/2014/main" id="{230B6A99-7E89-45BD-ACE0-61C37707C795}"/>
              </a:ext>
            </a:extLst>
          </p:cNvPr>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Tree>
    <p:custDataLst>
      <p:tags r:id="rId1"/>
    </p:custDataLst>
    <p:extLst>
      <p:ext uri="{BB962C8B-B14F-4D97-AF65-F5344CB8AC3E}">
        <p14:creationId xmlns:p14="http://schemas.microsoft.com/office/powerpoint/2010/main" val="2239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 y="-1973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87799" y="2762935"/>
            <a:ext cx="760015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Calibri" panose="020F0502020204030204"/>
                <a:ea typeface="+mn-ea"/>
                <a:cs typeface="+mn-cs"/>
              </a:rPr>
              <a:t>Nơi</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nào</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được</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gọi</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là</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quê</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cha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đất</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tổ</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a:t>
            </a:r>
            <a:endParaRPr kumimoji="0" lang="en-US" sz="3600" b="1"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sp>
        <p:nvSpPr>
          <p:cNvPr id="6" name="TextBox 5"/>
          <p:cNvSpPr txBox="1"/>
          <p:nvPr/>
        </p:nvSpPr>
        <p:spPr>
          <a:xfrm>
            <a:off x="5119322" y="4486275"/>
            <a:ext cx="15792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a:ea typeface="+mn-ea"/>
                <a:cs typeface="+mn-cs"/>
              </a:rPr>
              <a:t>Phú</a:t>
            </a:r>
            <a:r>
              <a:rPr kumimoji="0" lang="en-US" sz="3200" b="1" i="0" u="none" strike="noStrike" kern="1200" cap="none" spc="0" normalizeH="0" noProof="0" dirty="0">
                <a:ln>
                  <a:noFill/>
                </a:ln>
                <a:solidFill>
                  <a:srgbClr val="0000FF"/>
                </a:solidFill>
                <a:effectLst/>
                <a:uLnTx/>
                <a:uFillTx/>
                <a:latin typeface="Calibri" panose="020F0502020204030204"/>
                <a:ea typeface="+mn-ea"/>
                <a:cs typeface="+mn-cs"/>
              </a:rPr>
              <a:t> </a:t>
            </a:r>
            <a:r>
              <a:rPr kumimoji="0" lang="en-US" sz="3200" b="1" i="0" u="none" strike="noStrike" kern="1200" cap="none" spc="0" normalizeH="0" noProof="0" dirty="0" err="1">
                <a:ln>
                  <a:noFill/>
                </a:ln>
                <a:solidFill>
                  <a:srgbClr val="0000FF"/>
                </a:solidFill>
                <a:effectLst/>
                <a:uLnTx/>
                <a:uFillTx/>
                <a:latin typeface="Calibri" panose="020F0502020204030204"/>
                <a:ea typeface="+mn-ea"/>
                <a:cs typeface="+mn-cs"/>
              </a:rPr>
              <a:t>Thọ</a:t>
            </a:r>
            <a:endParaRPr kumimoji="0" lang="en-US" sz="32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pic>
        <p:nvPicPr>
          <p:cNvPr id="7" name="Picture 6">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Effect>
                      <a14:saturation sat="300000"/>
                    </a14:imgEffect>
                  </a14:imgLayer>
                </a14:imgProps>
              </a:ext>
              <a:ext uri="{28A0092B-C50C-407E-A947-70E740481C1C}">
                <a14:useLocalDpi xmlns:a14="http://schemas.microsoft.com/office/drawing/2010/main" val="0"/>
              </a:ext>
            </a:extLst>
          </a:blip>
          <a:stretch>
            <a:fillRect/>
          </a:stretch>
        </p:blipFill>
        <p:spPr>
          <a:xfrm rot="21035416">
            <a:off x="10290319" y="1"/>
            <a:ext cx="1806431" cy="3432220"/>
          </a:xfrm>
          <a:prstGeom prst="rect">
            <a:avLst/>
          </a:prstGeom>
        </p:spPr>
      </p:pic>
    </p:spTree>
    <p:extLst>
      <p:ext uri="{BB962C8B-B14F-4D97-AF65-F5344CB8AC3E}">
        <p14:creationId xmlns:p14="http://schemas.microsoft.com/office/powerpoint/2010/main" val="242468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603702" y="2233327"/>
            <a:ext cx="10835592" cy="3970317"/>
            <a:chOff x="326569" y="1600218"/>
            <a:chExt cx="6310555" cy="2977738"/>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012043" y="1671516"/>
              <a:ext cx="2625081" cy="2861287"/>
            </a:xfrm>
            <a:prstGeom prst="cloud">
              <a:avLst/>
            </a:prstGeom>
          </p:spPr>
        </p:pic>
        <p:sp>
          <p:nvSpPr>
            <p:cNvPr id="2" name="TextBox 1">
              <a:extLst>
                <a:ext uri="{FF2B5EF4-FFF2-40B4-BE49-F238E27FC236}">
                  <a16:creationId xmlns:a16="http://schemas.microsoft.com/office/drawing/2014/main" id="{43DB0D57-E4C1-4E80-8664-1A0205E2CF88}"/>
                </a:ext>
              </a:extLst>
            </p:cNvPr>
            <p:cNvSpPr txBox="1"/>
            <p:nvPr/>
          </p:nvSpPr>
          <p:spPr>
            <a:xfrm>
              <a:off x="326569" y="1600218"/>
              <a:ext cx="3552790" cy="2977738"/>
            </a:xfrm>
            <a:prstGeom prst="rect">
              <a:avLst/>
            </a:prstGeom>
            <a:noFill/>
          </p:spPr>
          <p:txBody>
            <a:bodyPr wrap="square" rtlCol="0">
              <a:spAutoFit/>
            </a:bodyPr>
            <a:lstStyle/>
            <a:p>
              <a:pPr indent="228594" algn="just"/>
              <a:r>
                <a:rPr lang="vi-VN" sz="2800" dirty="0">
                  <a:latin typeface="+mj-lt"/>
                </a:rPr>
                <a:t>Để trả ơn, dúi báo sắp có lũ lụt rất lớn</a:t>
              </a:r>
            </a:p>
            <a:p>
              <a:pPr algn="just"/>
              <a:r>
                <a:rPr lang="vi-VN" sz="2800" dirty="0">
                  <a:latin typeface="+mj-lt"/>
                </a:rPr>
                <a:t>và chỉ cho họ cách tránh. Họ nói với bà</a:t>
              </a:r>
            </a:p>
            <a:p>
              <a:pPr algn="just"/>
              <a:r>
                <a:rPr lang="vi-VN" sz="2800" dirty="0">
                  <a:latin typeface="+mj-lt"/>
                </a:rPr>
                <a:t>con nhưng chẳng ai tin. Nghe lời dúi, họ</a:t>
              </a:r>
            </a:p>
            <a:p>
              <a:pPr algn="just"/>
              <a:r>
                <a:rPr lang="vi-VN" sz="2800" dirty="0">
                  <a:latin typeface="+mj-lt"/>
                </a:rPr>
                <a:t>khoét rỗng khúc gỗ to, chuẩn bị thức ăn</a:t>
              </a:r>
            </a:p>
            <a:p>
              <a:pPr algn="just"/>
              <a:r>
                <a:rPr lang="vi-VN" sz="2800" dirty="0">
                  <a:latin typeface="+mj-lt"/>
                </a:rPr>
                <a:t>bỏ vào đó. Vừa chuẩn bị xong mọi thứ thì mưa to, gió lớn, nước ngập mênh mông.  Muôn loài ch</a:t>
              </a:r>
              <a:r>
                <a:rPr lang="en-US" sz="2800" dirty="0">
                  <a:latin typeface="+mj-lt"/>
                </a:rPr>
                <a:t>ì</a:t>
              </a:r>
              <a:r>
                <a:rPr lang="vi-VN" sz="2800" dirty="0">
                  <a:latin typeface="+mj-lt"/>
                </a:rPr>
                <a:t>m trong biển nước. Nhờ sống</a:t>
              </a:r>
              <a:r>
                <a:rPr lang="en-US" sz="2800" dirty="0">
                  <a:latin typeface="+mj-lt"/>
                </a:rPr>
                <a:t> </a:t>
              </a:r>
              <a:r>
                <a:rPr lang="vi-VN" sz="2800" dirty="0">
                  <a:latin typeface="+mj-lt"/>
                </a:rPr>
                <a:t>trong khúc gỗ nổi, vợ chồng nhà nọ thoát nạn.</a:t>
              </a:r>
            </a:p>
          </p:txBody>
        </p:sp>
        <p:sp>
          <p:nvSpPr>
            <p:cNvPr id="8" name="Rectangle 7">
              <a:extLst>
                <a:ext uri="{FF2B5EF4-FFF2-40B4-BE49-F238E27FC236}">
                  <a16:creationId xmlns:a16="http://schemas.microsoft.com/office/drawing/2014/main" id="{1CCC9258-648E-47A0-B48A-1A8C05500FBC}"/>
                </a:ext>
              </a:extLst>
            </p:cNvPr>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03701" y="338339"/>
            <a:ext cx="999857"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a:extLst>
              <a:ext uri="{FF2B5EF4-FFF2-40B4-BE49-F238E27FC236}">
                <a16:creationId xmlns:a16="http://schemas.microsoft.com/office/drawing/2014/main" id="{A9B681AD-4EE8-4B9C-B557-6B4689381928}"/>
              </a:ext>
            </a:extLst>
          </p:cNvPr>
          <p:cNvSpPr txBox="1"/>
          <p:nvPr/>
        </p:nvSpPr>
        <p:spPr>
          <a:xfrm>
            <a:off x="603701" y="1224513"/>
            <a:ext cx="10383099" cy="954107"/>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p>
        </p:txBody>
      </p:sp>
      <p:sp>
        <p:nvSpPr>
          <p:cNvPr id="15" name="Rectangle: Rounded Corners 14">
            <a:extLst>
              <a:ext uri="{FF2B5EF4-FFF2-40B4-BE49-F238E27FC236}">
                <a16:creationId xmlns:a16="http://schemas.microsoft.com/office/drawing/2014/main" id="{7679D0EE-95F2-474A-9C22-068762E3B543}"/>
              </a:ext>
            </a:extLst>
          </p:cNvPr>
          <p:cNvSpPr/>
          <p:nvPr/>
        </p:nvSpPr>
        <p:spPr>
          <a:xfrm>
            <a:off x="8609609" y="491795"/>
            <a:ext cx="2967032" cy="642266"/>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345655-34B0-4FEC-9057-6A8827D908F7}"/>
              </a:ext>
            </a:extLst>
          </p:cNvPr>
          <p:cNvSpPr txBox="1"/>
          <p:nvPr/>
        </p:nvSpPr>
        <p:spPr>
          <a:xfrm>
            <a:off x="8432098" y="344542"/>
            <a:ext cx="3322054"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toàn</a:t>
            </a:r>
            <a:r>
              <a:rPr lang="en-US" sz="3200" b="1" dirty="0">
                <a:solidFill>
                  <a:srgbClr val="FF0000"/>
                </a:solidFill>
                <a:latin typeface="+mj-lt"/>
              </a:rPr>
              <a:t> </a:t>
            </a:r>
            <a:r>
              <a:rPr lang="en-US" sz="3200" b="1" dirty="0" err="1">
                <a:solidFill>
                  <a:srgbClr val="FF0000"/>
                </a:solidFill>
                <a:latin typeface="+mj-lt"/>
              </a:rPr>
              <a:t>bài</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261523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4E73589-1B66-4D32-8C5A-529488DE5DED}"/>
              </a:ext>
            </a:extLst>
          </p:cNvPr>
          <p:cNvSpPr/>
          <p:nvPr/>
        </p:nvSpPr>
        <p:spPr>
          <a:xfrm>
            <a:off x="8609609" y="491795"/>
            <a:ext cx="2967032" cy="642266"/>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C2B47B3-8119-46C8-BA79-C4B1526EC33B}"/>
              </a:ext>
            </a:extLst>
          </p:cNvPr>
          <p:cNvGrpSpPr/>
          <p:nvPr/>
        </p:nvGrpSpPr>
        <p:grpSpPr>
          <a:xfrm>
            <a:off x="814187" y="2815754"/>
            <a:ext cx="11104735" cy="3646952"/>
            <a:chOff x="244707" y="2523579"/>
            <a:chExt cx="6467301" cy="2735213"/>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415666" y="2603737"/>
              <a:ext cx="2296342" cy="2655055"/>
            </a:xfrm>
            <a:prstGeom prst="cloud">
              <a:avLst/>
            </a:prstGeom>
          </p:spPr>
        </p:pic>
        <p:sp>
          <p:nvSpPr>
            <p:cNvPr id="10" name="Rectangle 9">
              <a:extLst>
                <a:ext uri="{FF2B5EF4-FFF2-40B4-BE49-F238E27FC236}">
                  <a16:creationId xmlns:a16="http://schemas.microsoft.com/office/drawing/2014/main" id="{31FD4371-B14F-4954-99AF-C1EEB227D0FB}"/>
                </a:ext>
              </a:extLst>
            </p:cNvPr>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vi-VN" sz="2800" dirty="0">
                  <a:latin typeface="+mj-lt"/>
                </a:rPr>
                <a:t>Đó là tổ tiên của các dân tộc anh em trên đất nước ta ngày nay.</a:t>
              </a:r>
            </a:p>
            <a:p>
              <a:pPr indent="228594"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76242" y="343352"/>
            <a:ext cx="1018968"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a:extLst>
              <a:ext uri="{FF2B5EF4-FFF2-40B4-BE49-F238E27FC236}">
                <a16:creationId xmlns:a16="http://schemas.microsoft.com/office/drawing/2014/main" id="{230B6A99-7E89-45BD-ACE0-61C37707C795}"/>
              </a:ext>
            </a:extLst>
          </p:cNvPr>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
        <p:nvSpPr>
          <p:cNvPr id="16" name="TextBox 15">
            <a:extLst>
              <a:ext uri="{FF2B5EF4-FFF2-40B4-BE49-F238E27FC236}">
                <a16:creationId xmlns:a16="http://schemas.microsoft.com/office/drawing/2014/main" id="{2149F6B5-17BC-4CA5-B0A3-52191D5C48AC}"/>
              </a:ext>
            </a:extLst>
          </p:cNvPr>
          <p:cNvSpPr txBox="1"/>
          <p:nvPr/>
        </p:nvSpPr>
        <p:spPr>
          <a:xfrm>
            <a:off x="8466217" y="307075"/>
            <a:ext cx="3253815"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toàn</a:t>
            </a:r>
            <a:r>
              <a:rPr lang="en-US" sz="3200" b="1" dirty="0">
                <a:solidFill>
                  <a:srgbClr val="FF0000"/>
                </a:solidFill>
                <a:latin typeface="+mj-lt"/>
              </a:rPr>
              <a:t> </a:t>
            </a:r>
            <a:r>
              <a:rPr lang="en-US" sz="3200" b="1" dirty="0" err="1">
                <a:solidFill>
                  <a:srgbClr val="FF0000"/>
                </a:solidFill>
                <a:latin typeface="+mj-lt"/>
              </a:rPr>
              <a:t>bài</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2231602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Trả lời câu hỏi</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4190666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4160412" y="253507"/>
            <a:ext cx="7591660" cy="769441"/>
          </a:xfrm>
          <a:prstGeom prst="rect">
            <a:avLst/>
          </a:prstGeom>
          <a:noFill/>
        </p:spPr>
        <p:txBody>
          <a:bodyPr wrap="square" rtlCol="0">
            <a:spAutoFit/>
          </a:bodyPr>
          <a:lstStyle/>
          <a:p>
            <a:r>
              <a:rPr lang="vi-VN" sz="4400" dirty="0">
                <a:latin typeface="+mj-lt"/>
              </a:rPr>
              <a:t>TRẢ LỜI CÂU HỎI</a:t>
            </a:r>
            <a:endParaRPr lang="en-US" sz="4400" dirty="0">
              <a:latin typeface="+mj-lt"/>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3855138" y="1247227"/>
            <a:ext cx="6416684" cy="650499"/>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Con dúi nói với hai vợ chồng điều gì?</a:t>
            </a:r>
          </a:p>
        </p:txBody>
      </p:sp>
      <p:sp>
        <p:nvSpPr>
          <p:cNvPr id="39" name="TextBox 38">
            <a:extLst>
              <a:ext uri="{FF2B5EF4-FFF2-40B4-BE49-F238E27FC236}">
                <a16:creationId xmlns:a16="http://schemas.microsoft.com/office/drawing/2014/main" id="{2B3AFC8E-C57A-43EE-8979-915DE9407EC4}"/>
              </a:ext>
            </a:extLst>
          </p:cNvPr>
          <p:cNvSpPr txBox="1"/>
          <p:nvPr/>
        </p:nvSpPr>
        <p:spPr>
          <a:xfrm>
            <a:off x="3522105" y="1667359"/>
            <a:ext cx="7082750" cy="1296830"/>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Con dúi báo sắp có lũ lụt rất lớn và chỉ cho họ cách tránh.</a:t>
            </a:r>
          </a:p>
        </p:txBody>
      </p:sp>
      <p:pic>
        <p:nvPicPr>
          <p:cNvPr id="40" name="Picture 39">
            <a:extLst>
              <a:ext uri="{FF2B5EF4-FFF2-40B4-BE49-F238E27FC236}">
                <a16:creationId xmlns:a16="http://schemas.microsoft.com/office/drawing/2014/main" id="{809ABCB1-70A3-4E1B-8AB1-2B4628408226}"/>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884" r="17882"/>
          <a:stretch/>
        </p:blipFill>
        <p:spPr>
          <a:xfrm>
            <a:off x="439928" y="273965"/>
            <a:ext cx="2481401" cy="2041809"/>
          </a:xfrm>
          <a:prstGeom prst="ellipse">
            <a:avLst/>
          </a:prstGeom>
        </p:spPr>
      </p:pic>
      <p:pic>
        <p:nvPicPr>
          <p:cNvPr id="5" name="Picture 4">
            <a:extLst>
              <a:ext uri="{FF2B5EF4-FFF2-40B4-BE49-F238E27FC236}">
                <a16:creationId xmlns:a16="http://schemas.microsoft.com/office/drawing/2014/main" id="{4048ACFD-8712-449D-96A2-5052077477D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6334913" y="3572218"/>
            <a:ext cx="4441801" cy="2632179"/>
          </a:xfrm>
          <a:prstGeom prst="roundRect">
            <a:avLst/>
          </a:prstGeom>
        </p:spPr>
      </p:pic>
      <p:sp>
        <p:nvSpPr>
          <p:cNvPr id="41" name="TextBox 40">
            <a:extLst>
              <a:ext uri="{FF2B5EF4-FFF2-40B4-BE49-F238E27FC236}">
                <a16:creationId xmlns:a16="http://schemas.microsoft.com/office/drawing/2014/main" id="{65DB8623-FACE-4087-9DF3-725BA15FE9F7}"/>
              </a:ext>
            </a:extLst>
          </p:cNvPr>
          <p:cNvSpPr txBox="1"/>
          <p:nvPr/>
        </p:nvSpPr>
        <p:spPr>
          <a:xfrm>
            <a:off x="491388" y="2869783"/>
            <a:ext cx="8503715"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Nhờ đâu hai vợ chồng thoát khỏi nạn lũ lụt?</a:t>
            </a:r>
          </a:p>
        </p:txBody>
      </p:sp>
      <p:sp>
        <p:nvSpPr>
          <p:cNvPr id="42" name="TextBox 41">
            <a:extLst>
              <a:ext uri="{FF2B5EF4-FFF2-40B4-BE49-F238E27FC236}">
                <a16:creationId xmlns:a16="http://schemas.microsoft.com/office/drawing/2014/main" id="{415218F8-96B8-4DE9-93EE-7BCE81EB426F}"/>
              </a:ext>
            </a:extLst>
          </p:cNvPr>
          <p:cNvSpPr txBox="1"/>
          <p:nvPr/>
        </p:nvSpPr>
        <p:spPr>
          <a:xfrm>
            <a:off x="718568" y="3483570"/>
            <a:ext cx="4948514" cy="2589491"/>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Nhờ nghe lời con dúi, hai vợ chồng khoét rỗng một khúc gỗ to, chuẩn bị thức ăn bỏ vào đó nên đã thoát khỏi nạn lũ lụt.</a:t>
            </a:r>
          </a:p>
        </p:txBody>
      </p:sp>
    </p:spTree>
    <p:custDataLst>
      <p:tags r:id="rId1"/>
    </p:custDataLst>
    <p:extLst>
      <p:ext uri="{BB962C8B-B14F-4D97-AF65-F5344CB8AC3E}">
        <p14:creationId xmlns:p14="http://schemas.microsoft.com/office/powerpoint/2010/main" val="25912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603702" y="2233327"/>
            <a:ext cx="10835592" cy="3970317"/>
            <a:chOff x="326569" y="1600218"/>
            <a:chExt cx="6310555" cy="2977738"/>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012043" y="1671516"/>
              <a:ext cx="2625081" cy="2861287"/>
            </a:xfrm>
            <a:prstGeom prst="cloud">
              <a:avLst/>
            </a:prstGeom>
          </p:spPr>
        </p:pic>
        <p:sp>
          <p:nvSpPr>
            <p:cNvPr id="2" name="TextBox 1">
              <a:extLst>
                <a:ext uri="{FF2B5EF4-FFF2-40B4-BE49-F238E27FC236}">
                  <a16:creationId xmlns:a16="http://schemas.microsoft.com/office/drawing/2014/main" id="{43DB0D57-E4C1-4E80-8664-1A0205E2CF88}"/>
                </a:ext>
              </a:extLst>
            </p:cNvPr>
            <p:cNvSpPr txBox="1"/>
            <p:nvPr/>
          </p:nvSpPr>
          <p:spPr>
            <a:xfrm>
              <a:off x="326569" y="1600218"/>
              <a:ext cx="3552790" cy="2977738"/>
            </a:xfrm>
            <a:prstGeom prst="rect">
              <a:avLst/>
            </a:prstGeom>
            <a:noFill/>
          </p:spPr>
          <p:txBody>
            <a:bodyPr wrap="square" rtlCol="0">
              <a:spAutoFit/>
            </a:bodyPr>
            <a:lstStyle/>
            <a:p>
              <a:pPr indent="228594" algn="just"/>
              <a:r>
                <a:rPr lang="vi-VN" sz="2800" dirty="0">
                  <a:latin typeface="+mj-lt"/>
                </a:rPr>
                <a:t>Để trả ơn, dúi báo sắp có lũ lụt rất lớn</a:t>
              </a:r>
            </a:p>
            <a:p>
              <a:pPr algn="just"/>
              <a:r>
                <a:rPr lang="vi-VN" sz="2800" dirty="0">
                  <a:latin typeface="+mj-lt"/>
                </a:rPr>
                <a:t>và chỉ cho họ cách tránh. Họ nói với bà</a:t>
              </a:r>
            </a:p>
            <a:p>
              <a:pPr algn="just"/>
              <a:r>
                <a:rPr lang="vi-VN" sz="2800" dirty="0">
                  <a:latin typeface="+mj-lt"/>
                </a:rPr>
                <a:t>con nhưng chẳng ai tin. Nghe lời dúi, họ</a:t>
              </a:r>
            </a:p>
            <a:p>
              <a:pPr algn="just"/>
              <a:r>
                <a:rPr lang="vi-VN" sz="2800" dirty="0">
                  <a:latin typeface="+mj-lt"/>
                </a:rPr>
                <a:t>khoét rỗng khúc gỗ to, chuẩn bị thức ăn</a:t>
              </a:r>
            </a:p>
            <a:p>
              <a:pPr algn="just"/>
              <a:r>
                <a:rPr lang="vi-VN" sz="2800" dirty="0">
                  <a:latin typeface="+mj-lt"/>
                </a:rPr>
                <a:t>bỏ vào đó. Vừa chuẩn bị xong mọi thứ thì mưa to, gió lớn, nước ngập mênh mông.  Muôn loài chim trong biển nước. Nhờ sống</a:t>
              </a:r>
              <a:r>
                <a:rPr lang="en-US" sz="2800" dirty="0">
                  <a:latin typeface="+mj-lt"/>
                </a:rPr>
                <a:t> </a:t>
              </a:r>
              <a:r>
                <a:rPr lang="vi-VN" sz="2800" dirty="0">
                  <a:latin typeface="+mj-lt"/>
                </a:rPr>
                <a:t>trong khúc gỗ nổi, vợ chồng nhà nọ thoát nạn.</a:t>
              </a:r>
            </a:p>
          </p:txBody>
        </p:sp>
        <p:sp>
          <p:nvSpPr>
            <p:cNvPr id="8" name="Rectangle 7">
              <a:extLst>
                <a:ext uri="{FF2B5EF4-FFF2-40B4-BE49-F238E27FC236}">
                  <a16:creationId xmlns:a16="http://schemas.microsoft.com/office/drawing/2014/main" id="{1CCC9258-648E-47A0-B48A-1A8C05500FBC}"/>
                </a:ext>
              </a:extLst>
            </p:cNvPr>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03701" y="338339"/>
            <a:ext cx="999857"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a:extLst>
              <a:ext uri="{FF2B5EF4-FFF2-40B4-BE49-F238E27FC236}">
                <a16:creationId xmlns:a16="http://schemas.microsoft.com/office/drawing/2014/main" id="{A9B681AD-4EE8-4B9C-B557-6B4689381928}"/>
              </a:ext>
            </a:extLst>
          </p:cNvPr>
          <p:cNvSpPr txBox="1"/>
          <p:nvPr/>
        </p:nvSpPr>
        <p:spPr>
          <a:xfrm>
            <a:off x="603701" y="1224513"/>
            <a:ext cx="10383099" cy="954107"/>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p>
        </p:txBody>
      </p:sp>
      <p:sp>
        <p:nvSpPr>
          <p:cNvPr id="15" name="Rectangle: Rounded Corners 14">
            <a:extLst>
              <a:ext uri="{FF2B5EF4-FFF2-40B4-BE49-F238E27FC236}">
                <a16:creationId xmlns:a16="http://schemas.microsoft.com/office/drawing/2014/main" id="{7679D0EE-95F2-474A-9C22-068762E3B543}"/>
              </a:ext>
            </a:extLst>
          </p:cNvPr>
          <p:cNvSpPr/>
          <p:nvPr/>
        </p:nvSpPr>
        <p:spPr>
          <a:xfrm>
            <a:off x="8609609" y="491795"/>
            <a:ext cx="2967032" cy="642266"/>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345655-34B0-4FEC-9057-6A8827D908F7}"/>
              </a:ext>
            </a:extLst>
          </p:cNvPr>
          <p:cNvSpPr txBox="1"/>
          <p:nvPr/>
        </p:nvSpPr>
        <p:spPr>
          <a:xfrm>
            <a:off x="8432098" y="344542"/>
            <a:ext cx="3322054"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Luyện</a:t>
            </a:r>
            <a:r>
              <a:rPr lang="en-US" sz="3200" b="1" dirty="0">
                <a:solidFill>
                  <a:srgbClr val="FF0000"/>
                </a:solidFill>
                <a:latin typeface="+mj-lt"/>
              </a:rPr>
              <a:t> </a:t>
            </a: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lại</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4087753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4E73589-1B66-4D32-8C5A-529488DE5DED}"/>
              </a:ext>
            </a:extLst>
          </p:cNvPr>
          <p:cNvSpPr/>
          <p:nvPr/>
        </p:nvSpPr>
        <p:spPr>
          <a:xfrm>
            <a:off x="8609609" y="491795"/>
            <a:ext cx="2967032" cy="642266"/>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C2B47B3-8119-46C8-BA79-C4B1526EC33B}"/>
              </a:ext>
            </a:extLst>
          </p:cNvPr>
          <p:cNvGrpSpPr/>
          <p:nvPr/>
        </p:nvGrpSpPr>
        <p:grpSpPr>
          <a:xfrm>
            <a:off x="814187" y="2815754"/>
            <a:ext cx="11104735" cy="3646952"/>
            <a:chOff x="244707" y="2523579"/>
            <a:chExt cx="6467301" cy="2735213"/>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415666" y="2603737"/>
              <a:ext cx="2296342" cy="2655055"/>
            </a:xfrm>
            <a:prstGeom prst="cloud">
              <a:avLst/>
            </a:prstGeom>
          </p:spPr>
        </p:pic>
        <p:sp>
          <p:nvSpPr>
            <p:cNvPr id="10" name="Rectangle 9">
              <a:extLst>
                <a:ext uri="{FF2B5EF4-FFF2-40B4-BE49-F238E27FC236}">
                  <a16:creationId xmlns:a16="http://schemas.microsoft.com/office/drawing/2014/main" id="{31FD4371-B14F-4954-99AF-C1EEB227D0FB}"/>
                </a:ext>
              </a:extLst>
            </p:cNvPr>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vi-VN" sz="2800" dirty="0">
                  <a:latin typeface="+mj-lt"/>
                </a:rPr>
                <a:t>Đó là tổ tiên của các dân tộc anh em trên đất nước ta ngày nay.</a:t>
              </a:r>
            </a:p>
            <a:p>
              <a:pPr indent="228594"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76242" y="343352"/>
            <a:ext cx="1018968"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a:extLst>
              <a:ext uri="{FF2B5EF4-FFF2-40B4-BE49-F238E27FC236}">
                <a16:creationId xmlns:a16="http://schemas.microsoft.com/office/drawing/2014/main" id="{230B6A99-7E89-45BD-ACE0-61C37707C795}"/>
              </a:ext>
            </a:extLst>
          </p:cNvPr>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
        <p:nvSpPr>
          <p:cNvPr id="16" name="TextBox 15">
            <a:extLst>
              <a:ext uri="{FF2B5EF4-FFF2-40B4-BE49-F238E27FC236}">
                <a16:creationId xmlns:a16="http://schemas.microsoft.com/office/drawing/2014/main" id="{2149F6B5-17BC-4CA5-B0A3-52191D5C48AC}"/>
              </a:ext>
            </a:extLst>
          </p:cNvPr>
          <p:cNvSpPr txBox="1"/>
          <p:nvPr/>
        </p:nvSpPr>
        <p:spPr>
          <a:xfrm>
            <a:off x="8466217" y="307075"/>
            <a:ext cx="3253815"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Luyện</a:t>
            </a:r>
            <a:r>
              <a:rPr lang="en-US" sz="3200" b="1" dirty="0">
                <a:solidFill>
                  <a:srgbClr val="FF0000"/>
                </a:solidFill>
                <a:latin typeface="+mj-lt"/>
              </a:rPr>
              <a:t> </a:t>
            </a: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lại</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204722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Luyện</a:t>
            </a:r>
            <a:r>
              <a:rPr kumimoji="0" lang="en-US" altLang="zh-CN" sz="9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 </a:t>
            </a: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tập</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3900932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A4AB6A-A0ED-4B16-9D15-D827F83F37B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873115" y="1959797"/>
            <a:ext cx="6874192" cy="4432775"/>
          </a:xfrm>
          <a:prstGeom prst="roundRect">
            <a:avLst/>
          </a:prstGeom>
          <a:ln w="28575">
            <a:solidFill>
              <a:srgbClr val="0070C0"/>
            </a:solidFill>
          </a:ln>
        </p:spPr>
      </p:pic>
      <p:sp>
        <p:nvSpPr>
          <p:cNvPr id="4" name="TextBox 3">
            <a:extLst>
              <a:ext uri="{FF2B5EF4-FFF2-40B4-BE49-F238E27FC236}">
                <a16:creationId xmlns:a16="http://schemas.microsoft.com/office/drawing/2014/main" id="{C33E36AB-714E-4BC3-850C-E6AC6384CFB5}"/>
              </a:ext>
            </a:extLst>
          </p:cNvPr>
          <p:cNvSpPr txBox="1"/>
          <p:nvPr/>
        </p:nvSpPr>
        <p:spPr>
          <a:xfrm>
            <a:off x="532306" y="2317286"/>
            <a:ext cx="4018065" cy="1296830"/>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Viết tên 3 dân tộc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4741395" y="207310"/>
            <a:ext cx="7591660" cy="830997"/>
          </a:xfrm>
          <a:prstGeom prst="rect">
            <a:avLst/>
          </a:prstGeom>
          <a:noFill/>
        </p:spPr>
        <p:txBody>
          <a:bodyPr wrap="square" rtlCol="0">
            <a:spAutoFit/>
          </a:bodyPr>
          <a:lstStyle/>
          <a:p>
            <a:r>
              <a:rPr lang="vi-VN" sz="4800" dirty="0">
                <a:latin typeface="+mj-lt"/>
              </a:rPr>
              <a:t>LUYỆN TẬP</a:t>
            </a:r>
            <a:endParaRPr lang="en-US" sz="4800" dirty="0">
              <a:latin typeface="+mj-lt"/>
            </a:endParaRPr>
          </a:p>
        </p:txBody>
      </p:sp>
      <p:sp>
        <p:nvSpPr>
          <p:cNvPr id="41" name="TextBox 40">
            <a:extLst>
              <a:ext uri="{FF2B5EF4-FFF2-40B4-BE49-F238E27FC236}">
                <a16:creationId xmlns:a16="http://schemas.microsoft.com/office/drawing/2014/main" id="{F970D374-50A8-414D-8283-CD86448CA0D5}"/>
              </a:ext>
            </a:extLst>
          </p:cNvPr>
          <p:cNvSpPr txBox="1"/>
          <p:nvPr/>
        </p:nvSpPr>
        <p:spPr>
          <a:xfrm>
            <a:off x="723330" y="3521633"/>
            <a:ext cx="3636019" cy="1943161"/>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Khơ Mú, Thái, Mường, Dao, Mông, Ê-đê, Ba-na, Kinh.</a:t>
            </a:r>
          </a:p>
        </p:txBody>
      </p:sp>
      <p:pic>
        <p:nvPicPr>
          <p:cNvPr id="47" name="Picture 46">
            <a:extLst>
              <a:ext uri="{FF2B5EF4-FFF2-40B4-BE49-F238E27FC236}">
                <a16:creationId xmlns:a16="http://schemas.microsoft.com/office/drawing/2014/main" id="{161099B2-4BB3-41DD-832D-465BB2F25B57}"/>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5884" r="17882"/>
          <a:stretch/>
        </p:blipFill>
        <p:spPr>
          <a:xfrm>
            <a:off x="458729" y="349609"/>
            <a:ext cx="2502835" cy="1855962"/>
          </a:xfrm>
          <a:prstGeom prst="ellipse">
            <a:avLst/>
          </a:prstGeom>
        </p:spPr>
      </p:pic>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par>
                                    <p:cTn id="19" presetID="16" presetClass="entr" presetSubtype="21"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par>
                                    <p:cTn id="25" presetID="16" presetClass="entr" presetSubtype="2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par>
                                    <p:cTn id="28" presetID="16" presetClass="entr" presetSubtype="21"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500" fill="hold"/>
                                            <p:tgtEl>
                                              <p:spTgt spid="78"/>
                                            </p:tgtEl>
                                            <p:attrNameLst>
                                              <p:attrName>ppt_x</p:attrName>
                                            </p:attrNameLst>
                                          </p:cBhvr>
                                          <p:tavLst>
                                            <p:tav tm="0">
                                              <p:val>
                                                <p:strVal val="0-#ppt_w/2"/>
                                              </p:val>
                                            </p:tav>
                                            <p:tav tm="100000">
                                              <p:val>
                                                <p:strVal val="#ppt_x"/>
                                              </p:val>
                                            </p:tav>
                                          </p:tavLst>
                                        </p:anim>
                                        <p:anim calcmode="lin" valueType="num">
                                          <p:cBhvr additive="base">
                                            <p:cTn id="41" dur="500" fill="hold"/>
                                            <p:tgtEl>
                                              <p:spTgt spid="78"/>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500" fill="hold"/>
                                            <p:tgtEl>
                                              <p:spTgt spid="79"/>
                                            </p:tgtEl>
                                            <p:attrNameLst>
                                              <p:attrName>ppt_x</p:attrName>
                                            </p:attrNameLst>
                                          </p:cBhvr>
                                          <p:tavLst>
                                            <p:tav tm="0">
                                              <p:val>
                                                <p:strVal val="0-#ppt_w/2"/>
                                              </p:val>
                                            </p:tav>
                                            <p:tav tm="100000">
                                              <p:val>
                                                <p:strVal val="#ppt_x"/>
                                              </p:val>
                                            </p:tav>
                                          </p:tavLst>
                                        </p:anim>
                                        <p:anim calcmode="lin" valueType="num">
                                          <p:cBhvr additive="base">
                                            <p:cTn id="46" dur="500" fill="hold"/>
                                            <p:tgtEl>
                                              <p:spTgt spid="79"/>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2" presetClass="entr" presetSubtype="8"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additive="base">
                                            <p:cTn id="50" dur="500" fill="hold"/>
                                            <p:tgtEl>
                                              <p:spTgt spid="80"/>
                                            </p:tgtEl>
                                            <p:attrNameLst>
                                              <p:attrName>ppt_x</p:attrName>
                                            </p:attrNameLst>
                                          </p:cBhvr>
                                          <p:tavLst>
                                            <p:tav tm="0">
                                              <p:val>
                                                <p:strVal val="0-#ppt_w/2"/>
                                              </p:val>
                                            </p:tav>
                                            <p:tav tm="100000">
                                              <p:val>
                                                <p:strVal val="#ppt_x"/>
                                              </p:val>
                                            </p:tav>
                                          </p:tavLst>
                                        </p:anim>
                                        <p:anim calcmode="lin" valueType="num">
                                          <p:cBhvr additive="base">
                                            <p:cTn id="51" dur="500" fill="hold"/>
                                            <p:tgtEl>
                                              <p:spTgt spid="80"/>
                                            </p:tgtEl>
                                            <p:attrNameLst>
                                              <p:attrName>ppt_y</p:attrName>
                                            </p:attrNameLst>
                                          </p:cBhvr>
                                          <p:tavLst>
                                            <p:tav tm="0">
                                              <p:val>
                                                <p:strVal val="#ppt_y"/>
                                              </p:val>
                                            </p:tav>
                                            <p:tav tm="100000">
                                              <p:val>
                                                <p:strVal val="#ppt_y"/>
                                              </p:val>
                                            </p:tav>
                                          </p:tavLst>
                                        </p:anim>
                                      </p:childTnLst>
                                    </p:cTn>
                                  </p:par>
                                </p:childTnLst>
                              </p:cTn>
                            </p:par>
                            <p:par>
                              <p:cTn id="52" fill="hold">
                                <p:stCondLst>
                                  <p:cond delay="2000"/>
                                </p:stCondLst>
                                <p:childTnLst>
                                  <p:par>
                                    <p:cTn id="53" presetID="2" presetClass="entr" presetSubtype="8"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0-#ppt_w/2"/>
                                              </p:val>
                                            </p:tav>
                                            <p:tav tm="100000">
                                              <p:val>
                                                <p:strVal val="#ppt_x"/>
                                              </p:val>
                                            </p:tav>
                                          </p:tavLst>
                                        </p:anim>
                                        <p:anim calcmode="lin" valueType="num">
                                          <p:cBhvr additive="base">
                                            <p:cTn id="56" dur="500" fill="hold"/>
                                            <p:tgtEl>
                                              <p:spTgt spid="81"/>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2" presetClass="entr" presetSubtype="8"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additive="base">
                                            <p:cTn id="60" dur="500" fill="hold"/>
                                            <p:tgtEl>
                                              <p:spTgt spid="82"/>
                                            </p:tgtEl>
                                            <p:attrNameLst>
                                              <p:attrName>ppt_x</p:attrName>
                                            </p:attrNameLst>
                                          </p:cBhvr>
                                          <p:tavLst>
                                            <p:tav tm="0">
                                              <p:val>
                                                <p:strVal val="0-#ppt_w/2"/>
                                              </p:val>
                                            </p:tav>
                                            <p:tav tm="100000">
                                              <p:val>
                                                <p:strVal val="#ppt_x"/>
                                              </p:val>
                                            </p:tav>
                                          </p:tavLst>
                                        </p:anim>
                                        <p:anim calcmode="lin" valueType="num">
                                          <p:cBhvr additive="base">
                                            <p:cTn id="61" dur="500" fill="hold"/>
                                            <p:tgtEl>
                                              <p:spTgt spid="82"/>
                                            </p:tgtEl>
                                            <p:attrNameLst>
                                              <p:attrName>ppt_y</p:attrName>
                                            </p:attrNameLst>
                                          </p:cBhvr>
                                          <p:tavLst>
                                            <p:tav tm="0">
                                              <p:val>
                                                <p:strVal val="#ppt_y"/>
                                              </p:val>
                                            </p:tav>
                                            <p:tav tm="100000">
                                              <p:val>
                                                <p:strVal val="#ppt_y"/>
                                              </p:val>
                                            </p:tav>
                                          </p:tavLst>
                                        </p:anim>
                                      </p:childTnLst>
                                    </p:cTn>
                                  </p:par>
                                </p:childTnLst>
                              </p:cTn>
                            </p:par>
                            <p:par>
                              <p:cTn id="62" fill="hold">
                                <p:stCondLst>
                                  <p:cond delay="3000"/>
                                </p:stCondLst>
                                <p:childTnLst>
                                  <p:par>
                                    <p:cTn id="63" presetID="2" presetClass="entr" presetSubtype="8" fill="hold" grpId="0" nodeType="after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additive="base">
                                            <p:cTn id="65" dur="500" fill="hold"/>
                                            <p:tgtEl>
                                              <p:spTgt spid="83"/>
                                            </p:tgtEl>
                                            <p:attrNameLst>
                                              <p:attrName>ppt_x</p:attrName>
                                            </p:attrNameLst>
                                          </p:cBhvr>
                                          <p:tavLst>
                                            <p:tav tm="0">
                                              <p:val>
                                                <p:strVal val="0-#ppt_w/2"/>
                                              </p:val>
                                            </p:tav>
                                            <p:tav tm="100000">
                                              <p:val>
                                                <p:strVal val="#ppt_x"/>
                                              </p:val>
                                            </p:tav>
                                          </p:tavLst>
                                        </p:anim>
                                        <p:anim calcmode="lin" valueType="num">
                                          <p:cBhvr additive="base">
                                            <p:cTn id="66" dur="500" fill="hold"/>
                                            <p:tgtEl>
                                              <p:spTgt spid="83"/>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2" presetClass="entr" presetSubtype="8"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additive="base">
                                            <p:cTn id="70" dur="500" fill="hold"/>
                                            <p:tgtEl>
                                              <p:spTgt spid="84"/>
                                            </p:tgtEl>
                                            <p:attrNameLst>
                                              <p:attrName>ppt_x</p:attrName>
                                            </p:attrNameLst>
                                          </p:cBhvr>
                                          <p:tavLst>
                                            <p:tav tm="0">
                                              <p:val>
                                                <p:strVal val="0-#ppt_w/2"/>
                                              </p:val>
                                            </p:tav>
                                            <p:tav tm="100000">
                                              <p:val>
                                                <p:strVal val="#ppt_x"/>
                                              </p:val>
                                            </p:tav>
                                          </p:tavLst>
                                        </p:anim>
                                        <p:anim calcmode="lin" valueType="num">
                                          <p:cBhvr additive="base">
                                            <p:cTn id="71"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
                                            </p:tgtEl>
                                          </p:cBhvr>
                                        </p:animEffect>
                                        <p:set>
                                          <p:cBhvr>
                                            <p:cTn id="76" dur="1" fill="hold">
                                              <p:stCondLst>
                                                <p:cond delay="499"/>
                                              </p:stCondLst>
                                            </p:cTn>
                                            <p:tgtEl>
                                              <p:spTgt spid="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5"/>
                                            </p:tgtEl>
                                          </p:cBhvr>
                                        </p:animEffect>
                                        <p:set>
                                          <p:cBhvr>
                                            <p:cTn id="85" dur="1" fill="hold">
                                              <p:stCondLst>
                                                <p:cond delay="499"/>
                                              </p:stCondLst>
                                            </p:cTn>
                                            <p:tgtEl>
                                              <p:spTgt spid="3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7"/>
                                            </p:tgtEl>
                                          </p:cBhvr>
                                        </p:animEffect>
                                        <p:set>
                                          <p:cBhvr>
                                            <p:cTn id="91" dur="1" fill="hold">
                                              <p:stCondLst>
                                                <p:cond delay="499"/>
                                              </p:stCondLst>
                                            </p:cTn>
                                            <p:tgtEl>
                                              <p:spTgt spid="37"/>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9"/>
                                            </p:tgtEl>
                                          </p:cBhvr>
                                        </p:animEffect>
                                        <p:set>
                                          <p:cBhvr>
                                            <p:cTn id="94" dur="1" fill="hold">
                                              <p:stCondLst>
                                                <p:cond delay="499"/>
                                              </p:stCondLst>
                                            </p:cTn>
                                            <p:tgtEl>
                                              <p:spTgt spid="39"/>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40"/>
                                            </p:tgtEl>
                                          </p:cBhvr>
                                        </p:animEffect>
                                        <p:set>
                                          <p:cBhvr>
                                            <p:cTn id="97" dur="1" fill="hold">
                                              <p:stCondLst>
                                                <p:cond delay="499"/>
                                              </p:stCondLst>
                                            </p:cTn>
                                            <p:tgtEl>
                                              <p:spTgt spid="40"/>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8"/>
                                            </p:tgtEl>
                                          </p:cBhvr>
                                        </p:animEffect>
                                        <p:set>
                                          <p:cBhvr>
                                            <p:cTn id="100" dur="1" fill="hold">
                                              <p:stCondLst>
                                                <p:cond delay="499"/>
                                              </p:stCondLst>
                                            </p:cTn>
                                            <p:tgtEl>
                                              <p:spTgt spid="1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78"/>
                                            </p:tgtEl>
                                          </p:cBhvr>
                                        </p:animEffect>
                                        <p:set>
                                          <p:cBhvr>
                                            <p:cTn id="103" dur="1" fill="hold">
                                              <p:stCondLst>
                                                <p:cond delay="499"/>
                                              </p:stCondLst>
                                            </p:cTn>
                                            <p:tgtEl>
                                              <p:spTgt spid="78"/>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79"/>
                                            </p:tgtEl>
                                          </p:cBhvr>
                                        </p:animEffect>
                                        <p:set>
                                          <p:cBhvr>
                                            <p:cTn id="106" dur="1" fill="hold">
                                              <p:stCondLst>
                                                <p:cond delay="499"/>
                                              </p:stCondLst>
                                            </p:cTn>
                                            <p:tgtEl>
                                              <p:spTgt spid="79"/>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80"/>
                                            </p:tgtEl>
                                          </p:cBhvr>
                                        </p:animEffect>
                                        <p:set>
                                          <p:cBhvr>
                                            <p:cTn id="109" dur="1" fill="hold">
                                              <p:stCondLst>
                                                <p:cond delay="499"/>
                                              </p:stCondLst>
                                            </p:cTn>
                                            <p:tgtEl>
                                              <p:spTgt spid="80"/>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81"/>
                                            </p:tgtEl>
                                          </p:cBhvr>
                                        </p:animEffect>
                                        <p:set>
                                          <p:cBhvr>
                                            <p:cTn id="112" dur="1" fill="hold">
                                              <p:stCondLst>
                                                <p:cond delay="499"/>
                                              </p:stCondLst>
                                            </p:cTn>
                                            <p:tgtEl>
                                              <p:spTgt spid="81"/>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82"/>
                                            </p:tgtEl>
                                          </p:cBhvr>
                                        </p:animEffect>
                                        <p:set>
                                          <p:cBhvr>
                                            <p:cTn id="115" dur="1" fill="hold">
                                              <p:stCondLst>
                                                <p:cond delay="499"/>
                                              </p:stCondLst>
                                            </p:cTn>
                                            <p:tgtEl>
                                              <p:spTgt spid="82"/>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83"/>
                                            </p:tgtEl>
                                          </p:cBhvr>
                                        </p:animEffect>
                                        <p:set>
                                          <p:cBhvr>
                                            <p:cTn id="118" dur="1" fill="hold">
                                              <p:stCondLst>
                                                <p:cond delay="499"/>
                                              </p:stCondLst>
                                            </p:cTn>
                                            <p:tgtEl>
                                              <p:spTgt spid="8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84"/>
                                            </p:tgtEl>
                                          </p:cBhvr>
                                        </p:animEffect>
                                        <p:set>
                                          <p:cBhvr>
                                            <p:cTn id="121" dur="1" fill="hold">
                                              <p:stCondLst>
                                                <p:cond delay="499"/>
                                              </p:stCondLst>
                                            </p:cTn>
                                            <p:tgtEl>
                                              <p:spTgt spid="84"/>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wipe(left)">
                                          <p:cBhvr>
                                            <p:cTn id="126" dur="500"/>
                                            <p:tgtEl>
                                              <p:spTgt spid="41"/>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wipe(left)">
                                          <p:cBhvr>
                                            <p:cTn id="131" dur="500"/>
                                            <p:tgtEl>
                                              <p:spTgt spid="43"/>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nodeType="click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barn(inVertical)">
                                          <p:cBhvr>
                                            <p:cTn id="136" dur="500"/>
                                            <p:tgtEl>
                                              <p:spTgt spid="42"/>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nodeType="click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barn(inVertical)">
                                          <p:cBhvr>
                                            <p:cTn id="141" dur="500"/>
                                            <p:tgtEl>
                                              <p:spTgt spid="4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nodeType="click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barn(inVertical)">
                                          <p:cBhvr>
                                            <p:cTn id="146" dur="500"/>
                                            <p:tgtEl>
                                              <p:spTgt spid="45"/>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nodeType="click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barn(inVertical)">
                                          <p:cBhvr>
                                            <p:cTn id="1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78" grpId="0"/>
          <p:bldP spid="78" grpId="1"/>
          <p:bldP spid="79" grpId="0"/>
          <p:bldP spid="79" grpId="1"/>
          <p:bldP spid="80" grpId="0"/>
          <p:bldP spid="80" grpId="1"/>
          <p:bldP spid="81" grpId="0"/>
          <p:bldP spid="81" grpId="1"/>
          <p:bldP spid="82" grpId="0"/>
          <p:bldP spid="82" grpId="1"/>
          <p:bldP spid="83" grpId="0"/>
          <p:bldP spid="83" grpId="1"/>
          <p:bldP spid="84" grpId="0"/>
          <p:bldP spid="84" grpId="1"/>
          <p:bldP spid="41" grpId="0"/>
          <p:bldP spid="43"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44B66A-1474-4AC1-B8EA-4B5BE03610B5}"/>
              </a:ext>
            </a:extLst>
          </p:cNvPr>
          <p:cNvSpPr txBox="1"/>
          <p:nvPr/>
        </p:nvSpPr>
        <p:spPr>
          <a:xfrm>
            <a:off x="4741395" y="207310"/>
            <a:ext cx="7591660" cy="830997"/>
          </a:xfrm>
          <a:prstGeom prst="rect">
            <a:avLst/>
          </a:prstGeom>
          <a:noFill/>
        </p:spPr>
        <p:txBody>
          <a:bodyPr wrap="square" rtlCol="0">
            <a:spAutoFit/>
          </a:bodyPr>
          <a:lstStyle/>
          <a:p>
            <a:r>
              <a:rPr lang="vi-VN" sz="4800" dirty="0">
                <a:latin typeface="+mj-lt"/>
              </a:rPr>
              <a:t>LUYỆN TẬP</a:t>
            </a:r>
            <a:endParaRPr lang="en-US" sz="4800" dirty="0">
              <a:latin typeface="+mj-lt"/>
            </a:endParaRPr>
          </a:p>
        </p:txBody>
      </p:sp>
      <p:pic>
        <p:nvPicPr>
          <p:cNvPr id="42" name="Picture 41">
            <a:extLst>
              <a:ext uri="{FF2B5EF4-FFF2-40B4-BE49-F238E27FC236}">
                <a16:creationId xmlns:a16="http://schemas.microsoft.com/office/drawing/2014/main" id="{971A56C5-941F-4881-9EF5-0C3B475D370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65900" y="2960637"/>
            <a:ext cx="10794193" cy="3383585"/>
          </a:xfrm>
          <a:prstGeom prst="rect">
            <a:avLst/>
          </a:prstGeom>
        </p:spPr>
      </p:pic>
      <p:sp>
        <p:nvSpPr>
          <p:cNvPr id="43" name="TextBox 42">
            <a:extLst>
              <a:ext uri="{FF2B5EF4-FFF2-40B4-BE49-F238E27FC236}">
                <a16:creationId xmlns:a16="http://schemas.microsoft.com/office/drawing/2014/main" id="{ABCA4D1B-FBCC-4675-BBD2-91FDD38510F3}"/>
              </a:ext>
            </a:extLst>
          </p:cNvPr>
          <p:cNvSpPr txBox="1"/>
          <p:nvPr/>
        </p:nvSpPr>
        <p:spPr>
          <a:xfrm>
            <a:off x="3492502" y="1540292"/>
            <a:ext cx="7810955" cy="1296830"/>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Kết hợp từ ngữ ở cột A với từ ngữ ở cột B để tạo câu nêu đặc điểm.</a:t>
            </a:r>
          </a:p>
        </p:txBody>
      </p:sp>
      <p:cxnSp>
        <p:nvCxnSpPr>
          <p:cNvPr id="44" name="Straight Connector 43">
            <a:extLst>
              <a:ext uri="{FF2B5EF4-FFF2-40B4-BE49-F238E27FC236}">
                <a16:creationId xmlns:a16="http://schemas.microsoft.com/office/drawing/2014/main" id="{902368B2-3CBE-424C-804F-06A27F3E42FC}"/>
              </a:ext>
            </a:extLst>
          </p:cNvPr>
          <p:cNvCxnSpPr>
            <a:cxnSpLocks/>
          </p:cNvCxnSpPr>
          <p:nvPr/>
        </p:nvCxnSpPr>
        <p:spPr>
          <a:xfrm>
            <a:off x="5483326" y="4504497"/>
            <a:ext cx="612674" cy="14322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CBB1641-EFFE-4FCA-AFD2-E5539836D413}"/>
              </a:ext>
            </a:extLst>
          </p:cNvPr>
          <p:cNvCxnSpPr>
            <a:cxnSpLocks/>
          </p:cNvCxnSpPr>
          <p:nvPr/>
        </p:nvCxnSpPr>
        <p:spPr>
          <a:xfrm flipV="1">
            <a:off x="5487522" y="4504497"/>
            <a:ext cx="608478" cy="7036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048F2EE-8CFD-4FC1-A9ED-9691C3E34D84}"/>
              </a:ext>
            </a:extLst>
          </p:cNvPr>
          <p:cNvCxnSpPr>
            <a:cxnSpLocks/>
          </p:cNvCxnSpPr>
          <p:nvPr/>
        </p:nvCxnSpPr>
        <p:spPr>
          <a:xfrm flipV="1">
            <a:off x="5483326" y="5208191"/>
            <a:ext cx="612674" cy="6179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161099B2-4BB3-41DD-832D-465BB2F25B57}"/>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5884" r="17882"/>
          <a:stretch/>
        </p:blipFill>
        <p:spPr>
          <a:xfrm>
            <a:off x="458729" y="349609"/>
            <a:ext cx="2502835" cy="1855962"/>
          </a:xfrm>
          <a:prstGeom prst="ellipse">
            <a:avLst/>
          </a:prstGeom>
        </p:spPr>
      </p:pic>
    </p:spTree>
    <p:custDataLst>
      <p:tags r:id="rId1"/>
    </p:custDataLst>
    <p:extLst>
      <p:ext uri="{BB962C8B-B14F-4D97-AF65-F5344CB8AC3E}">
        <p14:creationId xmlns:p14="http://schemas.microsoft.com/office/powerpoint/2010/main" val="172981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barn(inVertical)">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Arial-Rounded"/>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Arial-Rounded"/>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58245" y="2114349"/>
            <a:ext cx="6019277" cy="1754326"/>
          </a:xfrm>
          <a:prstGeom prst="rect">
            <a:avLst/>
          </a:prstGeom>
          <a:noFill/>
        </p:spPr>
        <p:txBody>
          <a:bodyPr wrap="none" rtlCol="0">
            <a:spAutoFit/>
          </a:bodyPr>
          <a:lstStyle/>
          <a:p>
            <a:pPr indent="228594" algn="just"/>
            <a:r>
              <a:rPr lang="en-US" sz="3600" dirty="0" err="1">
                <a:latin typeface="Arial" panose="020B0604020202020204" pitchFamily="34" charset="0"/>
                <a:cs typeface="Arial" panose="020B0604020202020204" pitchFamily="34" charset="0"/>
              </a:rPr>
              <a:t>Điền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chỗ</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trống</a:t>
            </a:r>
            <a:r>
              <a:rPr lang="en-US" sz="3600" dirty="0">
                <a:latin typeface="Arial" panose="020B0604020202020204" pitchFamily="34" charset="0"/>
                <a:cs typeface="Arial" panose="020B0604020202020204" pitchFamily="34" charset="0"/>
              </a:rPr>
              <a:t>:</a:t>
            </a:r>
          </a:p>
          <a:p>
            <a:pPr indent="228594" algn="just"/>
            <a:r>
              <a:rPr lang="vi-VN" sz="3600" dirty="0">
                <a:latin typeface="Arial" panose="020B0604020202020204" pitchFamily="34" charset="0"/>
                <a:cs typeface="Arial" panose="020B0604020202020204" pitchFamily="34" charset="0"/>
              </a:rPr>
              <a:t>Dù ai đi ngược về xuôi</a:t>
            </a:r>
          </a:p>
          <a:p>
            <a:pPr algn="just"/>
            <a:r>
              <a:rPr lang="vi-VN" sz="3600" dirty="0">
                <a:latin typeface="Arial" panose="020B0604020202020204" pitchFamily="34" charset="0"/>
                <a:cs typeface="Arial" panose="020B0604020202020204" pitchFamily="34" charset="0"/>
              </a:rPr>
              <a:t>Nhớ ngày Giỗ Tổ mùng</a:t>
            </a:r>
            <a:r>
              <a:rPr lang="en-US" sz="3600" dirty="0">
                <a:latin typeface="Arial" panose="020B0604020202020204" pitchFamily="34" charset="0"/>
                <a:cs typeface="Arial" panose="020B0604020202020204" pitchFamily="34" charset="0"/>
              </a:rPr>
              <a:t> “…”</a:t>
            </a:r>
            <a:r>
              <a:rPr lang="vi-VN" sz="3600" dirty="0"/>
              <a:t>.</a:t>
            </a:r>
          </a:p>
        </p:txBody>
      </p:sp>
      <p:sp>
        <p:nvSpPr>
          <p:cNvPr id="6" name="TextBox 5"/>
          <p:cNvSpPr txBox="1"/>
          <p:nvPr/>
        </p:nvSpPr>
        <p:spPr>
          <a:xfrm>
            <a:off x="5119322" y="4486275"/>
            <a:ext cx="275588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a:ea typeface="+mn-ea"/>
                <a:cs typeface="+mn-cs"/>
              </a:rPr>
              <a:t>Mười</a:t>
            </a:r>
            <a:r>
              <a:rPr kumimoji="0" lang="en-US" sz="3200" b="1" i="0" u="none" strike="noStrike" kern="1200" cap="none" spc="0" normalizeH="0" noProof="0" dirty="0">
                <a:ln>
                  <a:noFill/>
                </a:ln>
                <a:solidFill>
                  <a:srgbClr val="0000FF"/>
                </a:solidFill>
                <a:effectLst/>
                <a:uLnTx/>
                <a:uFillTx/>
                <a:latin typeface="Calibri" panose="020F0502020204030204"/>
                <a:ea typeface="+mn-ea"/>
                <a:cs typeface="+mn-cs"/>
              </a:rPr>
              <a:t> </a:t>
            </a:r>
            <a:r>
              <a:rPr kumimoji="0" lang="en-US" sz="3200" b="1" i="0" u="none" strike="noStrike" kern="1200" cap="none" spc="0" normalizeH="0" noProof="0" dirty="0" err="1">
                <a:ln>
                  <a:noFill/>
                </a:ln>
                <a:solidFill>
                  <a:srgbClr val="0000FF"/>
                </a:solidFill>
                <a:effectLst/>
                <a:uLnTx/>
                <a:uFillTx/>
                <a:latin typeface="Calibri" panose="020F0502020204030204"/>
                <a:ea typeface="+mn-ea"/>
                <a:cs typeface="+mn-cs"/>
              </a:rPr>
              <a:t>tháng</a:t>
            </a:r>
            <a:r>
              <a:rPr kumimoji="0" lang="en-US" sz="3200" b="1" i="0" u="none" strike="noStrike" kern="1200" cap="none" spc="0" normalizeH="0" noProof="0" dirty="0">
                <a:ln>
                  <a:noFill/>
                </a:ln>
                <a:solidFill>
                  <a:srgbClr val="0000FF"/>
                </a:solidFill>
                <a:effectLst/>
                <a:uLnTx/>
                <a:uFillTx/>
                <a:latin typeface="Calibri" panose="020F0502020204030204"/>
                <a:ea typeface="+mn-ea"/>
                <a:cs typeface="+mn-cs"/>
              </a:rPr>
              <a:t> </a:t>
            </a:r>
            <a:r>
              <a:rPr kumimoji="0" lang="en-US" sz="3200" b="1" i="0" u="none" strike="noStrike" kern="1200" cap="none" spc="0" normalizeH="0" noProof="0" dirty="0" err="1">
                <a:ln>
                  <a:noFill/>
                </a:ln>
                <a:solidFill>
                  <a:srgbClr val="0000FF"/>
                </a:solidFill>
                <a:effectLst/>
                <a:uLnTx/>
                <a:uFillTx/>
                <a:latin typeface="Calibri" panose="020F0502020204030204"/>
                <a:ea typeface="+mn-ea"/>
                <a:cs typeface="+mn-cs"/>
              </a:rPr>
              <a:t>ba</a:t>
            </a:r>
            <a:endParaRPr kumimoji="0" lang="en-US" sz="32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pic>
        <p:nvPicPr>
          <p:cNvPr id="8" name="Picture 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50544">
            <a:off x="10029011" y="13057"/>
            <a:ext cx="1769764" cy="3559369"/>
          </a:xfrm>
          <a:prstGeom prst="rect">
            <a:avLst/>
          </a:prstGeom>
        </p:spPr>
      </p:pic>
    </p:spTree>
    <p:extLst>
      <p:ext uri="{BB962C8B-B14F-4D97-AF65-F5344CB8AC3E}">
        <p14:creationId xmlns:p14="http://schemas.microsoft.com/office/powerpoint/2010/main" val="103827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58506" y="2509949"/>
            <a:ext cx="7516801" cy="1569660"/>
          </a:xfrm>
          <a:prstGeom prst="rect">
            <a:avLst/>
          </a:prstGeom>
          <a:noFill/>
        </p:spPr>
        <p:txBody>
          <a:bodyPr wrap="none" rtlCol="0">
            <a:spAutoFit/>
          </a:bodyPr>
          <a:lstStyle/>
          <a:p>
            <a:pPr indent="228594" algn="ctr"/>
            <a:r>
              <a:rPr lang="en-US" sz="3200" dirty="0">
                <a:latin typeface="Arial (Body)"/>
              </a:rPr>
              <a:t>“</a:t>
            </a:r>
            <a:r>
              <a:rPr lang="vi-VN" sz="3200" dirty="0">
                <a:latin typeface="Arial (Body)"/>
              </a:rPr>
              <a:t>Đường vô xứ Nghệ quanh quanh</a:t>
            </a:r>
          </a:p>
          <a:p>
            <a:pPr indent="228594" algn="ctr"/>
            <a:r>
              <a:rPr lang="vi-VN" sz="3200" dirty="0">
                <a:latin typeface="Arial (Body)"/>
              </a:rPr>
              <a:t>Non xanh nước biếc như tranh họa đồ</a:t>
            </a:r>
            <a:r>
              <a:rPr lang="en-US" sz="3200" dirty="0">
                <a:latin typeface="Arial (Body)"/>
              </a:rPr>
              <a:t>”</a:t>
            </a:r>
          </a:p>
          <a:p>
            <a:pPr indent="228594" algn="ctr"/>
            <a:r>
              <a:rPr lang="en-US" sz="3200" dirty="0" err="1">
                <a:latin typeface="Arial (Body)"/>
              </a:rPr>
              <a:t>Câu</a:t>
            </a:r>
            <a:r>
              <a:rPr lang="en-US" sz="3200" dirty="0">
                <a:latin typeface="Arial (Body)"/>
              </a:rPr>
              <a:t> </a:t>
            </a:r>
            <a:r>
              <a:rPr lang="en-US" sz="3200" dirty="0" err="1">
                <a:latin typeface="Arial (Body)"/>
              </a:rPr>
              <a:t>thơ</a:t>
            </a:r>
            <a:r>
              <a:rPr lang="en-US" sz="3200" dirty="0">
                <a:latin typeface="Arial (Body)"/>
              </a:rPr>
              <a:t> </a:t>
            </a:r>
            <a:r>
              <a:rPr lang="en-US" sz="3200" dirty="0" err="1">
                <a:latin typeface="Arial (Body)"/>
              </a:rPr>
              <a:t>trên</a:t>
            </a:r>
            <a:r>
              <a:rPr lang="en-US" sz="3200" dirty="0">
                <a:latin typeface="Arial (Body)"/>
              </a:rPr>
              <a:t> </a:t>
            </a:r>
            <a:r>
              <a:rPr lang="en-US" sz="3200" dirty="0" err="1">
                <a:latin typeface="Arial (Body)"/>
              </a:rPr>
              <a:t>nói</a:t>
            </a:r>
            <a:r>
              <a:rPr lang="en-US" sz="3200" dirty="0">
                <a:latin typeface="Arial (Body)"/>
              </a:rPr>
              <a:t> </a:t>
            </a:r>
            <a:r>
              <a:rPr lang="en-US" sz="3200" dirty="0" err="1">
                <a:latin typeface="Arial (Body)"/>
              </a:rPr>
              <a:t>đến</a:t>
            </a:r>
            <a:r>
              <a:rPr lang="en-US" sz="3200" dirty="0">
                <a:latin typeface="Arial (Body)"/>
              </a:rPr>
              <a:t> </a:t>
            </a:r>
            <a:r>
              <a:rPr lang="en-US" sz="3200" dirty="0" err="1">
                <a:latin typeface="Arial (Body)"/>
              </a:rPr>
              <a:t>miền</a:t>
            </a:r>
            <a:r>
              <a:rPr lang="en-US" sz="3200" dirty="0">
                <a:latin typeface="Arial (Body)"/>
              </a:rPr>
              <a:t> </a:t>
            </a:r>
            <a:r>
              <a:rPr lang="en-US" sz="3200" dirty="0" err="1">
                <a:latin typeface="Arial (Body)"/>
              </a:rPr>
              <a:t>nào</a:t>
            </a:r>
            <a:r>
              <a:rPr lang="en-US" sz="3200" dirty="0">
                <a:latin typeface="Arial (Body)"/>
              </a:rPr>
              <a:t>?</a:t>
            </a:r>
            <a:endParaRPr lang="vi-VN" sz="3200" dirty="0">
              <a:latin typeface="Arial (Body)"/>
            </a:endParaRPr>
          </a:p>
        </p:txBody>
      </p:sp>
      <p:sp>
        <p:nvSpPr>
          <p:cNvPr id="6" name="TextBox 5"/>
          <p:cNvSpPr txBox="1"/>
          <p:nvPr/>
        </p:nvSpPr>
        <p:spPr>
          <a:xfrm>
            <a:off x="5119322" y="4486275"/>
            <a:ext cx="21257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a:ea typeface="+mn-ea"/>
                <a:cs typeface="+mn-cs"/>
              </a:rPr>
              <a:t>Miền</a:t>
            </a:r>
            <a:r>
              <a:rPr kumimoji="0" lang="en-US" sz="3200" b="1" i="0" u="none" strike="noStrike" kern="1200" cap="none" spc="0" normalizeH="0" noProof="0" dirty="0">
                <a:ln>
                  <a:noFill/>
                </a:ln>
                <a:solidFill>
                  <a:srgbClr val="0000FF"/>
                </a:solidFill>
                <a:effectLst/>
                <a:uLnTx/>
                <a:uFillTx/>
                <a:latin typeface="Calibri" panose="020F0502020204030204"/>
                <a:ea typeface="+mn-ea"/>
                <a:cs typeface="+mn-cs"/>
              </a:rPr>
              <a:t> </a:t>
            </a:r>
            <a:r>
              <a:rPr kumimoji="0" lang="en-US" sz="3200" b="1" i="0" u="none" strike="noStrike" kern="1200" cap="none" spc="0" normalizeH="0" noProof="0" dirty="0" err="1">
                <a:ln>
                  <a:noFill/>
                </a:ln>
                <a:solidFill>
                  <a:srgbClr val="0000FF"/>
                </a:solidFill>
                <a:effectLst/>
                <a:uLnTx/>
                <a:uFillTx/>
                <a:latin typeface="Calibri" panose="020F0502020204030204"/>
                <a:ea typeface="+mn-ea"/>
                <a:cs typeface="+mn-cs"/>
              </a:rPr>
              <a:t>Trung</a:t>
            </a:r>
            <a:endParaRPr kumimoji="0" lang="en-US" sz="32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pic>
        <p:nvPicPr>
          <p:cNvPr id="5" name="Picture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12681">
            <a:off x="10383756" y="1"/>
            <a:ext cx="1732044" cy="3773516"/>
          </a:xfrm>
          <a:prstGeom prst="rect">
            <a:avLst/>
          </a:prstGeom>
        </p:spPr>
      </p:pic>
    </p:spTree>
    <p:extLst>
      <p:ext uri="{BB962C8B-B14F-4D97-AF65-F5344CB8AC3E}">
        <p14:creationId xmlns:p14="http://schemas.microsoft.com/office/powerpoint/2010/main" val="399862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43250" y="2048009"/>
            <a:ext cx="7244291" cy="1754326"/>
          </a:xfrm>
          <a:prstGeom prst="rect">
            <a:avLst/>
          </a:prstGeom>
          <a:noFill/>
        </p:spPr>
        <p:txBody>
          <a:bodyPr wrap="none" rtlCol="0">
            <a:spAutoFit/>
          </a:bodyPr>
          <a:lstStyle/>
          <a:p>
            <a:pPr lvl="0"/>
            <a:r>
              <a:rPr lang="en-US" sz="3600" b="1" dirty="0">
                <a:solidFill>
                  <a:srgbClr val="008000"/>
                </a:solidFill>
                <a:latin typeface="Calibri" panose="020F0502020204030204"/>
              </a:rPr>
              <a:t>“</a:t>
            </a:r>
            <a:r>
              <a:rPr lang="vi-VN" sz="3600" b="1" dirty="0">
                <a:solidFill>
                  <a:srgbClr val="008000"/>
                </a:solidFill>
                <a:latin typeface="Calibri" panose="020F0502020204030204"/>
              </a:rPr>
              <a:t>Đồng Tháp Mười cò bay thẳng cánh</a:t>
            </a:r>
          </a:p>
          <a:p>
            <a:pPr lvl="0"/>
            <a:r>
              <a:rPr lang="vi-VN" sz="3600" b="1" dirty="0">
                <a:solidFill>
                  <a:srgbClr val="008000"/>
                </a:solidFill>
                <a:latin typeface="Calibri" panose="020F0502020204030204"/>
              </a:rPr>
              <a:t>Nước Tháp Mười lóng lánh cá tôm</a:t>
            </a:r>
            <a:r>
              <a:rPr lang="en-US" sz="3600" b="1" dirty="0">
                <a:solidFill>
                  <a:srgbClr val="008000"/>
                </a:solidFill>
                <a:latin typeface="Calibri" panose="020F0502020204030204"/>
              </a:rPr>
              <a:t>”</a:t>
            </a:r>
          </a:p>
          <a:p>
            <a:pPr lvl="0"/>
            <a:r>
              <a:rPr lang="en-US" sz="3600" b="1" dirty="0" err="1">
                <a:solidFill>
                  <a:srgbClr val="008000"/>
                </a:solidFill>
                <a:latin typeface="Calibri" panose="020F0502020204030204"/>
              </a:rPr>
              <a:t>Câu</a:t>
            </a:r>
            <a:r>
              <a:rPr lang="en-US" sz="3600" b="1" dirty="0">
                <a:solidFill>
                  <a:srgbClr val="008000"/>
                </a:solidFill>
                <a:latin typeface="Calibri" panose="020F0502020204030204"/>
              </a:rPr>
              <a:t> </a:t>
            </a:r>
            <a:r>
              <a:rPr lang="en-US" sz="3600" b="1" dirty="0" err="1">
                <a:solidFill>
                  <a:srgbClr val="008000"/>
                </a:solidFill>
                <a:latin typeface="Calibri" panose="020F0502020204030204"/>
              </a:rPr>
              <a:t>thơ</a:t>
            </a:r>
            <a:r>
              <a:rPr lang="en-US" sz="3600" b="1" dirty="0">
                <a:solidFill>
                  <a:srgbClr val="008000"/>
                </a:solidFill>
                <a:latin typeface="Calibri" panose="020F0502020204030204"/>
              </a:rPr>
              <a:t> </a:t>
            </a:r>
            <a:r>
              <a:rPr lang="en-US" sz="3600" b="1" dirty="0" err="1">
                <a:solidFill>
                  <a:srgbClr val="008000"/>
                </a:solidFill>
                <a:latin typeface="Calibri" panose="020F0502020204030204"/>
              </a:rPr>
              <a:t>trên</a:t>
            </a:r>
            <a:r>
              <a:rPr lang="en-US" sz="3600" b="1" dirty="0">
                <a:solidFill>
                  <a:srgbClr val="008000"/>
                </a:solidFill>
                <a:latin typeface="Calibri" panose="020F0502020204030204"/>
              </a:rPr>
              <a:t> </a:t>
            </a:r>
            <a:r>
              <a:rPr lang="en-US" sz="3600" b="1" dirty="0" err="1">
                <a:solidFill>
                  <a:srgbClr val="008000"/>
                </a:solidFill>
                <a:latin typeface="Calibri" panose="020F0502020204030204"/>
              </a:rPr>
              <a:t>nhắc</a:t>
            </a:r>
            <a:r>
              <a:rPr lang="en-US" sz="3600" b="1" dirty="0">
                <a:solidFill>
                  <a:srgbClr val="008000"/>
                </a:solidFill>
                <a:latin typeface="Calibri" panose="020F0502020204030204"/>
              </a:rPr>
              <a:t> </a:t>
            </a:r>
            <a:r>
              <a:rPr lang="en-US" sz="3600" b="1" dirty="0" err="1">
                <a:solidFill>
                  <a:srgbClr val="008000"/>
                </a:solidFill>
                <a:latin typeface="Calibri" panose="020F0502020204030204"/>
              </a:rPr>
              <a:t>tới</a:t>
            </a:r>
            <a:r>
              <a:rPr lang="en-US" sz="3600" b="1" dirty="0">
                <a:solidFill>
                  <a:srgbClr val="008000"/>
                </a:solidFill>
                <a:latin typeface="Calibri" panose="020F0502020204030204"/>
              </a:rPr>
              <a:t> </a:t>
            </a:r>
            <a:r>
              <a:rPr lang="en-US" sz="3600" b="1" dirty="0" err="1">
                <a:solidFill>
                  <a:srgbClr val="008000"/>
                </a:solidFill>
                <a:latin typeface="Calibri" panose="020F0502020204030204"/>
              </a:rPr>
              <a:t>vùng</a:t>
            </a:r>
            <a:r>
              <a:rPr lang="en-US" sz="3600" b="1" dirty="0">
                <a:solidFill>
                  <a:srgbClr val="008000"/>
                </a:solidFill>
                <a:latin typeface="Calibri" panose="020F0502020204030204"/>
              </a:rPr>
              <a:t> </a:t>
            </a:r>
            <a:r>
              <a:rPr lang="en-US" sz="3600" b="1" dirty="0" err="1">
                <a:solidFill>
                  <a:srgbClr val="008000"/>
                </a:solidFill>
                <a:latin typeface="Calibri" panose="020F0502020204030204"/>
              </a:rPr>
              <a:t>đất</a:t>
            </a:r>
            <a:r>
              <a:rPr lang="en-US" sz="3600" b="1" dirty="0">
                <a:solidFill>
                  <a:srgbClr val="008000"/>
                </a:solidFill>
                <a:latin typeface="Calibri" panose="020F0502020204030204"/>
              </a:rPr>
              <a:t> </a:t>
            </a:r>
            <a:r>
              <a:rPr lang="en-US" sz="3600" b="1" dirty="0" err="1">
                <a:solidFill>
                  <a:srgbClr val="008000"/>
                </a:solidFill>
                <a:latin typeface="Calibri" panose="020F0502020204030204"/>
              </a:rPr>
              <a:t>nào</a:t>
            </a:r>
            <a:r>
              <a:rPr lang="en-US" sz="3600" b="1" dirty="0">
                <a:solidFill>
                  <a:srgbClr val="008000"/>
                </a:solidFill>
                <a:latin typeface="Calibri" panose="020F0502020204030204"/>
              </a:rPr>
              <a:t>?</a:t>
            </a:r>
            <a:endParaRPr lang="vi-VN" sz="3600" b="1" dirty="0">
              <a:solidFill>
                <a:srgbClr val="008000"/>
              </a:solidFill>
              <a:latin typeface="Calibri" panose="020F0502020204030204"/>
            </a:endParaRPr>
          </a:p>
        </p:txBody>
      </p:sp>
      <p:sp>
        <p:nvSpPr>
          <p:cNvPr id="6" name="TextBox 5"/>
          <p:cNvSpPr txBox="1"/>
          <p:nvPr/>
        </p:nvSpPr>
        <p:spPr>
          <a:xfrm>
            <a:off x="5119322" y="4486275"/>
            <a:ext cx="153599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panose="020F0502020204030204"/>
                <a:ea typeface="+mn-ea"/>
                <a:cs typeface="+mn-cs"/>
              </a:rPr>
              <a:t>Nam </a:t>
            </a:r>
            <a:r>
              <a:rPr kumimoji="0" lang="en-US" sz="3200" b="1" i="0" u="none" strike="noStrike" kern="1200" cap="none" spc="0" normalizeH="0" baseline="0" noProof="0" dirty="0" err="1">
                <a:ln>
                  <a:noFill/>
                </a:ln>
                <a:solidFill>
                  <a:srgbClr val="0000FF"/>
                </a:solidFill>
                <a:effectLst/>
                <a:uLnTx/>
                <a:uFillTx/>
                <a:latin typeface="Calibri" panose="020F0502020204030204"/>
                <a:ea typeface="+mn-ea"/>
                <a:cs typeface="+mn-cs"/>
              </a:rPr>
              <a:t>Bộ</a:t>
            </a:r>
            <a:endParaRPr kumimoji="0" lang="en-US" sz="32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pic>
        <p:nvPicPr>
          <p:cNvPr id="5" name="Picture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99852">
            <a:off x="10016932" y="208540"/>
            <a:ext cx="2175133" cy="3385256"/>
          </a:xfrm>
          <a:prstGeom prst="rect">
            <a:avLst/>
          </a:prstGeom>
        </p:spPr>
      </p:pic>
    </p:spTree>
    <p:extLst>
      <p:ext uri="{BB962C8B-B14F-4D97-AF65-F5344CB8AC3E}">
        <p14:creationId xmlns:p14="http://schemas.microsoft.com/office/powerpoint/2010/main" val="80891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87799" y="2762935"/>
            <a:ext cx="4729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Calibri" panose="020F0502020204030204"/>
                <a:ea typeface="+mn-ea"/>
                <a:cs typeface="+mn-cs"/>
              </a:rPr>
              <a:t>Giải</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nghĩa</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từ</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 ca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dao</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a:t>
            </a:r>
            <a:endParaRPr kumimoji="0" lang="en-US" sz="3600" b="1"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sp>
        <p:nvSpPr>
          <p:cNvPr id="6" name="TextBox 5"/>
          <p:cNvSpPr txBox="1"/>
          <p:nvPr/>
        </p:nvSpPr>
        <p:spPr>
          <a:xfrm>
            <a:off x="4672756" y="3795158"/>
            <a:ext cx="3801394" cy="1569660"/>
          </a:xfrm>
          <a:prstGeom prst="rect">
            <a:avLst/>
          </a:prstGeom>
          <a:noFill/>
        </p:spPr>
        <p:txBody>
          <a:bodyPr wrap="square" rtlCol="0">
            <a:spAutoFit/>
          </a:bodyPr>
          <a:lstStyle/>
          <a:p>
            <a:pPr lvl="0"/>
            <a:r>
              <a:rPr lang="vi-VN" sz="3200" b="1" dirty="0">
                <a:solidFill>
                  <a:srgbClr val="0000FF"/>
                </a:solidFill>
                <a:latin typeface="Calibri" panose="020F0502020204030204"/>
              </a:rPr>
              <a:t>thơ do nhân dân sáng tác, được truyền miệng.</a:t>
            </a:r>
            <a:endParaRPr kumimoji="0" lang="en-US" sz="32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pic>
        <p:nvPicPr>
          <p:cNvPr id="5" name="Picture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12933">
            <a:off x="10242147" y="134983"/>
            <a:ext cx="1921689" cy="3102833"/>
          </a:xfrm>
          <a:prstGeom prst="rect">
            <a:avLst/>
          </a:prstGeom>
        </p:spPr>
      </p:pic>
    </p:spTree>
    <p:extLst>
      <p:ext uri="{BB962C8B-B14F-4D97-AF65-F5344CB8AC3E}">
        <p14:creationId xmlns:p14="http://schemas.microsoft.com/office/powerpoint/2010/main" val="335999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34586" y="2677275"/>
            <a:ext cx="73683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Calibri" panose="020F0502020204030204"/>
                <a:ea typeface="+mn-ea"/>
                <a:cs typeface="+mn-cs"/>
              </a:rPr>
              <a:t>Trong</a:t>
            </a:r>
            <a:r>
              <a:rPr kumimoji="0" lang="en-US" sz="3600" b="1" i="0" u="none" strike="noStrike" kern="1200" cap="none" spc="0" normalizeH="0" baseline="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008000"/>
                </a:solidFill>
                <a:effectLst/>
                <a:uLnTx/>
                <a:uFillTx/>
                <a:latin typeface="Calibri" panose="020F0502020204030204"/>
                <a:ea typeface="+mn-ea"/>
                <a:cs typeface="+mn-cs"/>
              </a:rPr>
              <a:t>bài</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trên</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các</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miền</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đất</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nước</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nhắc</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đến</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vị</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vua</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nào</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a:t>
            </a:r>
            <a:endParaRPr kumimoji="0" lang="en-US" sz="3600" b="1"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sp>
        <p:nvSpPr>
          <p:cNvPr id="6" name="TextBox 5"/>
          <p:cNvSpPr txBox="1"/>
          <p:nvPr/>
        </p:nvSpPr>
        <p:spPr>
          <a:xfrm>
            <a:off x="5119322" y="4486275"/>
            <a:ext cx="18225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a:ea typeface="+mn-ea"/>
                <a:cs typeface="+mn-cs"/>
              </a:rPr>
              <a:t>Vua</a:t>
            </a:r>
            <a:r>
              <a:rPr kumimoji="0" lang="en-US" sz="3200" b="1"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00FF"/>
                </a:solidFill>
                <a:effectLst/>
                <a:uLnTx/>
                <a:uFillTx/>
                <a:latin typeface="Calibri" panose="020F0502020204030204"/>
                <a:ea typeface="+mn-ea"/>
                <a:cs typeface="+mn-cs"/>
              </a:rPr>
              <a:t>Hùng</a:t>
            </a:r>
            <a:endParaRPr kumimoji="0" lang="en-US" sz="32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pic>
        <p:nvPicPr>
          <p:cNvPr id="5" name="Picture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00358">
            <a:off x="10257152" y="83976"/>
            <a:ext cx="1934848" cy="3325290"/>
          </a:xfrm>
          <a:prstGeom prst="rect">
            <a:avLst/>
          </a:prstGeom>
        </p:spPr>
      </p:pic>
    </p:spTree>
    <p:extLst>
      <p:ext uri="{BB962C8B-B14F-4D97-AF65-F5344CB8AC3E}">
        <p14:creationId xmlns:p14="http://schemas.microsoft.com/office/powerpoint/2010/main" val="286068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70522" y="2828835"/>
            <a:ext cx="617843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a:ea typeface="+mn-ea"/>
                <a:cs typeface="+mn-cs"/>
              </a:rPr>
              <a:t>Trang </a:t>
            </a:r>
            <a:r>
              <a:rPr kumimoji="0" lang="en-US" sz="3600" b="1" i="0" u="none" strike="noStrike" kern="1200" cap="none" spc="0" normalizeH="0" baseline="0" noProof="0" dirty="0" err="1">
                <a:ln>
                  <a:noFill/>
                </a:ln>
                <a:solidFill>
                  <a:srgbClr val="008000"/>
                </a:solidFill>
                <a:effectLst/>
                <a:uLnTx/>
                <a:uFillTx/>
                <a:latin typeface="Calibri" panose="020F0502020204030204"/>
                <a:ea typeface="+mn-ea"/>
                <a:cs typeface="+mn-cs"/>
              </a:rPr>
              <a:t>phục</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truyền</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thống</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của</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Việt</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Nam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là</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srgbClr val="008000"/>
                </a:solidFill>
                <a:effectLst/>
                <a:uLnTx/>
                <a:uFillTx/>
                <a:latin typeface="Calibri" panose="020F0502020204030204"/>
                <a:ea typeface="+mn-ea"/>
                <a:cs typeface="+mn-cs"/>
              </a:rPr>
              <a:t>gì</a:t>
            </a:r>
            <a:r>
              <a:rPr kumimoji="0" lang="en-US" sz="3600" b="1" i="0" u="none" strike="noStrike" kern="1200" cap="none" spc="0" normalizeH="0" noProof="0" dirty="0">
                <a:ln>
                  <a:noFill/>
                </a:ln>
                <a:solidFill>
                  <a:srgbClr val="008000"/>
                </a:solidFill>
                <a:effectLst/>
                <a:uLnTx/>
                <a:uFillTx/>
                <a:latin typeface="Calibri" panose="020F0502020204030204"/>
                <a:ea typeface="+mn-ea"/>
                <a:cs typeface="+mn-cs"/>
              </a:rPr>
              <a:t>?</a:t>
            </a:r>
            <a:endParaRPr kumimoji="0" lang="en-US" sz="3600" b="1"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sp>
        <p:nvSpPr>
          <p:cNvPr id="6" name="TextBox 5"/>
          <p:cNvSpPr txBox="1"/>
          <p:nvPr/>
        </p:nvSpPr>
        <p:spPr>
          <a:xfrm>
            <a:off x="5119322" y="4486275"/>
            <a:ext cx="12698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solidFill>
                  <a:srgbClr val="0000FF"/>
                </a:solidFill>
                <a:latin typeface="Calibri" panose="020F0502020204030204"/>
              </a:rPr>
              <a:t>Áo</a:t>
            </a:r>
            <a:r>
              <a:rPr lang="en-US" sz="3200" b="1" dirty="0">
                <a:solidFill>
                  <a:srgbClr val="0000FF"/>
                </a:solidFill>
                <a:latin typeface="Calibri" panose="020F0502020204030204"/>
              </a:rPr>
              <a:t> </a:t>
            </a:r>
            <a:r>
              <a:rPr lang="en-US" sz="3200" b="1" dirty="0" err="1">
                <a:solidFill>
                  <a:srgbClr val="0000FF"/>
                </a:solidFill>
                <a:latin typeface="Calibri" panose="020F0502020204030204"/>
              </a:rPr>
              <a:t>dài</a:t>
            </a:r>
            <a:endParaRPr kumimoji="0" lang="en-US" sz="32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pic>
        <p:nvPicPr>
          <p:cNvPr id="5" name="Picture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13149">
            <a:off x="10261410" y="280401"/>
            <a:ext cx="1892555" cy="3148600"/>
          </a:xfrm>
          <a:prstGeom prst="rect">
            <a:avLst/>
          </a:prstGeom>
        </p:spPr>
      </p:pic>
    </p:spTree>
    <p:extLst>
      <p:ext uri="{BB962C8B-B14F-4D97-AF65-F5344CB8AC3E}">
        <p14:creationId xmlns:p14="http://schemas.microsoft.com/office/powerpoint/2010/main" val="326031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800E4549-EAC6-4C23-AC52-94ACB43E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00" y="333828"/>
            <a:ext cx="1715388" cy="17153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8900510-4224-4153-8276-1166464F9C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3732030" y="1329070"/>
            <a:ext cx="6328228" cy="5053758"/>
          </a:xfrm>
          <a:prstGeom prst="ellipse">
            <a:avLst/>
          </a:prstGeom>
        </p:spPr>
      </p:pic>
      <p:sp>
        <p:nvSpPr>
          <p:cNvPr id="3" name="Content Placeholder 2">
            <a:extLst>
              <a:ext uri="{FF2B5EF4-FFF2-40B4-BE49-F238E27FC236}">
                <a16:creationId xmlns:a16="http://schemas.microsoft.com/office/drawing/2014/main" id="{3E2E9612-06C5-4D21-B168-3A1492B7EC63}"/>
              </a:ext>
            </a:extLst>
          </p:cNvPr>
          <p:cNvSpPr>
            <a:spLocks noGrp="1"/>
          </p:cNvSpPr>
          <p:nvPr>
            <p:ph idx="1"/>
          </p:nvPr>
        </p:nvSpPr>
        <p:spPr/>
        <p:txBody>
          <a:bodyPr/>
          <a:lstStyle/>
          <a:p>
            <a:endParaRPr lang="en-US" dirty="0"/>
          </a:p>
        </p:txBody>
      </p:sp>
    </p:spTree>
    <p:custDataLst>
      <p:tags r:id="rId1"/>
    </p:custDataLst>
    <p:extLst>
      <p:ext uri="{BB962C8B-B14F-4D97-AF65-F5344CB8AC3E}">
        <p14:creationId xmlns:p14="http://schemas.microsoft.com/office/powerpoint/2010/main" val="25140699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1759</Words>
  <Application>Microsoft Office PowerPoint</Application>
  <PresentationFormat>Widescreen</PresentationFormat>
  <Paragraphs>131</Paragraphs>
  <Slides>29</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Microsoft YaHei</vt:lpstr>
      <vt:lpstr>Arial</vt:lpstr>
      <vt:lpstr>Arial (Body)</vt:lpstr>
      <vt:lpstr>Arial-Rounded</vt:lpstr>
      <vt:lpstr>Calibri</vt:lpstr>
      <vt:lpstr>Calibri Light</vt:lpstr>
      <vt:lpstr>Times New Roman</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22</cp:revision>
  <dcterms:created xsi:type="dcterms:W3CDTF">2021-07-20T01:55:21Z</dcterms:created>
  <dcterms:modified xsi:type="dcterms:W3CDTF">2022-05-06T15:55:20Z</dcterms:modified>
</cp:coreProperties>
</file>