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1" r:id="rId2"/>
    <p:sldId id="263" r:id="rId3"/>
    <p:sldId id="266" r:id="rId4"/>
    <p:sldId id="267" r:id="rId5"/>
    <p:sldId id="268" r:id="rId6"/>
    <p:sldId id="270" r:id="rId7"/>
    <p:sldId id="269" r:id="rId8"/>
    <p:sldId id="278" r:id="rId9"/>
    <p:sldId id="271" r:id="rId10"/>
    <p:sldId id="277" r:id="rId11"/>
    <p:sldId id="272" r:id="rId12"/>
    <p:sldId id="280" r:id="rId13"/>
    <p:sldId id="281" r:id="rId14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02" autoAdjust="0"/>
    <p:restoredTop sz="90053" autoAdjust="0"/>
  </p:normalViewPr>
  <p:slideViewPr>
    <p:cSldViewPr>
      <p:cViewPr varScale="1">
        <p:scale>
          <a:sx n="63" d="100"/>
          <a:sy n="63" d="100"/>
        </p:scale>
        <p:origin x="972" y="60"/>
      </p:cViewPr>
      <p:guideLst>
        <p:guide orient="horz" pos="2160"/>
        <p:guide pos="3840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A09E0F-636C-4894-BEBB-A2388C3564F9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B5E729-80D6-4D29-9381-D8EA86CCD34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88969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baseline="0" dirty="0"/>
              <a:t> </a:t>
            </a:r>
            <a:r>
              <a:rPr lang="en-US" baseline="0" dirty="0" err="1"/>
              <a:t>chọn</a:t>
            </a:r>
            <a:r>
              <a:rPr lang="en-US" baseline="0" dirty="0"/>
              <a:t> </a:t>
            </a:r>
            <a:r>
              <a:rPr lang="en-US" baseline="0" dirty="0" err="1"/>
              <a:t>theo</a:t>
            </a:r>
            <a:r>
              <a:rPr lang="en-US" baseline="0" dirty="0"/>
              <a:t> </a:t>
            </a:r>
            <a:r>
              <a:rPr lang="en-US" baseline="0" dirty="0" err="1"/>
              <a:t>tứ</a:t>
            </a:r>
            <a:r>
              <a:rPr lang="en-US" baseline="0" dirty="0"/>
              <a:t> </a:t>
            </a:r>
            <a:r>
              <a:rPr lang="en-US" baseline="0" dirty="0" err="1"/>
              <a:t>tự</a:t>
            </a:r>
            <a:r>
              <a:rPr lang="en-US" baseline="0" dirty="0"/>
              <a:t> </a:t>
            </a:r>
            <a:r>
              <a:rPr lang="en-US" baseline="0" dirty="0" err="1"/>
              <a:t>từ</a:t>
            </a:r>
            <a:r>
              <a:rPr lang="en-US" baseline="0" dirty="0"/>
              <a:t> 1 -4 </a:t>
            </a:r>
            <a:r>
              <a:rPr lang="en-US" baseline="0" dirty="0" err="1"/>
              <a:t>tương</a:t>
            </a:r>
            <a:r>
              <a:rPr lang="en-US" baseline="0" dirty="0"/>
              <a:t> </a:t>
            </a:r>
            <a:r>
              <a:rPr lang="en-US" baseline="0" dirty="0" err="1"/>
              <a:t>ứng</a:t>
            </a:r>
            <a:r>
              <a:rPr lang="en-US" baseline="0" dirty="0"/>
              <a:t> </a:t>
            </a:r>
            <a:r>
              <a:rPr lang="en-US" baseline="0" dirty="0" err="1"/>
              <a:t>với</a:t>
            </a:r>
            <a:r>
              <a:rPr lang="en-US" baseline="0" dirty="0"/>
              <a:t> 4 </a:t>
            </a:r>
            <a:r>
              <a:rPr lang="en-US" baseline="0" dirty="0" err="1"/>
              <a:t>bài</a:t>
            </a:r>
            <a:r>
              <a:rPr lang="en-US" baseline="0" dirty="0"/>
              <a:t> </a:t>
            </a:r>
            <a:r>
              <a:rPr lang="en-US" baseline="0" dirty="0" err="1"/>
              <a:t>trong</a:t>
            </a:r>
            <a:r>
              <a:rPr lang="en-US" baseline="0" dirty="0"/>
              <a:t> </a:t>
            </a:r>
            <a:r>
              <a:rPr lang="en-US" baseline="0" dirty="0" err="1"/>
              <a:t>sgk</a:t>
            </a:r>
            <a:endParaRPr lang="en-US" baseline="0" dirty="0"/>
          </a:p>
          <a:p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nút</a:t>
            </a:r>
            <a:r>
              <a:rPr lang="en-US" baseline="0" dirty="0"/>
              <a:t> END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kết</a:t>
            </a:r>
            <a:r>
              <a:rPr lang="en-US" baseline="0" dirty="0"/>
              <a:t> </a:t>
            </a:r>
            <a:r>
              <a:rPr lang="en-US" baseline="0" dirty="0" err="1"/>
              <a:t>thúc</a:t>
            </a:r>
            <a:r>
              <a:rPr lang="en-US" baseline="0" dirty="0"/>
              <a:t>.</a:t>
            </a:r>
          </a:p>
          <a:p>
            <a:r>
              <a:rPr lang="en-US" baseline="0" dirty="0" err="1"/>
              <a:t>Sau</a:t>
            </a:r>
            <a:r>
              <a:rPr lang="en-US" baseline="0" dirty="0"/>
              <a:t> </a:t>
            </a:r>
            <a:r>
              <a:rPr lang="en-US" baseline="0" dirty="0" err="1"/>
              <a:t>khi</a:t>
            </a:r>
            <a:r>
              <a:rPr lang="en-US" baseline="0" dirty="0"/>
              <a:t> </a:t>
            </a:r>
            <a:r>
              <a:rPr lang="en-US" baseline="0" dirty="0" err="1"/>
              <a:t>bấm</a:t>
            </a:r>
            <a:r>
              <a:rPr lang="en-US" baseline="0" dirty="0"/>
              <a:t> </a:t>
            </a:r>
            <a:r>
              <a:rPr lang="en-US" baseline="0" dirty="0" err="1"/>
              <a:t>số</a:t>
            </a:r>
            <a:r>
              <a:rPr lang="en-US" baseline="0" dirty="0"/>
              <a:t> 4 quay </a:t>
            </a:r>
            <a:r>
              <a:rPr lang="en-US" baseline="0" dirty="0" err="1"/>
              <a:t>về</a:t>
            </a:r>
            <a:r>
              <a:rPr lang="en-US" baseline="0" dirty="0"/>
              <a:t> </a:t>
            </a:r>
            <a:r>
              <a:rPr lang="en-US" baseline="0" dirty="0" err="1"/>
              <a:t>đợi</a:t>
            </a:r>
            <a:r>
              <a:rPr lang="en-US" baseline="0" dirty="0"/>
              <a:t> 3s </a:t>
            </a:r>
            <a:r>
              <a:rPr lang="en-US" baseline="0" dirty="0" err="1"/>
              <a:t>để</a:t>
            </a:r>
            <a:r>
              <a:rPr lang="en-US" baseline="0" dirty="0"/>
              <a:t> </a:t>
            </a:r>
            <a:r>
              <a:rPr lang="en-US" baseline="0" dirty="0" err="1"/>
              <a:t>xuất</a:t>
            </a:r>
            <a:r>
              <a:rPr lang="en-US" baseline="0" dirty="0"/>
              <a:t> </a:t>
            </a:r>
            <a:r>
              <a:rPr lang="en-US" baseline="0" dirty="0" err="1"/>
              <a:t>hiện</a:t>
            </a:r>
            <a:r>
              <a:rPr lang="en-US" baseline="0" dirty="0"/>
              <a:t> </a:t>
            </a:r>
            <a:r>
              <a:rPr lang="en-US" baseline="0" dirty="0" err="1"/>
              <a:t>quần</a:t>
            </a:r>
            <a:r>
              <a:rPr lang="en-US" baseline="0" dirty="0"/>
              <a:t> </a:t>
            </a:r>
            <a:r>
              <a:rPr lang="en-US" baseline="0" dirty="0" err="1"/>
              <a:t>đảo</a:t>
            </a:r>
            <a:r>
              <a:rPr lang="en-US" baseline="0" dirty="0"/>
              <a:t> </a:t>
            </a:r>
            <a:r>
              <a:rPr lang="en-US" baseline="0" dirty="0" err="1"/>
              <a:t>hoàng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trường</a:t>
            </a:r>
            <a:r>
              <a:rPr lang="en-US" baseline="0" dirty="0"/>
              <a:t> </a:t>
            </a:r>
            <a:r>
              <a:rPr lang="en-US" baseline="0" dirty="0" err="1"/>
              <a:t>sa</a:t>
            </a:r>
            <a:r>
              <a:rPr lang="en-US" baseline="0" dirty="0"/>
              <a:t> </a:t>
            </a:r>
            <a:r>
              <a:rPr lang="en-US" baseline="0" dirty="0" err="1"/>
              <a:t>là</a:t>
            </a:r>
            <a:r>
              <a:rPr lang="en-US" baseline="0" dirty="0"/>
              <a:t> </a:t>
            </a:r>
            <a:r>
              <a:rPr lang="en-US" baseline="0" dirty="0" err="1"/>
              <a:t>của</a:t>
            </a:r>
            <a:r>
              <a:rPr lang="en-US" baseline="0" dirty="0"/>
              <a:t> </a:t>
            </a:r>
            <a:r>
              <a:rPr lang="en-US" baseline="0" dirty="0" err="1"/>
              <a:t>việt</a:t>
            </a:r>
            <a:r>
              <a:rPr lang="en-US" baseline="0" dirty="0"/>
              <a:t> </a:t>
            </a:r>
            <a:r>
              <a:rPr lang="en-US" baseline="0" dirty="0" err="1"/>
              <a:t>nam</a:t>
            </a: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E729-80D6-4D29-9381-D8EA86CCD34E}" type="slidenum">
              <a:rPr lang="vi-VN" smtClean="0"/>
              <a:t>4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586043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vi-VN" dirty="0"/>
              <a:t>Tòa tháp cao 81 tầng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hiện tại là </a:t>
            </a:r>
            <a:r>
              <a:rPr lang="vi-VN" sz="1200" b="0" i="0" u="none" strike="noStrike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tòa nhà cao nhất Việt Nam</a:t>
            </a:r>
            <a:r>
              <a:rPr lang="vi-VN" sz="1200" b="0" i="0" u="none" strike="noStrike" kern="1200" baseline="300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vi-VN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cao nhất Đông Nam Á, Hiện nay đến ngày 1/5/2021 là tòa nhà cao thứ 15 thế giới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B5E729-80D6-4D29-9381-D8EA86CCD34E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567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741158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2967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8049" y="274639"/>
            <a:ext cx="2742843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21" y="274639"/>
            <a:ext cx="8025355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5130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42781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32515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521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6793" y="1600201"/>
            <a:ext cx="5384099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3637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74341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256071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8716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861052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E2C0D0-EF72-4C6D-BFC4-25E1297E10C9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0214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E2C0D0-EF72-4C6D-BFC4-25E1297E10C9}" type="datetimeFigureOut">
              <a:rPr lang="vi-VN" smtClean="0"/>
              <a:t>18/10/2022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BF0BAE-3B16-4E78-9039-6A7C3B50A87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8187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image" Target="../media/image9.jpeg"/><Relationship Id="rId3" Type="http://schemas.openxmlformats.org/officeDocument/2006/relationships/image" Target="../media/image4.jpg"/><Relationship Id="rId7" Type="http://schemas.openxmlformats.org/officeDocument/2006/relationships/image" Target="../media/image6.png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11.xml"/><Relationship Id="rId11" Type="http://schemas.openxmlformats.org/officeDocument/2006/relationships/slide" Target="slide5.xml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slide" Target="slide7.xml"/><Relationship Id="rId4" Type="http://schemas.openxmlformats.org/officeDocument/2006/relationships/slide" Target="slide13.xml"/><Relationship Id="rId9" Type="http://schemas.openxmlformats.org/officeDocument/2006/relationships/image" Target="../media/image7.png"/><Relationship Id="rId1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slide" Target="slide8.xml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microsoft.com/office/2007/relationships/hdphoto" Target="../media/hdphoto3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88;p1"/>
          <p:cNvSpPr txBox="1"/>
          <p:nvPr/>
        </p:nvSpPr>
        <p:spPr>
          <a:xfrm>
            <a:off x="1990750" y="126145"/>
            <a:ext cx="8064896" cy="3393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spAutoFit/>
          </a:bodyPr>
          <a:lstStyle/>
          <a:p>
            <a:pPr algn="ctr"/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CHÀO MỪNG CÁC 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7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  <a:sym typeface="Arial"/>
              </a:rPr>
              <a:t> ĐẾN VỚI TIẾT HỌC</a:t>
            </a:r>
            <a:endParaRPr sz="7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94901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1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cw">
                                      <p:cBhvr override="childStyle"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3718" y="5301208"/>
            <a:ext cx="1613024" cy="161302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494350" y="4581128"/>
            <a:ext cx="524355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Chùa cầu</a:t>
            </a:r>
          </a:p>
          <a:p>
            <a:pPr algn="ctr"/>
            <a:r>
              <a:rPr lang="vi-V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Phố cổ Hội An – Quảng Nam</a:t>
            </a:r>
          </a:p>
        </p:txBody>
      </p:sp>
      <p:pic>
        <p:nvPicPr>
          <p:cNvPr id="1026" name="Picture 2" descr="Chùa Cầu Hội An - biểu tượng tờ Polime 20k với lối kiến trúc Nhật Bản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64"/>
          <a:stretch/>
        </p:blipFill>
        <p:spPr bwMode="auto">
          <a:xfrm>
            <a:off x="3790950" y="116633"/>
            <a:ext cx="4392488" cy="4525290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84088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/>
        </p:nvGrpSpPr>
        <p:grpSpPr>
          <a:xfrm>
            <a:off x="334566" y="140439"/>
            <a:ext cx="11305256" cy="1569660"/>
            <a:chOff x="1253941" y="511805"/>
            <a:chExt cx="11305256" cy="1569660"/>
          </a:xfrm>
        </p:grpSpPr>
        <p:grpSp>
          <p:nvGrpSpPr>
            <p:cNvPr id="23" name="Group 22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4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2059471" y="511805"/>
              <a:ext cx="10499726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11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đẩy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là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4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phòng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tập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thể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dục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đẩy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7" name="Right Arrow 26">
            <a:hlinkClick r:id="rId3" action="ppaction://hlinksldjump"/>
          </p:cNvPr>
          <p:cNvSpPr/>
          <p:nvPr/>
        </p:nvSpPr>
        <p:spPr>
          <a:xfrm>
            <a:off x="10463956" y="5811174"/>
            <a:ext cx="1175866" cy="720310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8" name="TextBox 27"/>
          <p:cNvSpPr txBox="1"/>
          <p:nvPr/>
        </p:nvSpPr>
        <p:spPr>
          <a:xfrm>
            <a:off x="7582294" y="1696458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6389959" y="2437129"/>
            <a:ext cx="5668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ghế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nằm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tạ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752640" y="3760852"/>
            <a:ext cx="2150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11 – 4 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07892" y="3830350"/>
            <a:ext cx="24112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= 7 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731692" y="4694446"/>
            <a:ext cx="6343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 7 </a:t>
            </a:r>
            <a:r>
              <a:rPr lang="en-US" sz="4000" err="1"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ghế.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62513" y="4902154"/>
            <a:ext cx="1433183" cy="1955846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6796" y="2437129"/>
            <a:ext cx="5988410" cy="2266697"/>
            <a:chOff x="155652" y="1287853"/>
            <a:chExt cx="5260708" cy="1994907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155652" y="1287853"/>
              <a:ext cx="5260708" cy="1994907"/>
            </a:xfrm>
            <a:prstGeom prst="wedgeRoundRectCallout">
              <a:avLst>
                <a:gd name="adj1" fmla="val -30872"/>
                <a:gd name="adj2" fmla="val 67978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 11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đẩy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ít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chạy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: 4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>
                <a:lnSpc>
                  <a:spcPct val="150000"/>
                </a:lnSpc>
              </a:pP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nằm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đẩy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:           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chiếc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400" dirty="0" err="1">
                  <a:latin typeface="Times New Roman" pitchFamily="18" charset="0"/>
                  <a:cs typeface="Times New Roman" pitchFamily="18" charset="0"/>
                </a:rPr>
                <a:t>ghế</a:t>
              </a:r>
              <a:r>
                <a:rPr lang="en-US" sz="2400" dirty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vi-VN" sz="24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2213193" y="2667784"/>
              <a:ext cx="609601" cy="495300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73689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/>
      <p:bldP spid="29" grpId="0"/>
      <p:bldP spid="30" grpId="0"/>
      <p:bldP spid="31" grpId="0"/>
      <p:bldP spid="3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108" y="5298239"/>
            <a:ext cx="1529854" cy="152985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504782" y="4759630"/>
            <a:ext cx="4964821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Hồ Hoàn Kiếm (Hồ Gươm)</a:t>
            </a:r>
          </a:p>
          <a:p>
            <a:pPr algn="ctr"/>
            <a:r>
              <a:rPr lang="vi-V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Hà Nội</a:t>
            </a:r>
          </a:p>
        </p:txBody>
      </p:sp>
      <p:pic>
        <p:nvPicPr>
          <p:cNvPr id="2050" name="Picture 2" descr="Giai thoại kỳ bí về hồ Hoàn Kiếm huyền thoại giữa lòng thủ đô Hà Nộ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50" y="32584"/>
            <a:ext cx="4392487" cy="4548544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8765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2798" y="1988840"/>
            <a:ext cx="7200800" cy="4032448"/>
          </a:xfrm>
        </p:spPr>
        <p:txBody>
          <a:bodyPr/>
          <a:lstStyle/>
          <a:p>
            <a:endParaRPr lang="vi-VN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880223" y="0"/>
            <a:ext cx="3238387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60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  <a:endParaRPr lang="en-US" sz="6000" b="1" u="sng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9651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94606" y="1988840"/>
            <a:ext cx="1080120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9600" b="1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17299626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622" y="1803588"/>
            <a:ext cx="1036915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xong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thêm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lam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cảnh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đẹp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nổi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tiếng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Nam.</a:t>
            </a:r>
          </a:p>
          <a:p>
            <a:pPr algn="r">
              <a:lnSpc>
                <a:spcPct val="150000"/>
              </a:lnSpc>
            </a:pP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thôi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!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287561" y="980728"/>
            <a:ext cx="580152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danhViệt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Nam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332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t="-42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6" descr="Vector chibi bé gái mặc áo dài truyền thố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vi-VN"/>
          </a:p>
        </p:txBody>
      </p:sp>
      <p:sp>
        <p:nvSpPr>
          <p:cNvPr id="8" name="Rounded Rectangle 7">
            <a:hlinkClick r:id="rId4" action="ppaction://hlinksldjump"/>
          </p:cNvPr>
          <p:cNvSpPr/>
          <p:nvPr/>
        </p:nvSpPr>
        <p:spPr>
          <a:xfrm>
            <a:off x="10775726" y="6093296"/>
            <a:ext cx="1342679" cy="692696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pc="5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END</a:t>
            </a:r>
            <a:endParaRPr lang="vi-VN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4585" y="17922"/>
            <a:ext cx="516124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vịnh hạ long">
            <a:hlinkClick r:id="rId6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1855" r="18447" b="22580"/>
          <a:stretch/>
        </p:blipFill>
        <p:spPr>
          <a:xfrm>
            <a:off x="4992962" y="512678"/>
            <a:ext cx="576064" cy="648067"/>
          </a:xfrm>
          <a:prstGeom prst="rect">
            <a:avLst/>
          </a:prstGeom>
        </p:spPr>
      </p:pic>
      <p:pic>
        <p:nvPicPr>
          <p:cNvPr id="20" name="quần đảo hoàng sa">
            <a:hlinkClick r:id="rId8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1855" r="18447" b="22580"/>
          <a:stretch/>
        </p:blipFill>
        <p:spPr>
          <a:xfrm>
            <a:off x="5879182" y="2690925"/>
            <a:ext cx="720079" cy="810083"/>
          </a:xfrm>
          <a:prstGeom prst="rect">
            <a:avLst/>
          </a:prstGeom>
        </p:spPr>
      </p:pic>
      <p:pic>
        <p:nvPicPr>
          <p:cNvPr id="21" name="quần dảo trường sa">
            <a:hlinkClick r:id="rId10" action="ppaction://hlinksldjump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1855" r="18447" b="22580"/>
          <a:stretch/>
        </p:blipFill>
        <p:spPr>
          <a:xfrm>
            <a:off x="5591150" y="4419117"/>
            <a:ext cx="720079" cy="810083"/>
          </a:xfrm>
          <a:prstGeom prst="rect">
            <a:avLst/>
          </a:prstGeom>
        </p:spPr>
      </p:pic>
      <p:pic>
        <p:nvPicPr>
          <p:cNvPr id="22" name="lendmard 81">
            <a:hlinkClick r:id="rId11" action="ppaction://hlinksldjump"/>
          </p:cNvPr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rgbClr val="FFFF00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73" t="11855" r="18447" b="22580"/>
          <a:stretch/>
        </p:blipFill>
        <p:spPr>
          <a:xfrm>
            <a:off x="5397446" y="4678714"/>
            <a:ext cx="576068" cy="648072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-26166" y="394571"/>
            <a:ext cx="3911700" cy="2026317"/>
            <a:chOff x="-26166" y="394571"/>
            <a:chExt cx="3911700" cy="2026317"/>
          </a:xfrm>
        </p:grpSpPr>
        <p:sp>
          <p:nvSpPr>
            <p:cNvPr id="4" name="Rounded Rectangular Callout 3"/>
            <p:cNvSpPr/>
            <p:nvPr/>
          </p:nvSpPr>
          <p:spPr>
            <a:xfrm>
              <a:off x="-26166" y="394571"/>
              <a:ext cx="3911700" cy="2026317"/>
            </a:xfrm>
            <a:prstGeom prst="wedgeRoundRectCallout">
              <a:avLst>
                <a:gd name="adj1" fmla="val 84749"/>
                <a:gd name="adj2" fmla="val -18776"/>
                <a:gd name="adj3" fmla="val 16667"/>
              </a:avLst>
            </a:prstGeom>
            <a:solidFill>
              <a:schemeClr val="bg1">
                <a:lumMod val="85000"/>
                <a:alpha val="5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/>
          </p:nvPicPr>
          <p:blipFill rotWithShape="1"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4178"/>
            <a:stretch/>
          </p:blipFill>
          <p:spPr bwMode="auto">
            <a:xfrm>
              <a:off x="-26166" y="394571"/>
              <a:ext cx="3911700" cy="2022727"/>
            </a:xfrm>
            <a:prstGeom prst="round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0" y="3640796"/>
            <a:ext cx="3918698" cy="2047458"/>
            <a:chOff x="0" y="3640796"/>
            <a:chExt cx="3918698" cy="2047458"/>
          </a:xfrm>
        </p:grpSpPr>
        <p:sp>
          <p:nvSpPr>
            <p:cNvPr id="34" name="Rounded Rectangular Callout 33"/>
            <p:cNvSpPr/>
            <p:nvPr/>
          </p:nvSpPr>
          <p:spPr>
            <a:xfrm>
              <a:off x="6998" y="3661937"/>
              <a:ext cx="3911700" cy="2026317"/>
            </a:xfrm>
            <a:prstGeom prst="wedgeRoundRectCallout">
              <a:avLst>
                <a:gd name="adj1" fmla="val 92800"/>
                <a:gd name="adj2" fmla="val 24470"/>
                <a:gd name="adj3" fmla="val 16667"/>
              </a:avLst>
            </a:prstGeom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36" name="Picture 2"/>
            <p:cNvPicPr>
              <a:picLocks noChangeAspect="1" noChangeArrowheads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0" y="3640796"/>
              <a:ext cx="3885534" cy="2047458"/>
            </a:xfrm>
            <a:prstGeom prst="round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0" name="TextBox 9"/>
          <p:cNvSpPr txBox="1"/>
          <p:nvPr/>
        </p:nvSpPr>
        <p:spPr>
          <a:xfrm>
            <a:off x="5217426" y="4802695"/>
            <a:ext cx="3600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1</a:t>
            </a:r>
            <a:endParaRPr lang="vi-VN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TextBox 36">
            <a:hlinkClick r:id="rId8" action="ppaction://hlinksldjump"/>
          </p:cNvPr>
          <p:cNvSpPr txBox="1"/>
          <p:nvPr/>
        </p:nvSpPr>
        <p:spPr>
          <a:xfrm>
            <a:off x="6599261" y="2865133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3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8168970" y="333494"/>
            <a:ext cx="3911700" cy="2190750"/>
            <a:chOff x="8168970" y="333494"/>
            <a:chExt cx="3911700" cy="2190750"/>
          </a:xfrm>
        </p:grpSpPr>
        <p:sp>
          <p:nvSpPr>
            <p:cNvPr id="39" name="Rounded Rectangular Callout 38"/>
            <p:cNvSpPr/>
            <p:nvPr/>
          </p:nvSpPr>
          <p:spPr>
            <a:xfrm>
              <a:off x="8168970" y="394570"/>
              <a:ext cx="3911700" cy="2026317"/>
            </a:xfrm>
            <a:prstGeom prst="wedgeRoundRectCallout">
              <a:avLst>
                <a:gd name="adj1" fmla="val -98456"/>
                <a:gd name="adj2" fmla="val 93900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41" name="Picture 40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68970" y="333494"/>
              <a:ext cx="3911699" cy="2190750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/>
            </a:sp3d>
          </p:spPr>
        </p:pic>
      </p:grpSp>
      <p:sp>
        <p:nvSpPr>
          <p:cNvPr id="42" name="TextBox 41"/>
          <p:cNvSpPr txBox="1"/>
          <p:nvPr/>
        </p:nvSpPr>
        <p:spPr>
          <a:xfrm>
            <a:off x="5389006" y="524231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4</a:t>
            </a:r>
            <a:endParaRPr lang="vi-VN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6095206" y="4593325"/>
            <a:ext cx="360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vi-VN" sz="2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7898602" y="3640796"/>
            <a:ext cx="3911700" cy="2047495"/>
            <a:chOff x="7898602" y="3640796"/>
            <a:chExt cx="3911700" cy="2047495"/>
          </a:xfrm>
        </p:grpSpPr>
        <p:sp>
          <p:nvSpPr>
            <p:cNvPr id="45" name="Rounded Rectangular Callout 44"/>
            <p:cNvSpPr/>
            <p:nvPr/>
          </p:nvSpPr>
          <p:spPr>
            <a:xfrm>
              <a:off x="7898602" y="3640796"/>
              <a:ext cx="3911700" cy="2026317"/>
            </a:xfrm>
            <a:prstGeom prst="wedgeRoundRectCallout">
              <a:avLst>
                <a:gd name="adj1" fmla="val -100152"/>
                <a:gd name="adj2" fmla="val 19079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pic>
          <p:nvPicPr>
            <p:cNvPr id="47" name="Picture 2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898602" y="3640796"/>
              <a:ext cx="3911700" cy="2047495"/>
            </a:xfrm>
            <a:prstGeom prst="round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5322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</p:childTnLst>
        </p:cTn>
      </p:par>
    </p:tnLst>
    <p:bldLst>
      <p:bldP spid="10" grpId="0"/>
      <p:bldP spid="37" grpId="0"/>
      <p:bldP spid="42" grpId="0"/>
      <p:bldP spid="4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334566" y="140439"/>
            <a:ext cx="11305256" cy="1077218"/>
            <a:chOff x="1253941" y="511805"/>
            <a:chExt cx="11305256" cy="1077218"/>
          </a:xfrm>
        </p:grpSpPr>
        <p:grpSp>
          <p:nvGrpSpPr>
            <p:cNvPr id="26" name="Group 25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1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7" name="TextBox 26"/>
            <p:cNvSpPr txBox="1"/>
            <p:nvPr/>
          </p:nvSpPr>
          <p:spPr>
            <a:xfrm>
              <a:off x="2059471" y="511805"/>
              <a:ext cx="104997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12 con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nhồi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Tú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Phương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3 con.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Tú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mấy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nhồi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0" name="Right Arrow 29">
            <a:hlinkClick r:id="rId3" action="ppaction://hlinksldjump"/>
          </p:cNvPr>
          <p:cNvSpPr/>
          <p:nvPr/>
        </p:nvSpPr>
        <p:spPr>
          <a:xfrm>
            <a:off x="8394758" y="5661248"/>
            <a:ext cx="1175866" cy="720310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31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1392" y="1696458"/>
            <a:ext cx="4965393" cy="3715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/>
        </p:nvSpPr>
        <p:spPr>
          <a:xfrm>
            <a:off x="7582294" y="1696458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5519142" y="2536998"/>
            <a:ext cx="653950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Tú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thú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nhồi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672875" y="3481546"/>
            <a:ext cx="5517537" cy="769441"/>
            <a:chOff x="6672875" y="3481546"/>
            <a:chExt cx="5517537" cy="769441"/>
          </a:xfrm>
        </p:grpSpPr>
        <p:sp>
          <p:nvSpPr>
            <p:cNvPr id="35" name="Rounded Rectangle 34"/>
            <p:cNvSpPr/>
            <p:nvPr/>
          </p:nvSpPr>
          <p:spPr>
            <a:xfrm>
              <a:off x="6672875" y="3501878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7712611" y="3501337"/>
              <a:ext cx="720080" cy="6829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Rounded Rectangle 39"/>
            <p:cNvSpPr/>
            <p:nvPr/>
          </p:nvSpPr>
          <p:spPr>
            <a:xfrm>
              <a:off x="8720723" y="3501336"/>
              <a:ext cx="792088" cy="68294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Rounded Rectangle 51"/>
            <p:cNvSpPr/>
            <p:nvPr/>
          </p:nvSpPr>
          <p:spPr>
            <a:xfrm>
              <a:off x="10304899" y="3542231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9668781" y="3481546"/>
              <a:ext cx="252163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(con)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6041595" y="4648465"/>
            <a:ext cx="6062864" cy="648072"/>
            <a:chOff x="5792983" y="4437112"/>
            <a:chExt cx="6062864" cy="648072"/>
          </a:xfrm>
        </p:grpSpPr>
        <p:sp>
          <p:nvSpPr>
            <p:cNvPr id="55" name="TextBox 54"/>
            <p:cNvSpPr txBox="1"/>
            <p:nvPr/>
          </p:nvSpPr>
          <p:spPr>
            <a:xfrm>
              <a:off x="5792983" y="4438853"/>
              <a:ext cx="606286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         con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thú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err="1">
                  <a:latin typeface="Times New Roman" pitchFamily="18" charset="0"/>
                  <a:cs typeface="Times New Roman" pitchFamily="18" charset="0"/>
                </a:rPr>
                <a:t>nhồi</a:t>
              </a: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 bông.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Rounded Rectangle 55"/>
            <p:cNvSpPr/>
            <p:nvPr/>
          </p:nvSpPr>
          <p:spPr>
            <a:xfrm>
              <a:off x="7401981" y="4437112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57" name="Rounded Rectangle 56"/>
          <p:cNvSpPr/>
          <p:nvPr/>
        </p:nvSpPr>
        <p:spPr>
          <a:xfrm>
            <a:off x="6672875" y="3492867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Oval 57"/>
          <p:cNvSpPr/>
          <p:nvPr/>
        </p:nvSpPr>
        <p:spPr>
          <a:xfrm>
            <a:off x="7712611" y="3492326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8720723" y="3492325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10304899" y="3533220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7650593" y="4653136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6217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7.35773E-7 2.96296E-6 L -0.2835 2.96296E-6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18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2" grpId="0"/>
      <p:bldP spid="33" grpId="0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23138" y="5573208"/>
            <a:ext cx="1267275" cy="12672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745752" y="4627200"/>
            <a:ext cx="4581702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Chợ Bến Thành</a:t>
            </a:r>
          </a:p>
          <a:p>
            <a:pPr algn="ctr"/>
            <a:r>
              <a:rPr lang="vi-V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Thành phố Hồ Chí Minh</a:t>
            </a:r>
            <a:endParaRPr lang="vi-VN" sz="3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Khám phá chợ Bến Thành - nét đặc trưng của Sài Gòn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49" r="15149"/>
          <a:stretch/>
        </p:blipFill>
        <p:spPr bwMode="auto">
          <a:xfrm>
            <a:off x="3804356" y="44624"/>
            <a:ext cx="4451090" cy="4536504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578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212" b="100000" l="2609" r="100000"/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23"/>
          <a:stretch/>
        </p:blipFill>
        <p:spPr bwMode="auto">
          <a:xfrm>
            <a:off x="682688" y="1985343"/>
            <a:ext cx="4638142" cy="34381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8" name="Group 17"/>
          <p:cNvGrpSpPr/>
          <p:nvPr/>
        </p:nvGrpSpPr>
        <p:grpSpPr>
          <a:xfrm>
            <a:off x="334566" y="140439"/>
            <a:ext cx="11305256" cy="1077218"/>
            <a:chOff x="1253941" y="511805"/>
            <a:chExt cx="11305256" cy="1077218"/>
          </a:xfrm>
        </p:grpSpPr>
        <p:grpSp>
          <p:nvGrpSpPr>
            <p:cNvPr id="19" name="Group 18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1" name="Oval 20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2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2" name="Oval 21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0" name="TextBox 19"/>
            <p:cNvSpPr txBox="1"/>
            <p:nvPr/>
          </p:nvSpPr>
          <p:spPr>
            <a:xfrm>
              <a:off x="2059471" y="511805"/>
              <a:ext cx="104997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Huyền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17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được ít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Huyền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9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cắt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hoa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3" name="Right Arrow 22">
            <a:hlinkClick r:id="rId5" action="ppaction://hlinksldjump"/>
          </p:cNvPr>
          <p:cNvSpPr/>
          <p:nvPr/>
        </p:nvSpPr>
        <p:spPr>
          <a:xfrm>
            <a:off x="9335566" y="5517232"/>
            <a:ext cx="1175866" cy="720310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5" name="TextBox 24"/>
          <p:cNvSpPr txBox="1"/>
          <p:nvPr/>
        </p:nvSpPr>
        <p:spPr>
          <a:xfrm>
            <a:off x="7582294" y="1696458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4998" y="2505090"/>
            <a:ext cx="6343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Thủy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cắt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là: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6239222" y="3481546"/>
            <a:ext cx="5819427" cy="769441"/>
            <a:chOff x="6672875" y="3481546"/>
            <a:chExt cx="5819427" cy="769441"/>
          </a:xfrm>
        </p:grpSpPr>
        <p:sp>
          <p:nvSpPr>
            <p:cNvPr id="28" name="Rounded Rectangle 27"/>
            <p:cNvSpPr/>
            <p:nvPr/>
          </p:nvSpPr>
          <p:spPr>
            <a:xfrm>
              <a:off x="6672875" y="3501878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9" name="Oval 28"/>
            <p:cNvSpPr/>
            <p:nvPr/>
          </p:nvSpPr>
          <p:spPr>
            <a:xfrm>
              <a:off x="7712611" y="3501337"/>
              <a:ext cx="720080" cy="682943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8720723" y="3501336"/>
              <a:ext cx="792088" cy="682943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Rounded Rectangle 30"/>
            <p:cNvSpPr/>
            <p:nvPr/>
          </p:nvSpPr>
          <p:spPr>
            <a:xfrm>
              <a:off x="10304899" y="3542231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668781" y="3481546"/>
              <a:ext cx="2823521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=        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</a:t>
              </a:r>
              <a:r>
                <a:rPr lang="en-US" sz="3200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bông</a:t>
              </a:r>
              <a:r>
                <a:rPr lang="en-US" sz="32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)</a:t>
              </a:r>
              <a:endParaRPr lang="en-US" sz="44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7319342" y="4653136"/>
            <a:ext cx="4608512" cy="648072"/>
            <a:chOff x="7319342" y="4437112"/>
            <a:chExt cx="4608512" cy="648072"/>
          </a:xfrm>
        </p:grpSpPr>
        <p:sp>
          <p:nvSpPr>
            <p:cNvPr id="34" name="TextBox 33"/>
            <p:cNvSpPr txBox="1"/>
            <p:nvPr/>
          </p:nvSpPr>
          <p:spPr>
            <a:xfrm>
              <a:off x="7319342" y="4438853"/>
              <a:ext cx="460851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Đáp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dirty="0" err="1"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dirty="0">
                  <a:latin typeface="Times New Roman" pitchFamily="18" charset="0"/>
                  <a:cs typeface="Times New Roman" pitchFamily="18" charset="0"/>
                </a:rPr>
                <a:t>:         </a:t>
              </a:r>
              <a:r>
                <a:rPr lang="en-US" sz="3600" err="1">
                  <a:latin typeface="Times New Roman" pitchFamily="18" charset="0"/>
                  <a:cs typeface="Times New Roman" pitchFamily="18" charset="0"/>
                </a:rPr>
                <a:t>bông</a:t>
              </a:r>
              <a:r>
                <a:rPr lang="en-US" sz="3600">
                  <a:latin typeface="Times New Roman" pitchFamily="18" charset="0"/>
                  <a:cs typeface="Times New Roman" pitchFamily="18" charset="0"/>
                </a:rPr>
                <a:t> hoa.</a:t>
              </a:r>
              <a:endParaRPr lang="vi-VN" sz="36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5" name="Rounded Rectangle 34"/>
            <p:cNvSpPr/>
            <p:nvPr/>
          </p:nvSpPr>
          <p:spPr>
            <a:xfrm>
              <a:off x="8899539" y="4437112"/>
              <a:ext cx="792088" cy="648072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66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6" name="Rounded Rectangle 35"/>
          <p:cNvSpPr/>
          <p:nvPr/>
        </p:nvSpPr>
        <p:spPr>
          <a:xfrm>
            <a:off x="6239222" y="3492867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17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7278958" y="3492326"/>
            <a:ext cx="720080" cy="682943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endParaRPr lang="vi-VN" sz="3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8287070" y="3492325"/>
            <a:ext cx="792088" cy="682943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9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9871246" y="3533220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8905998" y="4654325"/>
            <a:ext cx="792088" cy="648072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66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vi-VN" sz="36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664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97708E-6 3.7037E-6 L -0.29379 3.7037E-6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68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 tmFilter="0,0; .5, 1; 1, 1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5" grpId="0"/>
      <p:bldP spid="26" grpId="0"/>
      <p:bldP spid="36" grpId="0" animBg="1"/>
      <p:bldP spid="37" grpId="0" animBg="1"/>
      <p:bldP spid="38" grpId="0" animBg="1"/>
      <p:bldP spid="39" grpId="0" animBg="1"/>
      <p:bldP spid="4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7000" r="-2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42440" y="5443293"/>
            <a:ext cx="1414707" cy="141470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150990" y="4637228"/>
            <a:ext cx="3877985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vi-VN" sz="32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Văn miếu Trấn Biên</a:t>
            </a:r>
          </a:p>
          <a:p>
            <a:pPr algn="ctr"/>
            <a:r>
              <a:rPr lang="vi-VN" sz="32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 Hòa – Đồng Nai</a:t>
            </a:r>
          </a:p>
        </p:txBody>
      </p:sp>
      <p:pic>
        <p:nvPicPr>
          <p:cNvPr id="3074" name="Picture 2" descr="Văn miếu Trấn Biên - Di tích lịch sử cấp quốc gia hơn 300 năm tuổi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8943" y="116632"/>
            <a:ext cx="4469017" cy="445128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486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/>
        </p:nvGrpSpPr>
        <p:grpSpPr>
          <a:xfrm>
            <a:off x="334566" y="140439"/>
            <a:ext cx="11305256" cy="1077218"/>
            <a:chOff x="1253941" y="511805"/>
            <a:chExt cx="11305256" cy="1077218"/>
          </a:xfrm>
        </p:grpSpPr>
        <p:grpSp>
          <p:nvGrpSpPr>
            <p:cNvPr id="21" name="Group 20"/>
            <p:cNvGrpSpPr/>
            <p:nvPr/>
          </p:nvGrpSpPr>
          <p:grpSpPr>
            <a:xfrm>
              <a:off x="1253941" y="554838"/>
              <a:ext cx="654049" cy="635000"/>
              <a:chOff x="7934325" y="85725"/>
              <a:chExt cx="654049" cy="635000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8001000" y="152400"/>
                <a:ext cx="520700" cy="495300"/>
              </a:xfrm>
              <a:prstGeom prst="ellipse">
                <a:avLst/>
              </a:prstGeom>
              <a:solidFill>
                <a:srgbClr val="FFC000"/>
              </a:solidFill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b="1" dirty="0">
                    <a:solidFill>
                      <a:sysClr val="windowText" lastClr="000000"/>
                    </a:solidFill>
                    <a:latin typeface="Times New Roman" pitchFamily="18" charset="0"/>
                    <a:cs typeface="Times New Roman" pitchFamily="18" charset="0"/>
                  </a:rPr>
                  <a:t>3</a:t>
                </a:r>
                <a:endParaRPr lang="vi-VN" sz="2800" b="1" dirty="0">
                  <a:solidFill>
                    <a:sysClr val="windowText" lastClr="00000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4" name="Oval 23"/>
              <p:cNvSpPr/>
              <p:nvPr/>
            </p:nvSpPr>
            <p:spPr>
              <a:xfrm>
                <a:off x="7934325" y="85725"/>
                <a:ext cx="654049" cy="635000"/>
              </a:xfrm>
              <a:prstGeom prst="ellipse">
                <a:avLst/>
              </a:prstGeom>
              <a:noFill/>
              <a:ln w="28575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22" name="TextBox 21"/>
            <p:cNvSpPr txBox="1"/>
            <p:nvPr/>
          </p:nvSpPr>
          <p:spPr>
            <a:xfrm>
              <a:off x="2059471" y="511805"/>
              <a:ext cx="10499726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Minh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24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Tuấn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Minh 10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bưu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ảnh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Hỏi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Tuấn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dirty="0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b="1" err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nhiêu</a:t>
              </a:r>
              <a:r>
                <a:rPr lang="en-US" sz="3200" b="1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 bưu ảnh</a:t>
              </a:r>
              <a:r>
                <a:rPr lang="en-US" sz="3200" b="1" dirty="0">
                  <a:solidFill>
                    <a:srgbClr val="0000FF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</p:grpSp>
      <p:sp>
        <p:nvSpPr>
          <p:cNvPr id="25" name="Right Arrow 24">
            <a:hlinkClick r:id="rId3" action="ppaction://hlinksldjump"/>
          </p:cNvPr>
          <p:cNvSpPr/>
          <p:nvPr/>
        </p:nvSpPr>
        <p:spPr>
          <a:xfrm>
            <a:off x="7967414" y="5657733"/>
            <a:ext cx="1175866" cy="720310"/>
          </a:xfrm>
          <a:prstGeom prst="rightArrow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7" name="TextBox 26"/>
          <p:cNvSpPr txBox="1"/>
          <p:nvPr/>
        </p:nvSpPr>
        <p:spPr>
          <a:xfrm>
            <a:off x="7582294" y="1696458"/>
            <a:ext cx="24003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600" b="1" i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i="1" u="sng" dirty="0" err="1">
                <a:latin typeface="Times New Roman" pitchFamily="18" charset="0"/>
                <a:cs typeface="Times New Roman" pitchFamily="18" charset="0"/>
              </a:rPr>
              <a:t>giải</a:t>
            </a:r>
            <a:endParaRPr lang="vi-VN" sz="3600" b="1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4998" y="2536998"/>
            <a:ext cx="6343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Tuấn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bưu ảnh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: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752640" y="3443704"/>
            <a:ext cx="21508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24 +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10 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8611047" y="3429000"/>
            <a:ext cx="324479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3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4 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)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731692" y="4377298"/>
            <a:ext cx="63436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: 34 </a:t>
            </a:r>
            <a:r>
              <a:rPr lang="en-US" sz="4000" err="1">
                <a:latin typeface="Times New Roman" pitchFamily="18" charset="0"/>
                <a:cs typeface="Times New Roman" pitchFamily="18" charset="0"/>
              </a:rPr>
              <a:t>bưu</a:t>
            </a:r>
            <a:r>
              <a:rPr lang="en-US" sz="4000">
                <a:latin typeface="Times New Roman" pitchFamily="18" charset="0"/>
                <a:cs typeface="Times New Roman" pitchFamily="18" charset="0"/>
              </a:rPr>
              <a:t> ảnh.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1" t="8046" r="23937"/>
          <a:stretch/>
        </p:blipFill>
        <p:spPr>
          <a:xfrm>
            <a:off x="-162513" y="4581128"/>
            <a:ext cx="1668421" cy="2276872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106796" y="1407790"/>
            <a:ext cx="5412346" cy="2381250"/>
            <a:chOff x="155652" y="901511"/>
            <a:chExt cx="4754647" cy="2381250"/>
          </a:xfrm>
        </p:grpSpPr>
        <p:sp>
          <p:nvSpPr>
            <p:cNvPr id="16" name="Rounded Rectangular Callout 15"/>
            <p:cNvSpPr/>
            <p:nvPr/>
          </p:nvSpPr>
          <p:spPr>
            <a:xfrm>
              <a:off x="155652" y="901511"/>
              <a:ext cx="4754647" cy="2381250"/>
            </a:xfrm>
            <a:prstGeom prst="wedgeRoundRectCallout">
              <a:avLst>
                <a:gd name="adj1" fmla="val -34251"/>
                <a:gd name="adj2" fmla="val 87178"/>
                <a:gd name="adj3" fmla="val 16667"/>
              </a:avLst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>
                <a:lnSpc>
                  <a:spcPct val="150000"/>
                </a:lnSpc>
              </a:pP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Minh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có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: 24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bưu</a:t>
              </a:r>
              <a:r>
                <a:rPr lang="en-US" sz="30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000" dirty="0" err="1">
                  <a:latin typeface="Times New Roman" pitchFamily="18" charset="0"/>
                  <a:cs typeface="Times New Roman" pitchFamily="18" charset="0"/>
                </a:rPr>
                <a:t>ảnh</a:t>
              </a:r>
              <a:endParaRPr lang="en-US" sz="30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Tuấn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nhiều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hơn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Minh: 10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bưu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ảnh</a:t>
              </a:r>
              <a:endParaRPr lang="en-US" sz="2800" dirty="0">
                <a:latin typeface="Times New Roman" pitchFamily="18" charset="0"/>
                <a:cs typeface="Times New Roman" pitchFamily="18" charset="0"/>
              </a:endParaRPr>
            </a:p>
            <a:p>
              <a:pPr>
                <a:lnSpc>
                  <a:spcPct val="150000"/>
                </a:lnSpc>
              </a:pP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Tuấn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:          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bưu</a:t>
              </a:r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2800" dirty="0" err="1">
                  <a:latin typeface="Times New Roman" pitchFamily="18" charset="0"/>
                  <a:cs typeface="Times New Roman" pitchFamily="18" charset="0"/>
                </a:rPr>
                <a:t>ảnh</a:t>
              </a:r>
              <a:endParaRPr lang="vi-VN" sz="3200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7" name="Rounded Rectangle 16"/>
            <p:cNvSpPr/>
            <p:nvPr/>
          </p:nvSpPr>
          <p:spPr>
            <a:xfrm>
              <a:off x="1178094" y="2518792"/>
              <a:ext cx="609601" cy="495300"/>
            </a:xfrm>
            <a:prstGeom prst="roundRect">
              <a:avLst/>
            </a:prstGeom>
            <a:ln w="38100">
              <a:solidFill>
                <a:srgbClr val="FF0000"/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latin typeface="Times New Roman" pitchFamily="18" charset="0"/>
                  <a:cs typeface="Times New Roman" pitchFamily="18" charset="0"/>
                </a:rPr>
                <a:t>?</a:t>
              </a:r>
              <a:endParaRPr lang="vi-VN" sz="28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86303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7" grpId="0"/>
      <p:bldP spid="28" grpId="0"/>
      <p:bldP spid="44" grpId="0"/>
      <p:bldP spid="45" grpId="0"/>
      <p:bldP spid="4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690</TotalTime>
  <Words>461</Words>
  <Application>Microsoft Office PowerPoint</Application>
  <PresentationFormat>Custom</PresentationFormat>
  <Paragraphs>79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Huy Duẩn</dc:creator>
  <cp:lastModifiedBy>Nguyen Dang  Dat</cp:lastModifiedBy>
  <cp:revision>123</cp:revision>
  <dcterms:created xsi:type="dcterms:W3CDTF">2021-07-30T14:15:01Z</dcterms:created>
  <dcterms:modified xsi:type="dcterms:W3CDTF">2022-10-18T06:10:00Z</dcterms:modified>
</cp:coreProperties>
</file>