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 id="2147483827" r:id="rId4"/>
    <p:sldMasterId id="2147483851" r:id="rId5"/>
    <p:sldMasterId id="2147483873" r:id="rId6"/>
    <p:sldMasterId id="2147483885" r:id="rId7"/>
  </p:sldMasterIdLst>
  <p:notesMasterIdLst>
    <p:notesMasterId r:id="rId20"/>
  </p:notesMasterIdLst>
  <p:sldIdLst>
    <p:sldId id="256" r:id="rId8"/>
    <p:sldId id="257" r:id="rId9"/>
    <p:sldId id="259" r:id="rId10"/>
    <p:sldId id="260" r:id="rId11"/>
    <p:sldId id="3402" r:id="rId12"/>
    <p:sldId id="3403" r:id="rId13"/>
    <p:sldId id="515" r:id="rId14"/>
    <p:sldId id="3405" r:id="rId15"/>
    <p:sldId id="265" r:id="rId16"/>
    <p:sldId id="300" r:id="rId17"/>
    <p:sldId id="3404" r:id="rId18"/>
    <p:sldId id="5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73" d="100"/>
          <a:sy n="73" d="100"/>
        </p:scale>
        <p:origin x="4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65826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2022/3/28</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159944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7209442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323508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777342239"/>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31599821"/>
      </p:ext>
    </p:extLst>
  </p:cSld>
  <p:clrMapOvr>
    <a:masterClrMapping/>
  </p:clrMapOvr>
  <p:transition spd="slow">
    <p:wipe dir="d"/>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60639306"/>
      </p:ext>
    </p:extLst>
  </p:cSld>
  <p:clrMapOvr>
    <a:masterClrMapping/>
  </p:clrMapOvr>
  <p:transition spd="slow">
    <p:wipe dir="d"/>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28/03/2022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67107233"/>
      </p:ext>
    </p:extLst>
  </p:cSld>
  <p:clrMapOvr>
    <a:masterClrMapping/>
  </p:clrMapOvr>
  <p:transition spd="slow">
    <p:wipe dir="d"/>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28/03/2022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37492286"/>
      </p:ext>
    </p:extLst>
  </p:cSld>
  <p:clrMapOvr>
    <a:masterClrMapping/>
  </p:clrMapOvr>
  <p:transition spd="slow">
    <p:wipe dir="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28/03/2022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39708528"/>
      </p:ext>
    </p:extLst>
  </p:cSld>
  <p:clrMapOvr>
    <a:masterClrMapping/>
  </p:clrMapOvr>
  <p:transition spd="slow">
    <p:wipe dir="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28/03/2022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034805546"/>
      </p:ext>
    </p:extLst>
  </p:cSld>
  <p:clrMapOvr>
    <a:masterClrMapping/>
  </p:clrMapOvr>
  <p:transition spd="slow">
    <p:wipe dir="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28/03/2022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08208045"/>
      </p:ext>
    </p:extLst>
  </p:cSld>
  <p:clrMapOvr>
    <a:masterClrMapping/>
  </p:clrMapOvr>
  <p:transition spd="slow">
    <p:wipe dir="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28/03/2022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41959224"/>
      </p:ext>
    </p:extLst>
  </p:cSld>
  <p:clrMapOvr>
    <a:masterClrMapping/>
  </p:clrMapOvr>
  <p:transition spd="slow">
    <p:wipe dir="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01238303"/>
      </p:ext>
    </p:extLst>
  </p:cSld>
  <p:clrMapOvr>
    <a:masterClrMapping/>
  </p:clrMapOvr>
  <p:transition spd="slow">
    <p:wipe dir="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28/03/2022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45391681"/>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0.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image" Target="../media/image4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0.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42.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2022/3/28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2022/3/28</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127454304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8"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28/03/2022</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4944597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7.xml"/><Relationship Id="rId1" Type="http://schemas.openxmlformats.org/officeDocument/2006/relationships/tags" Target="../tags/tag5.xml"/><Relationship Id="rId6" Type="http://schemas.microsoft.com/office/2007/relationships/hdphoto" Target="../media/hdphoto4.wdp"/><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28.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45.pn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69.xml"/><Relationship Id="rId7" Type="http://schemas.openxmlformats.org/officeDocument/2006/relationships/audio" Target="../media/audio4.wav"/><Relationship Id="rId12" Type="http://schemas.openxmlformats.org/officeDocument/2006/relationships/image" Target="../media/image46.png"/><Relationship Id="rId2" Type="http://schemas.openxmlformats.org/officeDocument/2006/relationships/audio" Target="../media/media3.mp3"/><Relationship Id="rId16" Type="http://schemas.openxmlformats.org/officeDocument/2006/relationships/image" Target="../media/image48.wmf"/><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28.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image" Target="../media/image44.jpeg"/><Relationship Id="rId1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69.xml"/><Relationship Id="rId7" Type="http://schemas.openxmlformats.org/officeDocument/2006/relationships/audio" Target="../media/audio4.wav"/><Relationship Id="rId12" Type="http://schemas.openxmlformats.org/officeDocument/2006/relationships/image" Target="../media/image46.png"/><Relationship Id="rId2" Type="http://schemas.openxmlformats.org/officeDocument/2006/relationships/audio" Target="../media/media3.mp3"/><Relationship Id="rId16" Type="http://schemas.openxmlformats.org/officeDocument/2006/relationships/image" Target="../media/image48.wmf"/><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28.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image" Target="../media/image44.jpeg"/><Relationship Id="rId1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69.xml"/><Relationship Id="rId7" Type="http://schemas.openxmlformats.org/officeDocument/2006/relationships/audio" Target="../media/audio4.wav"/><Relationship Id="rId12" Type="http://schemas.openxmlformats.org/officeDocument/2006/relationships/image" Target="../media/image46.png"/><Relationship Id="rId2" Type="http://schemas.openxmlformats.org/officeDocument/2006/relationships/audio" Target="../media/media3.mp3"/><Relationship Id="rId16" Type="http://schemas.openxmlformats.org/officeDocument/2006/relationships/image" Target="../media/image48.wmf"/><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28.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image" Target="../media/image44.jpeg"/><Relationship Id="rId14"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015663"/>
          </a:xfrm>
          <a:prstGeom prst="rect">
            <a:avLst/>
          </a:prstGeom>
          <a:noFill/>
        </p:spPr>
        <p:txBody>
          <a:bodyPr wrap="square" rtlCol="0">
            <a:spAutoFit/>
          </a:bodyPr>
          <a:lstStyle/>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Khởi</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động</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9E63F35D-DB7C-4D78-8334-945D85AA5AFC}"/>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8" name="图片 7">
            <a:extLst>
              <a:ext uri="{FF2B5EF4-FFF2-40B4-BE49-F238E27FC236}">
                <a16:creationId xmlns:a16="http://schemas.microsoft.com/office/drawing/2014/main" id="{866C74A3-8176-47CE-83D2-B32BD0E6AB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34967" y="2456121"/>
            <a:ext cx="3490747" cy="5065357"/>
          </a:xfrm>
          <a:prstGeom prst="rect">
            <a:avLst/>
          </a:prstGeom>
        </p:spPr>
      </p:pic>
      <p:pic>
        <p:nvPicPr>
          <p:cNvPr id="4" name="Picture 3">
            <a:extLst>
              <a:ext uri="{FF2B5EF4-FFF2-40B4-BE49-F238E27FC236}">
                <a16:creationId xmlns:a16="http://schemas.microsoft.com/office/drawing/2014/main" id="{6F842CC7-6509-4BF2-8DD6-3F98DDC2660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36826" y="1562363"/>
            <a:ext cx="9255092" cy="4378158"/>
          </a:xfrm>
          <a:prstGeom prst="rect">
            <a:avLst/>
          </a:prstGeom>
        </p:spPr>
      </p:pic>
      <p:sp>
        <p:nvSpPr>
          <p:cNvPr id="5" name="Rectangle 4">
            <a:extLst>
              <a:ext uri="{FF2B5EF4-FFF2-40B4-BE49-F238E27FC236}">
                <a16:creationId xmlns:a16="http://schemas.microsoft.com/office/drawing/2014/main" id="{26B1C4E8-E3DD-4CC9-9F84-5E85492C7A66}"/>
              </a:ext>
            </a:extLst>
          </p:cNvPr>
          <p:cNvSpPr/>
          <p:nvPr/>
        </p:nvSpPr>
        <p:spPr>
          <a:xfrm>
            <a:off x="936826" y="598501"/>
            <a:ext cx="9650522" cy="523220"/>
          </a:xfrm>
          <a:prstGeom prst="rect">
            <a:avLst/>
          </a:prstGeom>
        </p:spPr>
        <p:txBody>
          <a:bodyPr wrap="square">
            <a:spAutoFit/>
          </a:bodyPr>
          <a:lstStyle/>
          <a:p>
            <a:r>
              <a:rPr lang="vi-VN" sz="2800" b="1" dirty="0"/>
              <a:t>2. Viết 4 – 5 câu giới thiệu một đồ vật được làm từ tre hoặc gỗ.</a:t>
            </a:r>
          </a:p>
        </p:txBody>
      </p:sp>
    </p:spTree>
    <p:custDataLst>
      <p:tags r:id="rId1"/>
    </p:custDataLst>
    <p:extLst>
      <p:ext uri="{BB962C8B-B14F-4D97-AF65-F5344CB8AC3E}">
        <p14:creationId xmlns:p14="http://schemas.microsoft.com/office/powerpoint/2010/main" val="372211145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9D0298-F459-4183-9418-77FD30ABB048}"/>
              </a:ext>
            </a:extLst>
          </p:cNvPr>
          <p:cNvSpPr txBox="1"/>
          <p:nvPr/>
        </p:nvSpPr>
        <p:spPr>
          <a:xfrm>
            <a:off x="5504156" y="363984"/>
            <a:ext cx="3444536" cy="646331"/>
          </a:xfrm>
          <a:prstGeom prst="rect">
            <a:avLst/>
          </a:prstGeom>
          <a:noFill/>
        </p:spPr>
        <p:txBody>
          <a:bodyPr wrap="square" rtlCol="0">
            <a:spAutoFit/>
          </a:bodyPr>
          <a:lstStyle/>
          <a:p>
            <a:r>
              <a:rPr lang="en-US" sz="3600" dirty="0" err="1"/>
              <a:t>Bài</a:t>
            </a:r>
            <a:r>
              <a:rPr lang="en-US" sz="3600" dirty="0"/>
              <a:t> </a:t>
            </a:r>
            <a:r>
              <a:rPr lang="en-US" sz="3600" dirty="0" err="1"/>
              <a:t>mẫu</a:t>
            </a:r>
            <a:endParaRPr lang="en-US" sz="3600" dirty="0"/>
          </a:p>
        </p:txBody>
      </p:sp>
      <p:sp>
        <p:nvSpPr>
          <p:cNvPr id="4" name="TextBox 3">
            <a:extLst>
              <a:ext uri="{FF2B5EF4-FFF2-40B4-BE49-F238E27FC236}">
                <a16:creationId xmlns:a16="http://schemas.microsoft.com/office/drawing/2014/main" id="{F5110F4E-CF3C-486E-A7A4-D6517A66D366}"/>
              </a:ext>
            </a:extLst>
          </p:cNvPr>
          <p:cNvSpPr txBox="1"/>
          <p:nvPr/>
        </p:nvSpPr>
        <p:spPr>
          <a:xfrm>
            <a:off x="1970843" y="1518081"/>
            <a:ext cx="9312675" cy="2862322"/>
          </a:xfrm>
          <a:prstGeom prst="rect">
            <a:avLst/>
          </a:prstGeom>
          <a:noFill/>
        </p:spPr>
        <p:txBody>
          <a:bodyPr wrap="square" rtlCol="0">
            <a:spAutoFit/>
          </a:bodyPr>
          <a:lstStyle/>
          <a:p>
            <a:pPr algn="just"/>
            <a:r>
              <a:rPr lang="vi-VN" sz="3600"/>
              <a:t>Đũa tre có thiết kế đơn giản, sử dụng an toàn. Mẹ em dùng đũa tre để nấu ăn. Khi ăn cơm, nhà em cũng dùng đũa tre để gắp thức ăn. Nhưng đũa tre dễ bị ẩm mốc nếu không được để ở nơi khô thoáng.</a:t>
            </a:r>
            <a:endParaRPr lang="en-US" sz="3600" dirty="0"/>
          </a:p>
        </p:txBody>
      </p:sp>
    </p:spTree>
    <p:extLst>
      <p:ext uri="{BB962C8B-B14F-4D97-AF65-F5344CB8AC3E}">
        <p14:creationId xmlns:p14="http://schemas.microsoft.com/office/powerpoint/2010/main" val="8069237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Đáp</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án</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Cây</a:t>
            </a:r>
            <a:r>
              <a:rPr kumimoji="0" lang="en-US" sz="24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tre</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p>
        </p:txBody>
      </p:sp>
      <p:sp>
        <p:nvSpPr>
          <p:cNvPr id="2" name="Rectangle 1"/>
          <p:cNvSpPr/>
          <p:nvPr/>
        </p:nvSpPr>
        <p:spPr>
          <a:xfrm>
            <a:off x="1888566" y="1022385"/>
            <a:ext cx="8379217" cy="1446550"/>
          </a:xfrm>
          <a:prstGeom prst="rect">
            <a:avLst/>
          </a:prstGeom>
          <a:noFill/>
        </p:spPr>
        <p:txBody>
          <a:bodyPr wrap="none" lIns="91440" tIns="45720" rIns="91440" bIns="45720">
            <a:spAutoFit/>
          </a:bodyPr>
          <a:lstStyle/>
          <a:p>
            <a:pPr lvl="0" algn="ctr"/>
            <a:r>
              <a:rPr lang="en-US" sz="4400" b="1" dirty="0" err="1">
                <a:ln w="0"/>
                <a:solidFill>
                  <a:srgbClr val="00B050"/>
                </a:solidFill>
                <a:latin typeface="Times New Roman" panose="02020603050405020304" pitchFamily="18" charset="0"/>
                <a:cs typeface="Times New Roman" panose="02020603050405020304" pitchFamily="18" charset="0"/>
              </a:rPr>
              <a:t>Trong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trắng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ngoài</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xanh</a:t>
            </a:r>
            <a:r>
              <a:rPr lang="en-US" sz="4400" b="1" dirty="0">
                <a:ln w="0"/>
                <a:solidFill>
                  <a:srgbClr val="00B050"/>
                </a:solidFill>
                <a:latin typeface="Times New Roman" panose="02020603050405020304" pitchFamily="18" charset="0"/>
                <a:cs typeface="Times New Roman" panose="02020603050405020304" pitchFamily="18" charset="0"/>
              </a:rPr>
              <a:t>,</a:t>
            </a:r>
          </a:p>
          <a:p>
            <a:pPr lvl="0" algn="ctr"/>
            <a:r>
              <a:rPr lang="en-US" sz="4400" b="1" dirty="0" err="1">
                <a:ln w="0"/>
                <a:solidFill>
                  <a:srgbClr val="00B050"/>
                </a:solidFill>
                <a:latin typeface="Times New Roman" panose="02020603050405020304" pitchFamily="18" charset="0"/>
                <a:cs typeface="Times New Roman" panose="02020603050405020304" pitchFamily="18" charset="0"/>
              </a:rPr>
              <a:t>Đóng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đanh</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từng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khúc</a:t>
            </a:r>
            <a:r>
              <a:rPr lang="en-US" sz="4400" b="1" dirty="0">
                <a:ln w="0"/>
                <a:solidFill>
                  <a:srgbClr val="00B050"/>
                </a:solidFill>
                <a:latin typeface="Times New Roman" panose="02020603050405020304" pitchFamily="18" charset="0"/>
                <a:cs typeface="Times New Roman" panose="02020603050405020304" pitchFamily="18" charset="0"/>
              </a:rPr>
              <a:t> - </a:t>
            </a:r>
            <a:r>
              <a:rPr lang="en-US" sz="4400" b="1" dirty="0" err="1">
                <a:ln w="0"/>
                <a:solidFill>
                  <a:srgbClr val="00B050"/>
                </a:solidFill>
                <a:latin typeface="Times New Roman" panose="02020603050405020304" pitchFamily="18" charset="0"/>
                <a:cs typeface="Times New Roman" panose="02020603050405020304" pitchFamily="18" charset="0"/>
              </a:rPr>
              <a:t>Là</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cây</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gì</a:t>
            </a:r>
            <a:r>
              <a:rPr lang="en-US" sz="4400" b="1" dirty="0">
                <a:ln w="0"/>
                <a:solidFill>
                  <a:srgbClr val="00B05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Đáp</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án</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Đôi</a:t>
            </a:r>
            <a:r>
              <a:rPr kumimoji="0" lang="en-US" sz="24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đũa</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2202755" y="1022385"/>
            <a:ext cx="7750840" cy="1446550"/>
          </a:xfrm>
          <a:prstGeom prst="rect">
            <a:avLst/>
          </a:prstGeom>
          <a:noFill/>
        </p:spPr>
        <p:txBody>
          <a:bodyPr wrap="none" lIns="91440" tIns="45720" rIns="91440" bIns="45720">
            <a:spAutoFit/>
          </a:bodyPr>
          <a:lstStyle/>
          <a:p>
            <a:pPr lvl="0" algn="ctr"/>
            <a:r>
              <a:rPr lang="en-US" sz="4400" b="1" dirty="0" err="1">
                <a:ln w="0"/>
                <a:solidFill>
                  <a:srgbClr val="00B050"/>
                </a:solidFill>
                <a:latin typeface="Times New Roman" panose="02020603050405020304" pitchFamily="18" charset="0"/>
                <a:cs typeface="Times New Roman" panose="02020603050405020304" pitchFamily="18" charset="0"/>
              </a:rPr>
              <a:t>Chúng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tớ</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là</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một</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cặp</a:t>
            </a:r>
            <a:r>
              <a:rPr lang="en-US" sz="4400" b="1" dirty="0">
                <a:ln w="0"/>
                <a:solidFill>
                  <a:srgbClr val="00B050"/>
                </a:solidFill>
                <a:latin typeface="Times New Roman" panose="02020603050405020304" pitchFamily="18" charset="0"/>
                <a:cs typeface="Times New Roman" panose="02020603050405020304" pitchFamily="18" charset="0"/>
              </a:rPr>
              <a:t>,</a:t>
            </a:r>
          </a:p>
          <a:p>
            <a:pPr lvl="0" algn="ctr"/>
            <a:r>
              <a:rPr lang="en-US" sz="4400" b="1" dirty="0" err="1">
                <a:ln w="0"/>
                <a:solidFill>
                  <a:srgbClr val="00B050"/>
                </a:solidFill>
                <a:latin typeface="Times New Roman" panose="02020603050405020304" pitchFamily="18" charset="0"/>
                <a:cs typeface="Times New Roman" panose="02020603050405020304" pitchFamily="18" charset="0"/>
              </a:rPr>
              <a:t>Chuyên</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để</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gắp</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thức</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ăn</a:t>
            </a:r>
            <a:r>
              <a:rPr lang="en-US" sz="4400" b="1" dirty="0">
                <a:ln w="0"/>
                <a:solidFill>
                  <a:srgbClr val="00B050"/>
                </a:solidFill>
                <a:latin typeface="Times New Roman" panose="02020603050405020304" pitchFamily="18" charset="0"/>
                <a:cs typeface="Times New Roman" panose="02020603050405020304" pitchFamily="18" charset="0"/>
              </a:rPr>
              <a:t> - </a:t>
            </a:r>
            <a:r>
              <a:rPr lang="en-US" sz="4400" b="1" dirty="0" err="1">
                <a:ln w="0"/>
                <a:solidFill>
                  <a:srgbClr val="00B050"/>
                </a:solidFill>
                <a:latin typeface="Times New Roman" panose="02020603050405020304" pitchFamily="18" charset="0"/>
                <a:cs typeface="Times New Roman" panose="02020603050405020304" pitchFamily="18" charset="0"/>
              </a:rPr>
              <a:t>Là</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gì</a:t>
            </a:r>
            <a:r>
              <a:rPr lang="en-US" sz="4400" b="1" dirty="0">
                <a:ln w="0"/>
                <a:solidFill>
                  <a:srgbClr val="00B05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157303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Đáp</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án</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Cái</a:t>
            </a:r>
            <a:r>
              <a:rPr kumimoji="0" lang="en-US" sz="24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bàn</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2529767" y="1022385"/>
            <a:ext cx="7096815" cy="1446550"/>
          </a:xfrm>
          <a:prstGeom prst="rect">
            <a:avLst/>
          </a:prstGeom>
          <a:noFill/>
        </p:spPr>
        <p:txBody>
          <a:bodyPr wrap="none" lIns="91440" tIns="45720" rIns="91440" bIns="45720">
            <a:spAutoFit/>
          </a:bodyPr>
          <a:lstStyle/>
          <a:p>
            <a:pPr lvl="0" algn="ctr"/>
            <a:r>
              <a:rPr lang="en-US" sz="4400" b="1" dirty="0" err="1">
                <a:ln w="0"/>
                <a:solidFill>
                  <a:srgbClr val="00B050"/>
                </a:solidFill>
                <a:latin typeface="Times New Roman" panose="02020603050405020304" pitchFamily="18" charset="0"/>
                <a:cs typeface="Times New Roman" panose="02020603050405020304" pitchFamily="18" charset="0"/>
              </a:rPr>
              <a:t>Bốn</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chân</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bằng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nhau</a:t>
            </a:r>
            <a:r>
              <a:rPr lang="en-US" sz="4400" b="1" dirty="0">
                <a:ln w="0"/>
                <a:solidFill>
                  <a:srgbClr val="00B050"/>
                </a:solidFill>
                <a:latin typeface="Times New Roman" panose="02020603050405020304" pitchFamily="18" charset="0"/>
                <a:cs typeface="Times New Roman" panose="02020603050405020304" pitchFamily="18" charset="0"/>
              </a:rPr>
              <a:t>,</a:t>
            </a:r>
          </a:p>
          <a:p>
            <a:pPr lvl="0" algn="ctr"/>
            <a:r>
              <a:rPr lang="en-US" sz="4400" b="1" dirty="0">
                <a:ln w="0"/>
                <a:solidFill>
                  <a:srgbClr val="00B050"/>
                </a:solidFill>
                <a:latin typeface="Times New Roman" panose="02020603050405020304" pitchFamily="18" charset="0"/>
                <a:cs typeface="Times New Roman" panose="02020603050405020304" pitchFamily="18" charset="0"/>
              </a:rPr>
              <a:t>Hai </a:t>
            </a:r>
            <a:r>
              <a:rPr lang="en-US" sz="4400" b="1" dirty="0" err="1">
                <a:ln w="0"/>
                <a:solidFill>
                  <a:srgbClr val="00B050"/>
                </a:solidFill>
                <a:latin typeface="Times New Roman" panose="02020603050405020304" pitchFamily="18" charset="0"/>
                <a:cs typeface="Times New Roman" panose="02020603050405020304" pitchFamily="18" charset="0"/>
              </a:rPr>
              <a:t>đầu</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một</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mặt</a:t>
            </a:r>
            <a:r>
              <a:rPr lang="en-US" sz="4400" b="1" dirty="0">
                <a:ln w="0"/>
                <a:solidFill>
                  <a:srgbClr val="00B050"/>
                </a:solidFill>
                <a:latin typeface="Times New Roman" panose="02020603050405020304" pitchFamily="18" charset="0"/>
                <a:cs typeface="Times New Roman" panose="02020603050405020304" pitchFamily="18" charset="0"/>
              </a:rPr>
              <a:t> - </a:t>
            </a:r>
            <a:r>
              <a:rPr lang="en-US" sz="4400" b="1" dirty="0" err="1">
                <a:ln w="0"/>
                <a:solidFill>
                  <a:srgbClr val="00B050"/>
                </a:solidFill>
                <a:latin typeface="Times New Roman" panose="02020603050405020304" pitchFamily="18" charset="0"/>
                <a:cs typeface="Times New Roman" panose="02020603050405020304" pitchFamily="18" charset="0"/>
              </a:rPr>
              <a:t>Là</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cái</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gì</a:t>
            </a:r>
            <a:r>
              <a:rPr lang="en-US" sz="4400" b="1" dirty="0">
                <a:ln w="0"/>
                <a:solidFill>
                  <a:srgbClr val="00B05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1309255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2810540" y="2690037"/>
            <a:ext cx="6804837" cy="1754326"/>
          </a:xfrm>
          <a:prstGeom prst="rect">
            <a:avLst/>
          </a:prstGeom>
          <a:noFill/>
        </p:spPr>
        <p:txBody>
          <a:bodyPr wrap="square" rtlCol="0">
            <a:spAutoFit/>
          </a:bodyPr>
          <a:lstStyle/>
          <a:p>
            <a:pPr algn="ctr"/>
            <a:r>
              <a:rPr lang="en-US" sz="5400" dirty="0" err="1">
                <a:solidFill>
                  <a:srgbClr val="0070C0"/>
                </a:solidFill>
              </a:rPr>
              <a:t>Tiết</a:t>
            </a:r>
            <a:r>
              <a:rPr lang="en-US" sz="5400">
                <a:solidFill>
                  <a:srgbClr val="0070C0"/>
                </a:solidFill>
              </a:rPr>
              <a:t> 5:</a:t>
            </a:r>
            <a:endParaRPr lang="en-US" sz="5400" dirty="0">
              <a:solidFill>
                <a:srgbClr val="0070C0"/>
              </a:solidFill>
            </a:endParaRPr>
          </a:p>
          <a:p>
            <a:pPr algn="ctr"/>
            <a:r>
              <a:rPr lang="vi-VN" sz="5400" dirty="0">
                <a:solidFill>
                  <a:srgbClr val="0070C0"/>
                </a:solidFill>
              </a:rPr>
              <a:t>Luyện viết đoạn</a:t>
            </a:r>
            <a:endParaRPr lang="en-US" sz="5400" dirty="0">
              <a:solidFill>
                <a:srgbClr val="0070C0"/>
              </a:solidFill>
            </a:endParaRPr>
          </a:p>
        </p:txBody>
      </p:sp>
    </p:spTree>
    <p:extLst>
      <p:ext uri="{BB962C8B-B14F-4D97-AF65-F5344CB8AC3E}">
        <p14:creationId xmlns:p14="http://schemas.microsoft.com/office/powerpoint/2010/main" val="2907210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 y="1342"/>
            <a:ext cx="12187239" cy="6855321"/>
          </a:xfrm>
          <a:prstGeom prst="rect">
            <a:avLst/>
          </a:prstGeom>
        </p:spPr>
      </p:pic>
      <p:sp>
        <p:nvSpPr>
          <p:cNvPr id="3" name="TextBox 2"/>
          <p:cNvSpPr txBox="1"/>
          <p:nvPr/>
        </p:nvSpPr>
        <p:spPr>
          <a:xfrm>
            <a:off x="390162" y="828591"/>
            <a:ext cx="11674818" cy="4169603"/>
          </a:xfrm>
          <a:prstGeom prst="rect">
            <a:avLst/>
          </a:prstGeom>
          <a:noFill/>
        </p:spPr>
        <p:txBody>
          <a:bodyPr wrap="square" rtlCol="0">
            <a:spAutoFit/>
          </a:bodyPr>
          <a:lstStyle/>
          <a:p>
            <a:pPr>
              <a:lnSpc>
                <a:spcPct val="138000"/>
              </a:lnSpc>
            </a:pPr>
            <a:r>
              <a:rPr lang="en-US" sz="3200" b="1" dirty="0">
                <a:solidFill>
                  <a:schemeClr val="bg1"/>
                </a:solidFill>
                <a:latin typeface="HP001 4 hàng" panose="020B0603050302020204" pitchFamily="34" charset="0"/>
              </a:rPr>
              <a:t>    </a:t>
            </a:r>
            <a:r>
              <a:rPr lang="en-US" sz="3200" b="1">
                <a:solidFill>
                  <a:schemeClr val="bg1"/>
                </a:solidFill>
                <a:latin typeface="HP001 4 hàng" panose="020B0603050302020204" pitchFamily="34" charset="0"/>
              </a:rPr>
              <a:t>Thứ </a:t>
            </a:r>
            <a:r>
              <a:rPr lang="en-US" sz="3200" b="1" smtClean="0">
                <a:solidFill>
                  <a:schemeClr val="bg1"/>
                </a:solidFill>
                <a:latin typeface="HP001 4 hàng" panose="020B0603050302020204" pitchFamily="34" charset="0"/>
              </a:rPr>
              <a:t>sáu </a:t>
            </a:r>
            <a:r>
              <a:rPr lang="en-US" sz="3200" b="1" smtClean="0">
                <a:solidFill>
                  <a:schemeClr val="bg1"/>
                </a:solidFill>
                <a:latin typeface="HP001 4 hàng" panose="020B0603050302020204" pitchFamily="34" charset="0"/>
              </a:rPr>
              <a:t>ngày … </a:t>
            </a:r>
            <a:r>
              <a:rPr lang="en-US" sz="3200" b="1">
                <a:solidFill>
                  <a:schemeClr val="bg1"/>
                </a:solidFill>
                <a:latin typeface="HP001 4 hàng" panose="020B0603050302020204" pitchFamily="34" charset="0"/>
              </a:rPr>
              <a:t>tháng </a:t>
            </a:r>
            <a:r>
              <a:rPr lang="en-US" sz="3200" b="1" smtClean="0">
                <a:solidFill>
                  <a:schemeClr val="bg1"/>
                </a:solidFill>
                <a:latin typeface="HP001 4 hàng" panose="020B0603050302020204" pitchFamily="34" charset="0"/>
              </a:rPr>
              <a:t>4 </a:t>
            </a:r>
            <a:r>
              <a:rPr lang="en-US" sz="3200" b="1">
                <a:solidFill>
                  <a:schemeClr val="bg1"/>
                </a:solidFill>
                <a:latin typeface="HP001 4 hàng" panose="020B0603050302020204" pitchFamily="34" charset="0"/>
              </a:rPr>
              <a:t>năm 2022</a:t>
            </a:r>
            <a:endParaRPr lang="en-US" sz="3200" b="1" dirty="0">
              <a:solidFill>
                <a:schemeClr val="bg1"/>
              </a:solidFill>
              <a:latin typeface="HP001 4 hàng" panose="020B0603050302020204" pitchFamily="34" charset="0"/>
            </a:endParaRPr>
          </a:p>
          <a:p>
            <a:pPr>
              <a:lnSpc>
                <a:spcPct val="138000"/>
              </a:lnSpc>
            </a:pPr>
            <a:r>
              <a:rPr lang="en-US" sz="3200" b="1">
                <a:solidFill>
                  <a:schemeClr val="bg1"/>
                </a:solidFill>
                <a:latin typeface="HP001 4 hàng" panose="020B0603050302020204" pitchFamily="34" charset="0"/>
              </a:rPr>
              <a:t>                </a:t>
            </a:r>
            <a:r>
              <a:rPr lang="en-US" sz="3200" b="1" smtClean="0">
                <a:solidFill>
                  <a:schemeClr val="bg1"/>
                </a:solidFill>
                <a:latin typeface="HP001 4 hàng" panose="020B0603050302020204" pitchFamily="34" charset="0"/>
              </a:rPr>
              <a:t>Tiếng Việt</a:t>
            </a:r>
            <a:endParaRPr lang="en-US" sz="3200" b="1" dirty="0">
              <a:solidFill>
                <a:schemeClr val="bg1"/>
              </a:solidFill>
              <a:latin typeface="HP001 4 hàng" panose="020B0603050302020204" pitchFamily="34" charset="0"/>
            </a:endParaRPr>
          </a:p>
          <a:p>
            <a:pPr>
              <a:lnSpc>
                <a:spcPct val="138000"/>
              </a:lnSpc>
            </a:pPr>
            <a:r>
              <a:rPr lang="en-US" sz="3200" b="1">
                <a:solidFill>
                  <a:srgbClr val="FFFF00"/>
                </a:solidFill>
                <a:latin typeface="HP001 4 hàng" panose="020B0603050302020204" pitchFamily="34" charset="0"/>
              </a:rPr>
              <a:t>    </a:t>
            </a:r>
            <a:r>
              <a:rPr lang="en-US" sz="3200" b="1" smtClean="0">
                <a:solidFill>
                  <a:srgbClr val="FFFF00"/>
                </a:solidFill>
                <a:latin typeface="HP001 4 hàng" panose="020B0603050302020204" pitchFamily="34" charset="0"/>
              </a:rPr>
              <a:t>Luyện tập 2: Viết đoạn văn giới thiệu</a:t>
            </a:r>
          </a:p>
          <a:p>
            <a:pPr>
              <a:lnSpc>
                <a:spcPct val="138000"/>
              </a:lnSpc>
            </a:pPr>
            <a:r>
              <a:rPr lang="en-US" sz="3200" b="1">
                <a:solidFill>
                  <a:srgbClr val="FFFF00"/>
                </a:solidFill>
                <a:latin typeface="HP001 4 hàng" panose="020B0603050302020204" pitchFamily="34" charset="0"/>
              </a:rPr>
              <a:t> </a:t>
            </a:r>
            <a:r>
              <a:rPr lang="en-US" sz="3200" b="1" smtClean="0">
                <a:solidFill>
                  <a:srgbClr val="FFFF00"/>
                </a:solidFill>
                <a:latin typeface="HP001 4 hàng" panose="020B0603050302020204" pitchFamily="34" charset="0"/>
              </a:rPr>
              <a:t>   một đồ vật được làm từ tre hoặc gỗ</a:t>
            </a:r>
            <a:endParaRPr lang="en-US" sz="3200" b="1">
              <a:solidFill>
                <a:srgbClr val="FFFF00"/>
              </a:solidFill>
              <a:latin typeface="HP001 4 hàng" panose="020B0603050302020204" pitchFamily="34" charset="0"/>
            </a:endParaRPr>
          </a:p>
          <a:p>
            <a:pPr>
              <a:lnSpc>
                <a:spcPct val="138000"/>
              </a:lnSpc>
            </a:pPr>
            <a:endParaRPr lang="en-US" sz="3200" b="1">
              <a:solidFill>
                <a:schemeClr val="bg1"/>
              </a:solidFill>
              <a:latin typeface="HP001 4 hàng" panose="020B0603050302020204" pitchFamily="34" charset="0"/>
            </a:endParaRPr>
          </a:p>
          <a:p>
            <a:pPr>
              <a:lnSpc>
                <a:spcPct val="138000"/>
              </a:lnSpc>
            </a:pPr>
            <a:endParaRPr lang="en-US" sz="3200" b="1">
              <a:solidFill>
                <a:schemeClr val="bg1"/>
              </a:solidFill>
              <a:latin typeface="HP001 4 hàng" panose="020B06030503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6824"/>
          <a:stretch>
            <a:fillRect/>
          </a:stretch>
        </p:blipFill>
        <p:spPr>
          <a:xfrm>
            <a:off x="7601977" y="1619794"/>
            <a:ext cx="5579239" cy="4986233"/>
          </a:xfrm>
          <a:prstGeom prst="rect">
            <a:avLst/>
          </a:prstGeom>
        </p:spPr>
      </p:pic>
    </p:spTree>
    <p:extLst>
      <p:ext uri="{BB962C8B-B14F-4D97-AF65-F5344CB8AC3E}">
        <p14:creationId xmlns:p14="http://schemas.microsoft.com/office/powerpoint/2010/main" val="790676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pic>
        <p:nvPicPr>
          <p:cNvPr id="12" name="Picture 11">
            <a:extLst>
              <a:ext uri="{FF2B5EF4-FFF2-40B4-BE49-F238E27FC236}">
                <a16:creationId xmlns:a16="http://schemas.microsoft.com/office/drawing/2014/main" id="{B06CE37F-8B32-4E02-AFEE-199780A7C17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7557" y="1347264"/>
            <a:ext cx="5964631" cy="5223264"/>
          </a:xfrm>
          <a:prstGeom prst="rect">
            <a:avLst/>
          </a:prstGeom>
        </p:spPr>
      </p:pic>
      <p:sp>
        <p:nvSpPr>
          <p:cNvPr id="13" name="Rectangle 12">
            <a:extLst>
              <a:ext uri="{FF2B5EF4-FFF2-40B4-BE49-F238E27FC236}">
                <a16:creationId xmlns:a16="http://schemas.microsoft.com/office/drawing/2014/main" id="{25C8869B-605B-499F-AE46-073AF97B8D72}"/>
              </a:ext>
            </a:extLst>
          </p:cNvPr>
          <p:cNvSpPr/>
          <p:nvPr/>
        </p:nvSpPr>
        <p:spPr>
          <a:xfrm>
            <a:off x="1031903" y="760830"/>
            <a:ext cx="10877106"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rPr>
              <a:t>1. Nêu tên các đồ vật được làm từ tre hoặc gỗ và công dụng của chúng.</a:t>
            </a:r>
          </a:p>
        </p:txBody>
      </p:sp>
      <p:sp>
        <p:nvSpPr>
          <p:cNvPr id="14" name="TextBox 13">
            <a:extLst>
              <a:ext uri="{FF2B5EF4-FFF2-40B4-BE49-F238E27FC236}">
                <a16:creationId xmlns:a16="http://schemas.microsoft.com/office/drawing/2014/main" id="{81A13B74-7D6B-40F5-90CA-90C2FE6EC03E}"/>
              </a:ext>
            </a:extLst>
          </p:cNvPr>
          <p:cNvSpPr txBox="1"/>
          <p:nvPr/>
        </p:nvSpPr>
        <p:spPr>
          <a:xfrm>
            <a:off x="2219362" y="1727010"/>
            <a:ext cx="1389357" cy="523220"/>
          </a:xfrm>
          <a:prstGeom prst="rect">
            <a:avLst/>
          </a:prstGeom>
          <a:solidFill>
            <a:srgbClr val="70AD47">
              <a:lumMod val="20000"/>
              <a:lumOff val="80000"/>
            </a:srgbClr>
          </a:solidFill>
          <a:ln>
            <a:solidFill>
              <a:srgbClr val="0070C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70C0"/>
                </a:solidFill>
                <a:effectLst/>
                <a:uLnTx/>
                <a:uFillTx/>
              </a:rPr>
              <a:t>Đũa tre</a:t>
            </a:r>
          </a:p>
        </p:txBody>
      </p:sp>
      <p:sp>
        <p:nvSpPr>
          <p:cNvPr id="15" name="TextBox 14">
            <a:extLst>
              <a:ext uri="{FF2B5EF4-FFF2-40B4-BE49-F238E27FC236}">
                <a16:creationId xmlns:a16="http://schemas.microsoft.com/office/drawing/2014/main" id="{6623C581-0554-4ADB-AEC0-F44A944DF9EB}"/>
              </a:ext>
            </a:extLst>
          </p:cNvPr>
          <p:cNvSpPr txBox="1"/>
          <p:nvPr/>
        </p:nvSpPr>
        <p:spPr>
          <a:xfrm>
            <a:off x="2137630" y="2282954"/>
            <a:ext cx="1471091" cy="138499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Dùng để gắp thức ăn</a:t>
            </a:r>
          </a:p>
        </p:txBody>
      </p:sp>
      <p:sp>
        <p:nvSpPr>
          <p:cNvPr id="16" name="TextBox 15">
            <a:extLst>
              <a:ext uri="{FF2B5EF4-FFF2-40B4-BE49-F238E27FC236}">
                <a16:creationId xmlns:a16="http://schemas.microsoft.com/office/drawing/2014/main" id="{2A6A222F-0BEE-4536-816D-14EE67D495F5}"/>
              </a:ext>
            </a:extLst>
          </p:cNvPr>
          <p:cNvSpPr txBox="1"/>
          <p:nvPr/>
        </p:nvSpPr>
        <p:spPr>
          <a:xfrm>
            <a:off x="6470456" y="2652287"/>
            <a:ext cx="3553889" cy="523220"/>
          </a:xfrm>
          <a:prstGeom prst="rect">
            <a:avLst/>
          </a:prstGeom>
          <a:solidFill>
            <a:srgbClr val="70AD47">
              <a:lumMod val="20000"/>
              <a:lumOff val="80000"/>
            </a:srgbClr>
          </a:solidFill>
          <a:ln>
            <a:solidFill>
              <a:srgbClr val="0070C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a:ln>
                  <a:noFill/>
                </a:ln>
                <a:solidFill>
                  <a:srgbClr val="0070C0"/>
                </a:solidFill>
                <a:effectLst/>
                <a:uLnTx/>
                <a:uFillTx/>
              </a:rPr>
              <a:t>Khay đựng cốc chén</a:t>
            </a:r>
            <a:endParaRPr kumimoji="0" lang="vi-VN" sz="2800" b="0" i="0" u="none" strike="noStrike" kern="0" cap="none" spc="0" normalizeH="0" baseline="0" noProof="0" dirty="0">
              <a:ln>
                <a:noFill/>
              </a:ln>
              <a:solidFill>
                <a:srgbClr val="0070C0"/>
              </a:solidFill>
              <a:effectLst/>
              <a:uLnTx/>
              <a:uFillTx/>
            </a:endParaRPr>
          </a:p>
        </p:txBody>
      </p:sp>
      <p:sp>
        <p:nvSpPr>
          <p:cNvPr id="17" name="TextBox 16">
            <a:extLst>
              <a:ext uri="{FF2B5EF4-FFF2-40B4-BE49-F238E27FC236}">
                <a16:creationId xmlns:a16="http://schemas.microsoft.com/office/drawing/2014/main" id="{69AEAB98-B18E-4B8F-A08E-5D6C102E8098}"/>
              </a:ext>
            </a:extLst>
          </p:cNvPr>
          <p:cNvSpPr txBox="1"/>
          <p:nvPr/>
        </p:nvSpPr>
        <p:spPr>
          <a:xfrm>
            <a:off x="2914041" y="5493563"/>
            <a:ext cx="1676337" cy="954107"/>
          </a:xfrm>
          <a:prstGeom prst="rect">
            <a:avLst/>
          </a:prstGeom>
          <a:solidFill>
            <a:srgbClr val="70AD47">
              <a:lumMod val="20000"/>
              <a:lumOff val="80000"/>
            </a:srgbClr>
          </a:solidFill>
          <a:ln>
            <a:solidFill>
              <a:srgbClr val="0070C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a:ln>
                  <a:noFill/>
                </a:ln>
                <a:solidFill>
                  <a:srgbClr val="0070C0"/>
                </a:solidFill>
                <a:effectLst/>
                <a:uLnTx/>
                <a:uFillTx/>
              </a:rPr>
              <a:t>Bàn ghế bằng tre</a:t>
            </a:r>
            <a:endParaRPr kumimoji="0" lang="vi-VN" sz="2800" b="0" i="0" u="none" strike="noStrike" kern="0" cap="none" spc="0" normalizeH="0" baseline="0" noProof="0" dirty="0">
              <a:ln>
                <a:noFill/>
              </a:ln>
              <a:solidFill>
                <a:srgbClr val="0070C0"/>
              </a:solidFill>
              <a:effectLst/>
              <a:uLnTx/>
              <a:uFillTx/>
            </a:endParaRPr>
          </a:p>
        </p:txBody>
      </p:sp>
      <p:sp>
        <p:nvSpPr>
          <p:cNvPr id="18" name="TextBox 17">
            <a:extLst>
              <a:ext uri="{FF2B5EF4-FFF2-40B4-BE49-F238E27FC236}">
                <a16:creationId xmlns:a16="http://schemas.microsoft.com/office/drawing/2014/main" id="{A665CE73-4A0A-425B-8714-187D40BB5848}"/>
              </a:ext>
            </a:extLst>
          </p:cNvPr>
          <p:cNvSpPr txBox="1"/>
          <p:nvPr/>
        </p:nvSpPr>
        <p:spPr>
          <a:xfrm>
            <a:off x="6605056" y="5450907"/>
            <a:ext cx="3553888"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Dùng để ngồi ăn, nghỉ ngơi, làm việc,...</a:t>
            </a:r>
          </a:p>
        </p:txBody>
      </p:sp>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p:tgtEl>
                                          <p:spTgt spid="15"/>
                                        </p:tgtEl>
                                        <p:attrNameLst>
                                          <p:attrName>ppt_y</p:attrName>
                                        </p:attrNameLst>
                                      </p:cBhvr>
                                      <p:tavLst>
                                        <p:tav tm="0">
                                          <p:val>
                                            <p:strVal val="#ppt_y-#ppt_h*1.125000"/>
                                          </p:val>
                                        </p:tav>
                                        <p:tav tm="100000">
                                          <p:val>
                                            <p:strVal val="#ppt_y"/>
                                          </p:val>
                                        </p:tav>
                                      </p:tavLst>
                                    </p:anim>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p:tgtEl>
                                          <p:spTgt spid="18"/>
                                        </p:tgtEl>
                                        <p:attrNameLst>
                                          <p:attrName>ppt_x</p:attrName>
                                        </p:attrNameLst>
                                      </p:cBhvr>
                                      <p:tavLst>
                                        <p:tav tm="0">
                                          <p:val>
                                            <p:strVal val="#ppt_x-#ppt_w*1.125000"/>
                                          </p:val>
                                        </p:tav>
                                        <p:tav tm="100000">
                                          <p:val>
                                            <p:strVal val="#ppt_x"/>
                                          </p:val>
                                        </p:tav>
                                      </p:tavLst>
                                    </p:anim>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animBg="1"/>
      <p:bldP spid="17" grpId="0" animBg="1"/>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TotalTime>
  <Words>370</Words>
  <Application>Microsoft Office PowerPoint</Application>
  <PresentationFormat>Widescreen</PresentationFormat>
  <Paragraphs>88</Paragraphs>
  <Slides>12</Slides>
  <Notes>1</Notes>
  <HiddenSlides>0</HiddenSlides>
  <MMClips>5</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12</vt:i4>
      </vt:variant>
    </vt:vector>
  </HeadingPairs>
  <TitlesOfParts>
    <vt:vector size="31" baseType="lpstr">
      <vt:lpstr>微软雅黑</vt:lpstr>
      <vt:lpstr>.VnBlack</vt:lpstr>
      <vt:lpstr>Arial</vt:lpstr>
      <vt:lpstr>Arial-Rounded</vt:lpstr>
      <vt:lpstr>Calibri</vt:lpstr>
      <vt:lpstr>等线</vt:lpstr>
      <vt:lpstr>HP001 4 hàng</vt:lpstr>
      <vt:lpstr>黑体</vt:lpstr>
      <vt:lpstr>Tahoma</vt:lpstr>
      <vt:lpstr>Times New Roman</vt:lpstr>
      <vt:lpstr>Wingdings</vt:lpstr>
      <vt:lpstr>仓耳羽辰体-谷力 W05</vt:lpstr>
      <vt:lpstr>Office Theme</vt:lpstr>
      <vt:lpstr>1_Office 主题</vt:lpstr>
      <vt:lpstr>2_Office 主题</vt:lpstr>
      <vt:lpstr>https://www.freeppt7.com</vt:lpstr>
      <vt:lpstr>2_Office 主题​​</vt:lpstr>
      <vt:lpstr>3_Office 主题</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46</cp:revision>
  <dcterms:created xsi:type="dcterms:W3CDTF">2021-07-20T01:55:21Z</dcterms:created>
  <dcterms:modified xsi:type="dcterms:W3CDTF">2022-03-28T04:24:58Z</dcterms:modified>
</cp:coreProperties>
</file>