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activeX/activeX1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1" r:id="rId2"/>
    <p:sldMasterId id="2147483761" r:id="rId3"/>
    <p:sldMasterId id="2147483773" r:id="rId4"/>
    <p:sldMasterId id="2147483797" r:id="rId5"/>
    <p:sldMasterId id="2147483809" r:id="rId6"/>
    <p:sldMasterId id="2147483827" r:id="rId7"/>
    <p:sldMasterId id="2147483851" r:id="rId8"/>
    <p:sldMasterId id="2147483859" r:id="rId9"/>
    <p:sldMasterId id="2147483895" r:id="rId10"/>
  </p:sldMasterIdLst>
  <p:notesMasterIdLst>
    <p:notesMasterId r:id="rId19"/>
  </p:notesMasterIdLst>
  <p:sldIdLst>
    <p:sldId id="3401" r:id="rId11"/>
    <p:sldId id="268" r:id="rId12"/>
    <p:sldId id="265" r:id="rId13"/>
    <p:sldId id="496" r:id="rId14"/>
    <p:sldId id="3397" r:id="rId15"/>
    <p:sldId id="300" r:id="rId16"/>
    <p:sldId id="3398" r:id="rId17"/>
    <p:sldId id="340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91136" autoAdjust="0"/>
  </p:normalViewPr>
  <p:slideViewPr>
    <p:cSldViewPr snapToGrid="0">
      <p:cViewPr varScale="1">
        <p:scale>
          <a:sx n="79" d="100"/>
          <a:sy n="79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FD831-A322-40CE-9411-6E8D2E6C19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8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826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74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40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5211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3682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78194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96797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83813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5229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62625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92833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61251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36234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2879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1012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4425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28219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62909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10125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013772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74443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2276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56367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532723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763659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840396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427269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376989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09320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322283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759936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00433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442345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84178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9820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64435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831972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356852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906411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896203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814689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79285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131771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090021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553559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068402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873301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695363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505854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390770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364454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7224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020640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158215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281256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362408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504803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09529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994428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44232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35080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1594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238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9384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5050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425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510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4798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7353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555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8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9.jp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17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885" r:id="rId12"/>
  </p:sldLayoutIdLst>
  <p:transition spd="slow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2021/8/6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281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2021/8/6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10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8" r:id="rId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transition spd="slow">
    <p:fade/>
  </p:transition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gif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89.xml"/><Relationship Id="rId7" Type="http://schemas.openxmlformats.org/officeDocument/2006/relationships/image" Target="../media/image24.png"/><Relationship Id="rId2" Type="http://schemas.openxmlformats.org/officeDocument/2006/relationships/control" Target="../activeX/activeX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10" Type="http://schemas.openxmlformats.org/officeDocument/2006/relationships/image" Target="../media/image26.wmf"/><Relationship Id="rId4" Type="http://schemas.openxmlformats.org/officeDocument/2006/relationships/notesSlide" Target="../notesSlides/notesSlide6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7606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Chào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mừng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thầy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cô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và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các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em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đến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với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môn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Tiếng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Việt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413" y="817080"/>
            <a:ext cx="7479173" cy="5223840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737" y="-1422109"/>
            <a:ext cx="5041402" cy="50414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717916-02FC-4AE6-AD0C-972EB66CC23A}"/>
              </a:ext>
            </a:extLst>
          </p:cNvPr>
          <p:cNvSpPr txBox="1"/>
          <p:nvPr/>
        </p:nvSpPr>
        <p:spPr>
          <a:xfrm>
            <a:off x="4221126" y="3280145"/>
            <a:ext cx="41086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 3</a:t>
            </a:r>
          </a:p>
          <a:p>
            <a:pPr algn="ctr"/>
            <a:r>
              <a:rPr lang="vi-VN" sz="7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Viết</a:t>
            </a:r>
            <a:endParaRPr lang="en-US" sz="7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5827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0E4DC1-511A-45BA-B024-D0DA108A4630}"/>
              </a:ext>
            </a:extLst>
          </p:cNvPr>
          <p:cNvSpPr txBox="1"/>
          <p:nvPr/>
        </p:nvSpPr>
        <p:spPr>
          <a:xfrm>
            <a:off x="2996100" y="0"/>
            <a:ext cx="6026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000" kern="0" dirty="0">
                <a:cs typeface="Arial"/>
                <a:sym typeface="Arial"/>
              </a:rPr>
              <a:t>NGHE - VIẾT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392ACC-47E1-4BB3-8A83-F1F3CD245A9E}"/>
              </a:ext>
            </a:extLst>
          </p:cNvPr>
          <p:cNvSpPr txBox="1"/>
          <p:nvPr/>
        </p:nvSpPr>
        <p:spPr>
          <a:xfrm>
            <a:off x="3224140" y="1354411"/>
            <a:ext cx="557075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dirty="0">
                <a:solidFill>
                  <a:srgbClr val="17479D"/>
                </a:solidFill>
              </a:rPr>
              <a:t>TRÊN CÁC MIỀN ĐẤT NƯỚC</a:t>
            </a:r>
            <a:endParaRPr lang="en-VN" sz="3733" b="1" kern="0" dirty="0">
              <a:solidFill>
                <a:srgbClr val="17479D"/>
              </a:solidFill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A395DF-F888-4BBE-8FC5-F7C61131B85B}"/>
              </a:ext>
            </a:extLst>
          </p:cNvPr>
          <p:cNvSpPr txBox="1"/>
          <p:nvPr/>
        </p:nvSpPr>
        <p:spPr>
          <a:xfrm>
            <a:off x="2479264" y="2246554"/>
            <a:ext cx="8437308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4000" b="1" kern="0" dirty="0">
                <a:solidFill>
                  <a:srgbClr val="FFAB40">
                    <a:lumMod val="75000"/>
                  </a:srgbClr>
                </a:solidFill>
                <a:cs typeface="Arial"/>
                <a:sym typeface="Arial"/>
              </a:rPr>
              <a:t>Nghe - viết</a:t>
            </a:r>
            <a:r>
              <a:rPr lang="en-US" sz="4000" b="1" kern="0" dirty="0">
                <a:solidFill>
                  <a:srgbClr val="FFAB40">
                    <a:lumMod val="75000"/>
                  </a:srgbClr>
                </a:solidFill>
                <a:cs typeface="Arial"/>
                <a:sym typeface="Arial"/>
              </a:rPr>
              <a:t>: </a:t>
            </a:r>
            <a:r>
              <a:rPr lang="en-US" sz="4000" b="1" dirty="0">
                <a:solidFill>
                  <a:srgbClr val="FFAB40">
                    <a:lumMod val="75000"/>
                  </a:srgbClr>
                </a:solidFill>
              </a:rPr>
              <a:t>“</a:t>
            </a:r>
            <a:r>
              <a:rPr lang="vi-VN" sz="4000" b="1" dirty="0">
                <a:solidFill>
                  <a:srgbClr val="FFAB40">
                    <a:lumMod val="75000"/>
                  </a:srgbClr>
                </a:solidFill>
              </a:rPr>
              <a:t>Trên các miền đất nước”</a:t>
            </a:r>
            <a:endParaRPr lang="vi-VN" sz="4000" kern="0" dirty="0">
              <a:solidFill>
                <a:srgbClr val="FFAB40">
                  <a:lumMod val="75000"/>
                </a:srgbClr>
              </a:solidFill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05E8FA-FA8E-4F76-80F2-BE6F1F689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23" y="2452640"/>
            <a:ext cx="587356" cy="5550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8B9504-D505-496E-A92A-4C4E454AE8D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23" y="3429000"/>
            <a:ext cx="555037" cy="5550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785C2F-F470-42A0-8169-7678C30ABD8F}"/>
              </a:ext>
            </a:extLst>
          </p:cNvPr>
          <p:cNvSpPr txBox="1"/>
          <p:nvPr/>
        </p:nvSpPr>
        <p:spPr>
          <a:xfrm>
            <a:off x="2479264" y="3134836"/>
            <a:ext cx="8437308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4000" b="1" kern="0" dirty="0">
                <a:solidFill>
                  <a:srgbClr val="FFAB40">
                    <a:lumMod val="75000"/>
                  </a:srgbClr>
                </a:solidFill>
                <a:cs typeface="Arial"/>
                <a:sym typeface="Arial"/>
              </a:rPr>
              <a:t>Bài tập</a:t>
            </a:r>
            <a:r>
              <a:rPr lang="en-US" sz="4000" b="1" kern="0" dirty="0">
                <a:solidFill>
                  <a:srgbClr val="FFAB40">
                    <a:lumMod val="75000"/>
                  </a:srgbClr>
                </a:solidFill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FFAB40">
                    <a:lumMod val="75000"/>
                  </a:srgbClr>
                </a:solidFill>
                <a:cs typeface="Arial"/>
                <a:sym typeface="Arial"/>
              </a:rPr>
              <a:t>tự</a:t>
            </a:r>
            <a:r>
              <a:rPr lang="en-US" sz="4000" b="1" kern="0" dirty="0">
                <a:solidFill>
                  <a:srgbClr val="FFAB40">
                    <a:lumMod val="75000"/>
                  </a:srgbClr>
                </a:solidFill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FFAB40">
                    <a:lumMod val="75000"/>
                  </a:srgbClr>
                </a:solidFill>
                <a:cs typeface="Arial"/>
                <a:sym typeface="Arial"/>
              </a:rPr>
              <a:t>chọn</a:t>
            </a:r>
            <a:endParaRPr lang="vi-VN" sz="4000" kern="0" dirty="0">
              <a:solidFill>
                <a:srgbClr val="FFAB40">
                  <a:lumMod val="75000"/>
                </a:srgbClr>
              </a:solidFill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9C2E55-1967-4340-8A07-F4DF4C9740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134" y="3559865"/>
            <a:ext cx="2662990" cy="249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sz="3200">
              <a:solidFill>
                <a:srgbClr val="FFFFFF"/>
              </a:solidFill>
              <a:latin typeface=""/>
              <a:ea typeface="字魂35号-经典雅黑" panose="00000500000000000000" pitchFamily="2" charset="-122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E5C4548-E2D0-42F8-8D70-15FA89A10DCC}"/>
              </a:ext>
            </a:extLst>
          </p:cNvPr>
          <p:cNvSpPr txBox="1"/>
          <p:nvPr/>
        </p:nvSpPr>
        <p:spPr>
          <a:xfrm>
            <a:off x="595226" y="963693"/>
            <a:ext cx="2371545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600" b="1" kern="0" dirty="0">
                <a:solidFill>
                  <a:srgbClr val="FFAB40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Nghe - viết</a:t>
            </a:r>
            <a:r>
              <a:rPr lang="en-US" sz="3600" b="1" kern="0" dirty="0">
                <a:solidFill>
                  <a:srgbClr val="FFAB40">
                    <a:lumMod val="75000"/>
                  </a:srgbClr>
                </a:solidFill>
                <a:latin typeface="+mj-lt"/>
                <a:cs typeface="Arial"/>
                <a:sym typeface="Arial"/>
              </a:rPr>
              <a:t>:</a:t>
            </a:r>
            <a:endParaRPr lang="vi-VN" sz="3600" kern="0" dirty="0">
              <a:solidFill>
                <a:srgbClr val="FFAB40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07C6B2-A9C9-49B5-8F0F-B1B2F1160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2" y="1167776"/>
            <a:ext cx="549822" cy="5671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692559-ACBF-4AE6-90D7-EB1E845D012A}"/>
              </a:ext>
            </a:extLst>
          </p:cNvPr>
          <p:cNvSpPr/>
          <p:nvPr/>
        </p:nvSpPr>
        <p:spPr>
          <a:xfrm>
            <a:off x="3882325" y="311468"/>
            <a:ext cx="4665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0070C0"/>
                </a:solidFill>
                <a:latin typeface="+mj-lt"/>
              </a:rPr>
              <a:t>Trên các miền đất nước</a:t>
            </a:r>
            <a:endParaRPr lang="vi-VN" sz="3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49506-B7BD-4832-8CFE-07AC4262789C}"/>
              </a:ext>
            </a:extLst>
          </p:cNvPr>
          <p:cNvSpPr txBox="1"/>
          <p:nvPr/>
        </p:nvSpPr>
        <p:spPr>
          <a:xfrm>
            <a:off x="1896277" y="957799"/>
            <a:ext cx="79432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/>
              <a:t>      </a:t>
            </a:r>
            <a:r>
              <a:rPr lang="vi-VN" sz="3200" dirty="0">
                <a:latin typeface="HP001 4 hang 1 ô ly" panose="020B0603050302020204" pitchFamily="34" charset="0"/>
              </a:rPr>
              <a:t>Dù ai đi ngược về xuôi</a:t>
            </a:r>
          </a:p>
          <a:p>
            <a:pPr algn="ctr">
              <a:lnSpc>
                <a:spcPct val="150000"/>
              </a:lnSpc>
            </a:pPr>
            <a:r>
              <a:rPr lang="vi-VN" sz="3200" dirty="0">
                <a:latin typeface="HP001 4 hang 1 ô ly" panose="020B0603050302020204" pitchFamily="34" charset="0"/>
              </a:rPr>
              <a:t>Nhớ ngày Giỗ Tổ mùng Mười tháng Ba.</a:t>
            </a:r>
          </a:p>
          <a:p>
            <a:pPr algn="ctr">
              <a:lnSpc>
                <a:spcPct val="150000"/>
              </a:lnSpc>
            </a:pPr>
            <a:endParaRPr lang="vi-VN" sz="3200" dirty="0">
              <a:latin typeface="HP001 4 hang 1 ô ly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dirty="0">
                <a:latin typeface="HP001 4 hang 1 ô ly" panose="020B0603050302020204" pitchFamily="34" charset="0"/>
              </a:rPr>
              <a:t>Đường vô xứ Nghệ quanh quanh</a:t>
            </a:r>
          </a:p>
          <a:p>
            <a:pPr algn="ctr">
              <a:lnSpc>
                <a:spcPct val="150000"/>
              </a:lnSpc>
            </a:pPr>
            <a:r>
              <a:rPr lang="vi-VN" sz="3200" dirty="0">
                <a:latin typeface="HP001 4 hang 1 ô ly" panose="020B0603050302020204" pitchFamily="34" charset="0"/>
              </a:rPr>
              <a:t>Non xanh nước biếc như tranh họa đồ.</a:t>
            </a:r>
          </a:p>
          <a:p>
            <a:pPr algn="ctr">
              <a:lnSpc>
                <a:spcPct val="150000"/>
              </a:lnSpc>
            </a:pPr>
            <a:endParaRPr lang="vi-VN" sz="3200" dirty="0">
              <a:latin typeface="HP001 4 hang 1 ô ly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dirty="0">
                <a:latin typeface="HP001 4 hang 1 ô ly" panose="020B0603050302020204" pitchFamily="34" charset="0"/>
              </a:rPr>
              <a:t>      Đồng Tháp Mười cò bay thẳng cánh</a:t>
            </a:r>
          </a:p>
          <a:p>
            <a:pPr algn="ctr">
              <a:lnSpc>
                <a:spcPct val="150000"/>
              </a:lnSpc>
            </a:pPr>
            <a:r>
              <a:rPr lang="vi-VN" sz="3200" dirty="0">
                <a:latin typeface="HP001 4 hang 1 ô ly" panose="020B0603050302020204" pitchFamily="34" charset="0"/>
              </a:rPr>
              <a:t>   Nước Tháp Mười lóng lánh cá tôm.</a:t>
            </a:r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4637" y="1062126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pic>
        <p:nvPicPr>
          <p:cNvPr id="3" name="图片 4">
            <a:extLst>
              <a:ext uri="{FF2B5EF4-FFF2-40B4-BE49-F238E27FC236}">
                <a16:creationId xmlns:a16="http://schemas.microsoft.com/office/drawing/2014/main" id="{E79F877D-5681-4E56-85A3-BBE592E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841" y="2334134"/>
            <a:ext cx="5631190" cy="37541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EC7273-B31D-4745-ACA0-D1F3DF922200}"/>
              </a:ext>
            </a:extLst>
          </p:cNvPr>
          <p:cNvSpPr txBox="1"/>
          <p:nvPr/>
        </p:nvSpPr>
        <p:spPr>
          <a:xfrm>
            <a:off x="275308" y="3728247"/>
            <a:ext cx="7154436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70C0"/>
                </a:solidFill>
                <a:latin typeface="+mj-lt"/>
                <a:cs typeface="Arial"/>
                <a:sym typeface="Arial"/>
              </a:rPr>
              <a:t>Học sinh viết bài vào vở ô li</a:t>
            </a:r>
            <a:endParaRPr lang="en-US" sz="3200" b="1" kern="0" dirty="0">
              <a:solidFill>
                <a:srgbClr val="0070C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1DBA3B-3FB6-42C8-A1D1-AB546297220D}"/>
              </a:ext>
            </a:extLst>
          </p:cNvPr>
          <p:cNvSpPr txBox="1"/>
          <p:nvPr/>
        </p:nvSpPr>
        <p:spPr>
          <a:xfrm>
            <a:off x="924597" y="2897250"/>
            <a:ext cx="602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48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VIẾT BÀI</a:t>
            </a:r>
            <a:endParaRPr lang="en-US" sz="4800" kern="0" dirty="0">
              <a:solidFill>
                <a:srgbClr val="FF0000"/>
              </a:solidFill>
              <a:latin typeface="+mj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>
                <a16:creationId xmlns:a16="http://schemas.microsoft.com/office/drawing/2014/main" id="{9E63F35D-DB7C-4D78-8334-945D85AA5AFC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35EA3-F5B4-4C81-B138-16BC04E05D2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3" y="732187"/>
            <a:ext cx="589599" cy="4694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51D6A1-1C63-4374-857C-65FAD3B97BEF}"/>
              </a:ext>
            </a:extLst>
          </p:cNvPr>
          <p:cNvSpPr txBox="1"/>
          <p:nvPr/>
        </p:nvSpPr>
        <p:spPr>
          <a:xfrm>
            <a:off x="1583087" y="574266"/>
            <a:ext cx="881868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C00000"/>
                </a:solidFill>
                <a:latin typeface="+mj-lt"/>
              </a:rPr>
              <a:t>Viết tên 2 – 3 tỉnh hoặc thành phố mà em biết.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B24A26-41F6-4CDF-954F-95C6BBCCD4AF}"/>
              </a:ext>
            </a:extLst>
          </p:cNvPr>
          <p:cNvSpPr txBox="1"/>
          <p:nvPr/>
        </p:nvSpPr>
        <p:spPr>
          <a:xfrm>
            <a:off x="2330239" y="1287651"/>
            <a:ext cx="212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M: </a:t>
            </a:r>
            <a:r>
              <a:rPr lang="vi-VN" sz="2800" dirty="0">
                <a:latin typeface="+mj-lt"/>
              </a:rPr>
              <a:t>Hà Nội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59E4F1-EDF9-4F9B-95B2-7EE13D7F90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9" y="2503900"/>
            <a:ext cx="608464" cy="4844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276B0F-4933-453F-9487-BD22D25FB9A8}"/>
              </a:ext>
            </a:extLst>
          </p:cNvPr>
          <p:cNvSpPr txBox="1"/>
          <p:nvPr/>
        </p:nvSpPr>
        <p:spPr>
          <a:xfrm>
            <a:off x="1534052" y="2381439"/>
            <a:ext cx="881868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C00000"/>
                </a:solidFill>
                <a:latin typeface="+mj-lt"/>
              </a:rPr>
              <a:t>Chọn a hoặc b.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131BCC-2D49-4237-8A26-52F77B721F41}"/>
              </a:ext>
            </a:extLst>
          </p:cNvPr>
          <p:cNvSpPr/>
          <p:nvPr/>
        </p:nvSpPr>
        <p:spPr>
          <a:xfrm>
            <a:off x="177493" y="2861241"/>
            <a:ext cx="7367630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+mj-lt"/>
              </a:rPr>
              <a:t>a. </a:t>
            </a:r>
            <a:r>
              <a:rPr lang="en-US" sz="2800" dirty="0" err="1">
                <a:latin typeface="+mj-lt"/>
              </a:rPr>
              <a:t>Chọn</a:t>
            </a:r>
            <a:r>
              <a:rPr lang="en-US" sz="2800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ch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hoặc</a:t>
            </a:r>
            <a:r>
              <a:rPr lang="en-US" sz="2800" dirty="0">
                <a:latin typeface="+mj-lt"/>
              </a:rPr>
              <a:t> </a:t>
            </a:r>
            <a:r>
              <a:rPr lang="en-US" sz="2800" b="1" i="1" dirty="0">
                <a:latin typeface="+mj-lt"/>
              </a:rPr>
              <a:t>tr</a:t>
            </a:r>
            <a:r>
              <a:rPr lang="en-US" sz="2800" dirty="0">
                <a:latin typeface="+mj-lt"/>
              </a:rPr>
              <a:t>  </a:t>
            </a:r>
            <a:r>
              <a:rPr lang="en-US" sz="2800" dirty="0" err="1">
                <a:latin typeface="+mj-lt"/>
              </a:rPr>
              <a:t>thay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ô </a:t>
            </a:r>
            <a:r>
              <a:rPr lang="en-US" sz="2800" dirty="0" err="1">
                <a:latin typeface="+mj-lt"/>
              </a:rPr>
              <a:t>vuông</a:t>
            </a:r>
            <a:r>
              <a:rPr lang="en-US" sz="2800" dirty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1732CC-6F07-4E76-AFC2-5FDE977DA16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4936" y="3593976"/>
            <a:ext cx="4255565" cy="27736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B54453-A756-4C67-8AF7-ACEAD0BDE200}"/>
              </a:ext>
            </a:extLst>
          </p:cNvPr>
          <p:cNvSpPr txBox="1"/>
          <p:nvPr/>
        </p:nvSpPr>
        <p:spPr>
          <a:xfrm>
            <a:off x="221951" y="3813103"/>
            <a:ext cx="70608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+mj-lt"/>
              </a:rPr>
              <a:t>Bà còng đi 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ch </a:t>
            </a:r>
            <a:r>
              <a:rPr lang="vi-VN" sz="3200" dirty="0">
                <a:latin typeface="+mj-lt"/>
              </a:rPr>
              <a:t>ợ   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tr </a:t>
            </a:r>
            <a:r>
              <a:rPr lang="vi-VN" sz="3200" dirty="0">
                <a:latin typeface="+mj-lt"/>
              </a:rPr>
              <a:t>ời mưa</a:t>
            </a:r>
          </a:p>
          <a:p>
            <a:pPr algn="ctr"/>
            <a:r>
              <a:rPr lang="vi-VN" sz="3200" dirty="0">
                <a:latin typeface="+mj-lt"/>
              </a:rPr>
              <a:t>Cái tôm cái tép đi đưa bà còng.</a:t>
            </a:r>
          </a:p>
          <a:p>
            <a:pPr algn="ctr"/>
            <a:r>
              <a:rPr lang="vi-VN" sz="3200" dirty="0">
                <a:latin typeface="+mj-lt"/>
              </a:rPr>
              <a:t>Đưa bà đến quãng đường cong</a:t>
            </a:r>
          </a:p>
          <a:p>
            <a:pPr algn="ctr"/>
            <a:r>
              <a:rPr lang="vi-VN" sz="3200" dirty="0">
                <a:latin typeface="+mj-lt"/>
              </a:rPr>
              <a:t>Đưa bà vào tận ngõ   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tr </a:t>
            </a:r>
            <a:r>
              <a:rPr lang="vi-VN" sz="3200" dirty="0">
                <a:latin typeface="+mj-lt"/>
              </a:rPr>
              <a:t>ong nhà bà.</a:t>
            </a:r>
          </a:p>
          <a:p>
            <a:pPr algn="r"/>
            <a:r>
              <a:rPr lang="vi-VN" sz="3200" i="1" dirty="0">
                <a:latin typeface="+mj-lt"/>
              </a:rPr>
              <a:t>(Ca dao)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26B229-9531-4AB8-83EE-7CDCF53B1744}"/>
              </a:ext>
            </a:extLst>
          </p:cNvPr>
          <p:cNvGrpSpPr/>
          <p:nvPr/>
        </p:nvGrpSpPr>
        <p:grpSpPr>
          <a:xfrm>
            <a:off x="3307724" y="3869081"/>
            <a:ext cx="602839" cy="480000"/>
            <a:chOff x="7507111" y="2996098"/>
            <a:chExt cx="417689" cy="4176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1573D8-890D-47B3-BC6F-AFD9F7F8B4EA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+mj-lt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5E2146-60CB-4E12-A7C8-4E83375EE6F3}"/>
                </a:ext>
              </a:extLst>
            </p:cNvPr>
            <p:cNvCxnSpPr>
              <a:stCxn id="13" idx="0"/>
              <a:endCxn id="13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E8541F-01D9-49DB-BC54-58CAAB120711}"/>
                </a:ext>
              </a:extLst>
            </p:cNvPr>
            <p:cNvCxnSpPr>
              <a:stCxn id="13" idx="3"/>
              <a:endCxn id="13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8D52A4F-020A-46BB-8997-E5127D47B3D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FF4DD6-B5A2-4690-83EA-0B107DB40A88}"/>
              </a:ext>
            </a:extLst>
          </p:cNvPr>
          <p:cNvGrpSpPr/>
          <p:nvPr/>
        </p:nvGrpSpPr>
        <p:grpSpPr>
          <a:xfrm>
            <a:off x="4232725" y="3869081"/>
            <a:ext cx="602839" cy="480000"/>
            <a:chOff x="7507111" y="2996098"/>
            <a:chExt cx="417689" cy="41768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BE50831-4689-4E88-A231-5766B7667B8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+mj-lt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84072CA-038C-46E4-92DD-F18889EAC172}"/>
                </a:ext>
              </a:extLst>
            </p:cNvPr>
            <p:cNvCxnSpPr>
              <a:stCxn id="19" idx="0"/>
              <a:endCxn id="1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2C38E2-FA0C-416E-9D9F-25B4C20E2F3C}"/>
                </a:ext>
              </a:extLst>
            </p:cNvPr>
            <p:cNvCxnSpPr>
              <a:stCxn id="19" idx="3"/>
              <a:endCxn id="1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87013-3968-453C-B0A8-36470F62785D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6476F5B-7DF4-4793-A930-860AAFE8F6E0}"/>
              </a:ext>
            </a:extLst>
          </p:cNvPr>
          <p:cNvGrpSpPr/>
          <p:nvPr/>
        </p:nvGrpSpPr>
        <p:grpSpPr>
          <a:xfrm>
            <a:off x="4191654" y="5330349"/>
            <a:ext cx="602839" cy="480000"/>
            <a:chOff x="7507111" y="2996098"/>
            <a:chExt cx="417689" cy="41768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05D2DC-D5CE-4350-B5B5-A19671E51CB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+mj-lt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6AF7C8C-708A-4EDA-9FE8-DBA1A872DB7E}"/>
                </a:ext>
              </a:extLst>
            </p:cNvPr>
            <p:cNvCxnSpPr>
              <a:stCxn id="24" idx="0"/>
              <a:endCxn id="2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2AC7F17-31D5-4CF6-AA5E-665EAEE70910}"/>
                </a:ext>
              </a:extLst>
            </p:cNvPr>
            <p:cNvCxnSpPr>
              <a:stCxn id="24" idx="3"/>
              <a:endCxn id="2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CB32596-54D8-4261-B723-820BB969108E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controls>
      <mc:AlternateContent xmlns:mc="http://schemas.openxmlformats.org/markup-compatibility/2006">
        <mc:Choice xmlns:v="urn:schemas-microsoft-com:vml" Requires="v">
          <p:control name="TextBox1" r:id="rId2" imgW="9311760" imgH="556200"/>
        </mc:Choice>
        <mc:Fallback>
          <p:control name="TextBox1" r:id="rId2" imgW="9311760" imgH="556200">
            <p:pic>
              <p:nvPicPr>
                <p:cNvPr id="28" name="TextBox1">
                  <a:extLst>
                    <a:ext uri="{FF2B5EF4-FFF2-40B4-BE49-F238E27FC236}">
                      <a16:creationId xmlns:a16="http://schemas.microsoft.com/office/drawing/2014/main" id="{CD11828D-4209-4FB7-80A7-5C24675F04B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06052" y="1739901"/>
                  <a:ext cx="9314873" cy="554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22111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A2DA9D0-EADB-44FE-BB39-41A8DCCF2ADB}"/>
              </a:ext>
            </a:extLst>
          </p:cNvPr>
          <p:cNvSpPr/>
          <p:nvPr/>
        </p:nvSpPr>
        <p:spPr>
          <a:xfrm>
            <a:off x="1919957" y="563721"/>
            <a:ext cx="9649326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+mj-lt"/>
              </a:rPr>
              <a:t>b. </a:t>
            </a:r>
            <a:r>
              <a:rPr lang="vi-VN" sz="3600" dirty="0">
                <a:latin typeface="+mj-lt"/>
              </a:rPr>
              <a:t>Tìm tiếng chứa </a:t>
            </a:r>
            <a:r>
              <a:rPr lang="vi-VN" sz="3600" b="1" i="1" dirty="0">
                <a:latin typeface="+mj-lt"/>
              </a:rPr>
              <a:t>iu </a:t>
            </a:r>
            <a:r>
              <a:rPr lang="vi-VN" sz="3600" dirty="0">
                <a:latin typeface="+mj-lt"/>
              </a:rPr>
              <a:t>hoặc </a:t>
            </a:r>
            <a:r>
              <a:rPr lang="vi-VN" sz="3600" b="1" i="1" dirty="0">
                <a:latin typeface="+mj-lt"/>
              </a:rPr>
              <a:t>iêu </a:t>
            </a:r>
            <a:r>
              <a:rPr lang="vi-VN" sz="3600" dirty="0">
                <a:latin typeface="+mj-lt"/>
              </a:rPr>
              <a:t>thay cho ô vuông.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AC33E5-F256-462A-9F9B-2A79E470B9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4224"/>
          <a:stretch/>
        </p:blipFill>
        <p:spPr>
          <a:xfrm>
            <a:off x="2249866" y="1490348"/>
            <a:ext cx="3433624" cy="15879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CF22C2-03A9-40C2-92E7-CA73EEC387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76" r="32015"/>
          <a:stretch/>
        </p:blipFill>
        <p:spPr>
          <a:xfrm>
            <a:off x="6349004" y="1042224"/>
            <a:ext cx="3593128" cy="19049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0B32A3-8544-47CF-8955-C424AB1557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32" r="459"/>
          <a:stretch/>
        </p:blipFill>
        <p:spPr>
          <a:xfrm>
            <a:off x="4232710" y="3466009"/>
            <a:ext cx="3726579" cy="197565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D49C484-5EA8-4BCA-A514-B08013DAA825}"/>
              </a:ext>
            </a:extLst>
          </p:cNvPr>
          <p:cNvSpPr/>
          <p:nvPr/>
        </p:nvSpPr>
        <p:spPr>
          <a:xfrm>
            <a:off x="3268623" y="3139393"/>
            <a:ext cx="111761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67" dirty="0">
                <a:latin typeface="+mj-lt"/>
              </a:rPr>
              <a:t> cái </a:t>
            </a:r>
            <a:r>
              <a:rPr lang="vi-VN" sz="2667" b="1" dirty="0">
                <a:solidFill>
                  <a:srgbClr val="FF0000"/>
                </a:solidFill>
                <a:latin typeface="+mj-lt"/>
              </a:rPr>
              <a:t>rìu</a:t>
            </a:r>
            <a:endParaRPr lang="vi-VN" sz="2667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5365DE-3012-4683-82ED-7B8728F42C7B}"/>
              </a:ext>
            </a:extLst>
          </p:cNvPr>
          <p:cNvSpPr/>
          <p:nvPr/>
        </p:nvSpPr>
        <p:spPr>
          <a:xfrm>
            <a:off x="7663102" y="3139393"/>
            <a:ext cx="131478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67" dirty="0">
                <a:latin typeface="+mj-lt"/>
              </a:rPr>
              <a:t> hạt </a:t>
            </a:r>
            <a:r>
              <a:rPr lang="vi-VN" sz="2667" b="1" dirty="0">
                <a:solidFill>
                  <a:srgbClr val="FF0000"/>
                </a:solidFill>
                <a:latin typeface="+mj-lt"/>
              </a:rPr>
              <a:t>tiêu</a:t>
            </a:r>
            <a:endParaRPr lang="vi-VN" sz="2667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02AB51-BCBB-4720-9C47-B661CC55D079}"/>
              </a:ext>
            </a:extLst>
          </p:cNvPr>
          <p:cNvSpPr/>
          <p:nvPr/>
        </p:nvSpPr>
        <p:spPr>
          <a:xfrm>
            <a:off x="5144315" y="5441668"/>
            <a:ext cx="1423788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67" dirty="0">
                <a:latin typeface="+mj-lt"/>
              </a:rPr>
              <a:t> hạt </a:t>
            </a:r>
            <a:r>
              <a:rPr lang="vi-VN" sz="2667" b="1" dirty="0">
                <a:solidFill>
                  <a:srgbClr val="FF0000"/>
                </a:solidFill>
                <a:latin typeface="+mj-lt"/>
              </a:rPr>
              <a:t>điều</a:t>
            </a:r>
            <a:endParaRPr lang="vi-VN" sz="2667" dirty="0">
              <a:latin typeface="+mj-l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56AD25-7878-42CD-94B7-79A34DA389BF}"/>
              </a:ext>
            </a:extLst>
          </p:cNvPr>
          <p:cNvGrpSpPr/>
          <p:nvPr/>
        </p:nvGrpSpPr>
        <p:grpSpPr>
          <a:xfrm>
            <a:off x="3880581" y="3145732"/>
            <a:ext cx="717369" cy="533480"/>
            <a:chOff x="7507111" y="2996098"/>
            <a:chExt cx="417689" cy="41768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2B81710-ED69-4044-91C8-45EDB05AC16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43C3AB0-13A9-4062-8603-E8D9433A1050}"/>
                </a:ext>
              </a:extLst>
            </p:cNvPr>
            <p:cNvCxnSpPr>
              <a:stCxn id="22" idx="0"/>
              <a:endCxn id="2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3C736F9-CBF2-4C6F-85A6-F8DF155F3121}"/>
                </a:ext>
              </a:extLst>
            </p:cNvPr>
            <p:cNvCxnSpPr>
              <a:stCxn id="22" idx="3"/>
              <a:endCxn id="2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355F31-7678-4E03-B8AA-1AB66B82F9C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117F00C-A875-4E3D-95B2-3684B2E70699}"/>
              </a:ext>
            </a:extLst>
          </p:cNvPr>
          <p:cNvGrpSpPr/>
          <p:nvPr/>
        </p:nvGrpSpPr>
        <p:grpSpPr>
          <a:xfrm>
            <a:off x="8317974" y="3108679"/>
            <a:ext cx="717369" cy="533480"/>
            <a:chOff x="7507111" y="2996098"/>
            <a:chExt cx="417689" cy="41768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4BD1D7-A7F1-4638-B05C-D593CB87C3F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9A9032-BC9E-4FD7-890E-EA9D54ECDD6A}"/>
                </a:ext>
              </a:extLst>
            </p:cNvPr>
            <p:cNvCxnSpPr>
              <a:stCxn id="27" idx="0"/>
              <a:endCxn id="2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CF70781-9E2C-4950-B5A7-6005CF3ED442}"/>
                </a:ext>
              </a:extLst>
            </p:cNvPr>
            <p:cNvCxnSpPr>
              <a:stCxn id="27" idx="3"/>
              <a:endCxn id="2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8A30287-A7DE-42CD-AA18-1A29D9F8FBDF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AD6DBA-218C-495B-91B7-249E178D84A4}"/>
              </a:ext>
            </a:extLst>
          </p:cNvPr>
          <p:cNvGrpSpPr/>
          <p:nvPr/>
        </p:nvGrpSpPr>
        <p:grpSpPr>
          <a:xfrm>
            <a:off x="5856209" y="5426311"/>
            <a:ext cx="717369" cy="533480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A45FC72-27EF-4ACD-8613-8B4B9B3019E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9F61304-5AB5-44EE-A174-C491641C548D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DB890D6-F910-49BA-90C7-49BEEE9C1A1C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0F6ED8F-B1BC-4185-95B0-4499ACEDCA6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4489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30BAB2-7591-467D-A257-B316798BCECF}"/>
              </a:ext>
            </a:extLst>
          </p:cNvPr>
          <p:cNvSpPr txBox="1"/>
          <p:nvPr/>
        </p:nvSpPr>
        <p:spPr>
          <a:xfrm>
            <a:off x="2721935" y="2434856"/>
            <a:ext cx="785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Củng cố, dặn dò</a:t>
            </a:r>
            <a:endParaRPr lang="en-US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265</Words>
  <Application>Microsoft Office PowerPoint</Application>
  <PresentationFormat>Widescreen</PresentationFormat>
  <Paragraphs>46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等线</vt:lpstr>
      <vt:lpstr>ITC Avant Garde Std Bk</vt:lpstr>
      <vt:lpstr>微软雅黑</vt:lpstr>
      <vt:lpstr>仓耳羽辰体-谷力 W05</vt:lpstr>
      <vt:lpstr>字魂59号-创粗黑</vt:lpstr>
      <vt:lpstr>Arial</vt:lpstr>
      <vt:lpstr>Arial-Rounded</vt:lpstr>
      <vt:lpstr>Calibri</vt:lpstr>
      <vt:lpstr>HP001 4 hang 1 ô ly</vt:lpstr>
      <vt:lpstr>1_Office 主题</vt:lpstr>
      <vt:lpstr>千图网海量PPT模板www.58pic.com​​</vt:lpstr>
      <vt:lpstr>2_Office 主题</vt:lpstr>
      <vt:lpstr>第一PPT，www.1ppt.com</vt:lpstr>
      <vt:lpstr>2_第一PPT，www.1ppt.com</vt:lpstr>
      <vt:lpstr>Office 主题​​</vt:lpstr>
      <vt:lpstr>https://www.freeppt7.com</vt:lpstr>
      <vt:lpstr>2_Office 主题​​</vt:lpstr>
      <vt:lpstr>1_Office Theme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43</cp:revision>
  <dcterms:created xsi:type="dcterms:W3CDTF">2021-07-20T01:55:21Z</dcterms:created>
  <dcterms:modified xsi:type="dcterms:W3CDTF">2021-08-06T15:55:46Z</dcterms:modified>
</cp:coreProperties>
</file>