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  <p:sldMasterId id="2147483679" r:id="rId3"/>
  </p:sldMasterIdLst>
  <p:notesMasterIdLst>
    <p:notesMasterId r:id="rId20"/>
  </p:notesMasterIdLst>
  <p:sldIdLst>
    <p:sldId id="286" r:id="rId4"/>
    <p:sldId id="256" r:id="rId5"/>
    <p:sldId id="260" r:id="rId6"/>
    <p:sldId id="288" r:id="rId7"/>
    <p:sldId id="262" r:id="rId8"/>
    <p:sldId id="289" r:id="rId9"/>
    <p:sldId id="540" r:id="rId10"/>
    <p:sldId id="263" r:id="rId11"/>
    <p:sldId id="544" r:id="rId12"/>
    <p:sldId id="545" r:id="rId13"/>
    <p:sldId id="264" r:id="rId14"/>
    <p:sldId id="265" r:id="rId15"/>
    <p:sldId id="266" r:id="rId16"/>
    <p:sldId id="543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EDD4"/>
    <a:srgbClr val="A47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3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7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20B06-D44C-4B47-82DB-3BB1D76E6F8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291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40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848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737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4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7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GI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08" y="93638"/>
            <a:ext cx="11952332" cy="6670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4" name="文本框 71693"/>
          <p:cNvSpPr txBox="1"/>
          <p:nvPr/>
        </p:nvSpPr>
        <p:spPr>
          <a:xfrm>
            <a:off x="6432064" y="5409192"/>
            <a:ext cx="2842468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085915">
              <a:spcBef>
                <a:spcPct val="50000"/>
              </a:spcBef>
            </a:pPr>
            <a:r>
              <a:rPr lang="zh-CN" altLang="en-US" sz="2316" dirty="0">
                <a:solidFill>
                  <a:schemeClr val="bg1"/>
                </a:solidFill>
                <a:latin typeface="SimHei" panose="02010609060101010101" pitchFamily="2" charset="-122"/>
                <a:ea typeface="SimHei" panose="02010609060101010101" pitchFamily="2" charset="-122"/>
              </a:rPr>
              <a:t>在此输入文字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810D7-E334-4BEB-AE61-B0F9233863AA}"/>
              </a:ext>
            </a:extLst>
          </p:cNvPr>
          <p:cNvSpPr txBox="1"/>
          <p:nvPr/>
        </p:nvSpPr>
        <p:spPr>
          <a:xfrm>
            <a:off x="3137647" y="2743200"/>
            <a:ext cx="8767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60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BC1172B-12B6-48C0-A9AD-69319B9D6EA0}"/>
              </a:ext>
            </a:extLst>
          </p:cNvPr>
          <p:cNvSpPr/>
          <p:nvPr/>
        </p:nvSpPr>
        <p:spPr>
          <a:xfrm>
            <a:off x="1780674" y="401053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B1A57F-6C3D-4EFB-84BF-17B0CFBB9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640" y="894080"/>
            <a:ext cx="5588000" cy="56997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F45158-8073-42E6-B61F-997BDEA779AD}"/>
              </a:ext>
            </a:extLst>
          </p:cNvPr>
          <p:cNvSpPr txBox="1"/>
          <p:nvPr/>
        </p:nvSpPr>
        <p:spPr>
          <a:xfrm>
            <a:off x="447040" y="2479584"/>
            <a:ext cx="5513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71E5F4-AC3B-4204-A748-58DC770AA158}"/>
              </a:ext>
            </a:extLst>
          </p:cNvPr>
          <p:cNvSpPr txBox="1"/>
          <p:nvPr/>
        </p:nvSpPr>
        <p:spPr>
          <a:xfrm>
            <a:off x="497840" y="1535186"/>
            <a:ext cx="362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32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5540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698240" y="239395"/>
            <a:ext cx="4725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4000" b="1" dirty="0">
              <a:solidFill>
                <a:srgbClr val="00B05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80515" y="1208405"/>
            <a:ext cx="9074785" cy="5212080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9951085" y="4907280"/>
            <a:ext cx="2078990" cy="11226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Thi đọc theo nhóm</a:t>
            </a:r>
          </a:p>
        </p:txBody>
      </p:sp>
      <p:sp>
        <p:nvSpPr>
          <p:cNvPr id="2" name="Oval 1"/>
          <p:cNvSpPr/>
          <p:nvPr/>
        </p:nvSpPr>
        <p:spPr>
          <a:xfrm>
            <a:off x="1176020" y="114109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4229100" y="200342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7170420" y="3950970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>
            <a:fillRect/>
          </a:stretch>
        </p:blipFill>
        <p:spPr>
          <a:xfrm>
            <a:off x="760997" y="107059"/>
            <a:ext cx="2514600" cy="97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1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2" grpId="0" bldLvl="0" animBg="1"/>
      <p:bldP spid="2" grpId="1" animBg="1"/>
      <p:bldP spid="3" grpId="0" bldLvl="0" animBg="1"/>
      <p:bldP spid="3" grpId="1" animBg="1"/>
      <p:bldP spid="6" grpId="0" bldLvl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32" y="795656"/>
            <a:ext cx="11773535" cy="90106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1.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khổ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thơ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tương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ứng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với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từng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bức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tranh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dưới</a:t>
            </a:r>
            <a:r>
              <a:rPr lang="en-US" sz="32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đây</a:t>
            </a:r>
            <a:endParaRPr lang="en-US" sz="32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755" y="1442720"/>
            <a:ext cx="8778240" cy="5190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75" y="2179955"/>
            <a:ext cx="2879090" cy="3555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2906" y="1442720"/>
            <a:ext cx="2312534" cy="2905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0705" y="4599803"/>
            <a:ext cx="2701290" cy="178244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4ACCCC5-4BF2-4E10-9748-CEDD1D14E043}"/>
              </a:ext>
            </a:extLst>
          </p:cNvPr>
          <p:cNvSpPr/>
          <p:nvPr/>
        </p:nvSpPr>
        <p:spPr>
          <a:xfrm>
            <a:off x="3775075" y="224428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645" y="293042"/>
            <a:ext cx="10515600" cy="914123"/>
          </a:xfrm>
        </p:spPr>
        <p:txBody>
          <a:bodyPr>
            <a:normAutofit/>
          </a:bodyPr>
          <a:lstStyle/>
          <a:p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2.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Tìm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những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câu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thơ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tả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các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bạn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học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sinh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giờ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ra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chơi</a:t>
            </a:r>
            <a:endParaRPr lang="en-US" sz="311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1386840" y="28039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3.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Bạn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nhỏ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yêu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những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gì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ở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trường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,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lớp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của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mình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sp>
        <p:nvSpPr>
          <p:cNvPr id="6" name="Cloud 5"/>
          <p:cNvSpPr/>
          <p:nvPr/>
        </p:nvSpPr>
        <p:spPr>
          <a:xfrm>
            <a:off x="3702048" y="3684567"/>
            <a:ext cx="5212715" cy="143002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457960" y="46271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4.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Bạn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nhỏ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nhớ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gì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về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cô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giáo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khi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không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đến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lớp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sp>
        <p:nvSpPr>
          <p:cNvPr id="8" name="Cloud 7"/>
          <p:cNvSpPr/>
          <p:nvPr/>
        </p:nvSpPr>
        <p:spPr>
          <a:xfrm>
            <a:off x="3722370" y="5598795"/>
            <a:ext cx="5212715" cy="112649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E8F866-36CF-4BDA-96FA-092D1EA4750A}"/>
              </a:ext>
            </a:extLst>
          </p:cNvPr>
          <p:cNvSpPr txBox="1"/>
          <p:nvPr/>
        </p:nvSpPr>
        <p:spPr>
          <a:xfrm>
            <a:off x="3989702" y="1095741"/>
            <a:ext cx="4637405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C247FE5-8140-434F-9BE6-5421D9C099C0}"/>
              </a:ext>
            </a:extLst>
          </p:cNvPr>
          <p:cNvSpPr/>
          <p:nvPr/>
        </p:nvSpPr>
        <p:spPr>
          <a:xfrm>
            <a:off x="365755" y="1019844"/>
            <a:ext cx="909320" cy="512346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 bldLvl="0" animBg="1"/>
      <p:bldP spid="6" grpId="1" animBg="1"/>
      <p:bldP spid="7" grpId="0"/>
      <p:bldP spid="7" grpId="1"/>
      <p:bldP spid="8" grpId="0" bldLvl="0" animBg="1"/>
      <p:bldP spid="8" grpId="1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261360" y="239395"/>
            <a:ext cx="51619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4000" b="1" dirty="0">
              <a:solidFill>
                <a:srgbClr val="00B05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80515" y="1208405"/>
            <a:ext cx="9074785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" y="266700"/>
            <a:ext cx="845820" cy="792480"/>
          </a:xfrm>
          <a:prstGeom prst="rect">
            <a:avLst/>
          </a:prstGeom>
        </p:spPr>
      </p:pic>
      <p:pic>
        <p:nvPicPr>
          <p:cNvPr id="8" name="图片 71696" descr="21">
            <a:extLst>
              <a:ext uri="{FF2B5EF4-FFF2-40B4-BE49-F238E27FC236}">
                <a16:creationId xmlns:a16="http://schemas.microsoft.com/office/drawing/2014/main" id="{684FB5E8-EBDA-4713-B753-6B82BCA77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1138393"/>
            <a:ext cx="11684000" cy="54130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45B63F2-418D-4CD2-9563-7077C6CF6083}"/>
              </a:ext>
            </a:extLst>
          </p:cNvPr>
          <p:cNvSpPr>
            <a:spLocks noGrp="1"/>
          </p:cNvSpPr>
          <p:nvPr/>
        </p:nvSpPr>
        <p:spPr>
          <a:xfrm>
            <a:off x="3744232" y="2121657"/>
            <a:ext cx="8171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1.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Từ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nào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bài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thơ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thể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hiện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rõ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nhất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tình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cảm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của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bạn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nhỏ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dành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cho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trường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lớp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?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258EB1-0019-41EC-90B4-246F9EE26E71}"/>
              </a:ext>
            </a:extLst>
          </p:cNvPr>
          <p:cNvSpPr/>
          <p:nvPr/>
        </p:nvSpPr>
        <p:spPr>
          <a:xfrm>
            <a:off x="5891211" y="3731495"/>
            <a:ext cx="2404110" cy="1318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charset="0"/>
                <a:cs typeface="Arial-Rounded" panose="020B0500000000000000" charset="0"/>
              </a:rPr>
              <a:t>Yêu</a:t>
            </a:r>
            <a:endParaRPr lang="en-US" sz="32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0AA3477-FE49-4EBB-8836-4F072A7F4B10}"/>
              </a:ext>
            </a:extLst>
          </p:cNvPr>
          <p:cNvSpPr/>
          <p:nvPr/>
        </p:nvSpPr>
        <p:spPr>
          <a:xfrm>
            <a:off x="2847974" y="399335"/>
            <a:ext cx="6086475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489857" y="990010"/>
            <a:ext cx="113429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2.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Kết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hợp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từ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ngữ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ở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cột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A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với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từ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ngữ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ở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cột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B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để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tạo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câu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nêu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đặc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điểm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2615473" y="2253230"/>
            <a:ext cx="1044575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8009666" y="2253230"/>
            <a:ext cx="1044575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B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06442" y="3116943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Gương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mặt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các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bạn</a:t>
            </a:r>
            <a:endParaRPr lang="en-US" sz="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45053" y="4375240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Lời cô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03539" y="5563779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Sân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trường</a:t>
            </a:r>
            <a:endParaRPr lang="en-US" sz="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60185" y="3112861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nhộn nhịp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60185" y="4314916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ngọt ngào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520180" y="5502366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hồng hào</a:t>
            </a:r>
          </a:p>
        </p:txBody>
      </p:sp>
      <p:cxnSp>
        <p:nvCxnSpPr>
          <p:cNvPr id="13" name="Straight Arrow Connector 12"/>
          <p:cNvCxnSpPr>
            <a:stCxn id="7" idx="3"/>
            <a:endCxn id="12" idx="1"/>
          </p:cNvCxnSpPr>
          <p:nvPr/>
        </p:nvCxnSpPr>
        <p:spPr>
          <a:xfrm>
            <a:off x="5174887" y="3517628"/>
            <a:ext cx="1345293" cy="2385423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  <a:endCxn id="11" idx="1"/>
          </p:cNvCxnSpPr>
          <p:nvPr/>
        </p:nvCxnSpPr>
        <p:spPr>
          <a:xfrm flipV="1">
            <a:off x="5313498" y="4715601"/>
            <a:ext cx="1246687" cy="60324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  <a:endCxn id="10" idx="1"/>
          </p:cNvCxnSpPr>
          <p:nvPr/>
        </p:nvCxnSpPr>
        <p:spPr>
          <a:xfrm flipV="1">
            <a:off x="5171984" y="3513546"/>
            <a:ext cx="1388201" cy="2450918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A71DD2-3626-4E60-A00B-BC99B3B6DCC3}"/>
              </a:ext>
            </a:extLst>
          </p:cNvPr>
          <p:cNvSpPr/>
          <p:nvPr/>
        </p:nvSpPr>
        <p:spPr>
          <a:xfrm>
            <a:off x="2822846" y="300424"/>
            <a:ext cx="6086475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 bldLvl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81902" y="6391629"/>
            <a:ext cx="3841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75C6DF"/>
                </a:solidFill>
              </a:rPr>
              <a:t>汇报人：千库网     汇报时间：</a:t>
            </a:r>
            <a:r>
              <a:rPr lang="en-US" altLang="zh-CN" sz="1600" dirty="0">
                <a:solidFill>
                  <a:srgbClr val="75C6DF"/>
                </a:solidFill>
              </a:rPr>
              <a:t>XX</a:t>
            </a:r>
            <a:r>
              <a:rPr lang="zh-CN" altLang="en-US" sz="1600" dirty="0">
                <a:solidFill>
                  <a:srgbClr val="75C6DF"/>
                </a:solidFill>
              </a:rPr>
              <a:t>年</a:t>
            </a:r>
            <a:r>
              <a:rPr lang="en-US" altLang="zh-CN" sz="1600" dirty="0">
                <a:solidFill>
                  <a:srgbClr val="75C6DF"/>
                </a:solidFill>
              </a:rPr>
              <a:t>XX</a:t>
            </a:r>
            <a:r>
              <a:rPr lang="zh-CN" altLang="en-US" sz="1600" dirty="0">
                <a:solidFill>
                  <a:srgbClr val="75C6DF"/>
                </a:solidFill>
              </a:rPr>
              <a:t>月</a:t>
            </a:r>
          </a:p>
        </p:txBody>
      </p:sp>
      <p:grpSp>
        <p:nvGrpSpPr>
          <p:cNvPr id="16" name="组合 23">
            <a:extLst>
              <a:ext uri="{FF2B5EF4-FFF2-40B4-BE49-F238E27FC236}">
                <a16:creationId xmlns:a16="http://schemas.microsoft.com/office/drawing/2014/main" id="{CAE1491C-7F74-4EA4-AB36-6A637874580A}"/>
              </a:ext>
            </a:extLst>
          </p:cNvPr>
          <p:cNvGrpSpPr/>
          <p:nvPr/>
        </p:nvGrpSpPr>
        <p:grpSpPr>
          <a:xfrm>
            <a:off x="3311839" y="1152218"/>
            <a:ext cx="5155335" cy="4896929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E43B6200-112E-4BDB-8230-4CEF9ED9C388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9" name="直接连接符 15">
                <a:extLst>
                  <a:ext uri="{FF2B5EF4-FFF2-40B4-BE49-F238E27FC236}">
                    <a16:creationId xmlns:a16="http://schemas.microsoft.com/office/drawing/2014/main" id="{F0688F24-5716-4750-BFAD-B986CB2F557F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图片 12">
                <a:extLst>
                  <a:ext uri="{FF2B5EF4-FFF2-40B4-BE49-F238E27FC236}">
                    <a16:creationId xmlns:a16="http://schemas.microsoft.com/office/drawing/2014/main" id="{21610F53-3280-4128-A6FD-4DA70A7150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18" name="图片 6">
              <a:extLst>
                <a:ext uri="{FF2B5EF4-FFF2-40B4-BE49-F238E27FC236}">
                  <a16:creationId xmlns:a16="http://schemas.microsoft.com/office/drawing/2014/main" id="{7850A3AE-2FD1-44DA-B67B-609DBBB64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pic>
        <p:nvPicPr>
          <p:cNvPr id="21" name="Picture 2" descr="在走动的火车 852x480 | Pics, Animation, Travel">
            <a:extLst>
              <a:ext uri="{FF2B5EF4-FFF2-40B4-BE49-F238E27FC236}">
                <a16:creationId xmlns:a16="http://schemas.microsoft.com/office/drawing/2014/main" id="{9B6F08CE-E307-4650-9DBA-C0F7C99E0F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54531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2BC385-DB4F-4F8C-9BF5-4CB3A5AAD99F}"/>
              </a:ext>
            </a:extLst>
          </p:cNvPr>
          <p:cNvSpPr/>
          <p:nvPr/>
        </p:nvSpPr>
        <p:spPr>
          <a:xfrm>
            <a:off x="2474700" y="440765"/>
            <a:ext cx="7455944" cy="1445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Khởi động</a:t>
            </a:r>
            <a:endParaRPr kumimoji="0" lang="en-US" sz="88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425065" y="2348230"/>
            <a:ext cx="7658100" cy="30226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nhỏ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hát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tình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ngôi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789D0A9D-59F0-43A3-92EE-9DD936DFCCC6}"/>
              </a:ext>
            </a:extLst>
          </p:cNvPr>
          <p:cNvSpPr txBox="1"/>
          <p:nvPr/>
        </p:nvSpPr>
        <p:spPr>
          <a:xfrm>
            <a:off x="3261360" y="239395"/>
            <a:ext cx="51619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4000" b="1" dirty="0">
              <a:solidFill>
                <a:srgbClr val="00B05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879379-F0F9-4D58-AD01-D45CF6851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6150"/>
            <a:ext cx="12192000" cy="591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1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261360" y="239395"/>
            <a:ext cx="51619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4000" b="1" dirty="0">
              <a:solidFill>
                <a:srgbClr val="00B05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80515" y="1208405"/>
            <a:ext cx="9074785" cy="5212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964380-4255-4145-A4D3-7D05AFA98E12}"/>
              </a:ext>
            </a:extLst>
          </p:cNvPr>
          <p:cNvSpPr txBox="1"/>
          <p:nvPr/>
        </p:nvSpPr>
        <p:spPr>
          <a:xfrm>
            <a:off x="4991101" y="2962937"/>
            <a:ext cx="4030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50EA0-A71F-4FEA-A043-45666AC3624F}"/>
              </a:ext>
            </a:extLst>
          </p:cNvPr>
          <p:cNvSpPr txBox="1"/>
          <p:nvPr/>
        </p:nvSpPr>
        <p:spPr>
          <a:xfrm>
            <a:off x="5024438" y="3663726"/>
            <a:ext cx="2447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46C85-BBD0-4D7F-A452-003E5714EF59}"/>
              </a:ext>
            </a:extLst>
          </p:cNvPr>
          <p:cNvSpPr txBox="1"/>
          <p:nvPr/>
        </p:nvSpPr>
        <p:spPr>
          <a:xfrm>
            <a:off x="5024438" y="4291738"/>
            <a:ext cx="2447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3" y="-72642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E97454-C7CA-4B97-94B2-DAA93743C238}"/>
              </a:ext>
            </a:extLst>
          </p:cNvPr>
          <p:cNvSpPr txBox="1"/>
          <p:nvPr/>
        </p:nvSpPr>
        <p:spPr>
          <a:xfrm>
            <a:off x="4991100" y="2241237"/>
            <a:ext cx="4030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 xao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3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18">
            <a:extLst>
              <a:ext uri="{FF2B5EF4-FFF2-40B4-BE49-F238E27FC236}">
                <a16:creationId xmlns:a16="http://schemas.microsoft.com/office/drawing/2014/main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8196079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71696" descr="21">
            <a:extLst>
              <a:ext uri="{FF2B5EF4-FFF2-40B4-BE49-F238E27FC236}">
                <a16:creationId xmlns:a16="http://schemas.microsoft.com/office/drawing/2014/main" id="{BC5595D2-736D-402C-915E-177699EB1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1500388"/>
            <a:ext cx="12263120" cy="48801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A4D690-C8E0-4E1D-8CAB-DA3ABD40B92C}"/>
              </a:ext>
            </a:extLst>
          </p:cNvPr>
          <p:cNvSpPr txBox="1"/>
          <p:nvPr/>
        </p:nvSpPr>
        <p:spPr>
          <a:xfrm>
            <a:off x="5228422" y="2373323"/>
            <a:ext cx="3577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xao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khúc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D65E0A-0E9A-443E-B81F-B808841A3B73}"/>
              </a:ext>
            </a:extLst>
          </p:cNvPr>
          <p:cNvCxnSpPr>
            <a:cxnSpLocks/>
          </p:cNvCxnSpPr>
          <p:nvPr/>
        </p:nvCxnSpPr>
        <p:spPr>
          <a:xfrm flipH="1">
            <a:off x="7750896" y="2901710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22E755-D9A9-4696-8D85-4892298A97CF}"/>
              </a:ext>
            </a:extLst>
          </p:cNvPr>
          <p:cNvCxnSpPr>
            <a:cxnSpLocks/>
          </p:cNvCxnSpPr>
          <p:nvPr/>
        </p:nvCxnSpPr>
        <p:spPr>
          <a:xfrm flipH="1">
            <a:off x="8056045" y="2509934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5AF5FE-B24A-4D7F-894A-BD22B371F0E6}"/>
              </a:ext>
            </a:extLst>
          </p:cNvPr>
          <p:cNvCxnSpPr>
            <a:cxnSpLocks/>
          </p:cNvCxnSpPr>
          <p:nvPr/>
        </p:nvCxnSpPr>
        <p:spPr>
          <a:xfrm flipH="1">
            <a:off x="8100646" y="3281264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44B3BF-600A-4C6C-9D3F-D252B6A786C5}"/>
              </a:ext>
            </a:extLst>
          </p:cNvPr>
          <p:cNvCxnSpPr>
            <a:cxnSpLocks/>
          </p:cNvCxnSpPr>
          <p:nvPr/>
        </p:nvCxnSpPr>
        <p:spPr>
          <a:xfrm flipH="1">
            <a:off x="8454332" y="3753084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D8939F-B3C6-4359-9BE2-6BD764EE5500}"/>
              </a:ext>
            </a:extLst>
          </p:cNvPr>
          <p:cNvCxnSpPr>
            <a:cxnSpLocks/>
          </p:cNvCxnSpPr>
          <p:nvPr/>
        </p:nvCxnSpPr>
        <p:spPr>
          <a:xfrm flipH="1">
            <a:off x="8379176" y="3757655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93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180080" y="239395"/>
            <a:ext cx="59639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4000" b="1" dirty="0">
              <a:solidFill>
                <a:srgbClr val="00B05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80515" y="1208405"/>
            <a:ext cx="9074785" cy="5212080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9926320" y="4683760"/>
            <a:ext cx="2123440" cy="1346201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Luyện đọc theo khổ</a:t>
            </a:r>
          </a:p>
        </p:txBody>
      </p:sp>
      <p:sp>
        <p:nvSpPr>
          <p:cNvPr id="2" name="Oval 1"/>
          <p:cNvSpPr/>
          <p:nvPr/>
        </p:nvSpPr>
        <p:spPr>
          <a:xfrm>
            <a:off x="1176020" y="114109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4229100" y="200342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7170420" y="3950970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808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 animBg="1"/>
      <p:bldP spid="2" grpId="1" animBg="1"/>
      <p:bldP spid="3" grpId="0" bldLvl="0" animBg="1"/>
      <p:bldP spid="3" grpId="1" animBg="1"/>
      <p:bldP spid="6" grpId="0" bldLvl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DA6481-CE0C-40A4-8478-7E208A6A5B2A}"/>
              </a:ext>
            </a:extLst>
          </p:cNvPr>
          <p:cNvSpPr/>
          <p:nvPr/>
        </p:nvSpPr>
        <p:spPr>
          <a:xfrm>
            <a:off x="3834063" y="352927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kern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en-US" sz="32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71696" descr="21">
            <a:extLst>
              <a:ext uri="{FF2B5EF4-FFF2-40B4-BE49-F238E27FC236}">
                <a16:creationId xmlns:a16="http://schemas.microsoft.com/office/drawing/2014/main" id="{75320ED9-0FFE-4001-8137-914B27184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1188993"/>
            <a:ext cx="11684000" cy="54150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0CCC13-28A8-4FE0-A1EA-A3F9CAFF67F6}"/>
              </a:ext>
            </a:extLst>
          </p:cNvPr>
          <p:cNvSpPr txBox="1"/>
          <p:nvPr/>
        </p:nvSpPr>
        <p:spPr>
          <a:xfrm>
            <a:off x="3834063" y="2359604"/>
            <a:ext cx="7396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ECD63-B040-4982-9D10-3FAD2D6EFA40}"/>
              </a:ext>
            </a:extLst>
          </p:cNvPr>
          <p:cNvSpPr txBox="1"/>
          <p:nvPr/>
        </p:nvSpPr>
        <p:spPr>
          <a:xfrm>
            <a:off x="3834063" y="1713273"/>
            <a:ext cx="2617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0225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398</Words>
  <Application>Microsoft Office PowerPoint</Application>
  <PresentationFormat>Widescreen</PresentationFormat>
  <Paragraphs>71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Microsoft YaHei</vt:lpstr>
      <vt:lpstr>SimHei</vt:lpstr>
      <vt:lpstr>Arial</vt:lpstr>
      <vt:lpstr>Arial-Rounded</vt:lpstr>
      <vt:lpstr>Calibri</vt:lpstr>
      <vt:lpstr>Calibri Light</vt:lpstr>
      <vt:lpstr>Times New Roman</vt:lpstr>
      <vt:lpstr>1_Office Theme</vt:lpstr>
      <vt:lpstr>2_Office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Đọc khổ thơ tương ứng với từng bức tranh dưới đây</vt:lpstr>
      <vt:lpstr>2. Tìm những câu thơ tả các bạn học sinh trong giờ ra chơi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lenovo</cp:lastModifiedBy>
  <cp:revision>72</cp:revision>
  <dcterms:created xsi:type="dcterms:W3CDTF">2021-05-25T03:09:35Z</dcterms:created>
  <dcterms:modified xsi:type="dcterms:W3CDTF">2022-10-18T12:59:21Z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