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  <p:sldMasterId id="2147483701" r:id="rId3"/>
    <p:sldMasterId id="2147483713" r:id="rId4"/>
    <p:sldMasterId id="2147483722" r:id="rId5"/>
    <p:sldMasterId id="2147483731" r:id="rId6"/>
  </p:sldMasterIdLst>
  <p:notesMasterIdLst>
    <p:notesMasterId r:id="rId26"/>
  </p:notesMasterIdLst>
  <p:sldIdLst>
    <p:sldId id="2908" r:id="rId7"/>
    <p:sldId id="359" r:id="rId8"/>
    <p:sldId id="259" r:id="rId9"/>
    <p:sldId id="345" r:id="rId10"/>
    <p:sldId id="2911" r:id="rId11"/>
    <p:sldId id="371" r:id="rId12"/>
    <p:sldId id="2910" r:id="rId13"/>
    <p:sldId id="305" r:id="rId14"/>
    <p:sldId id="295" r:id="rId15"/>
    <p:sldId id="2913" r:id="rId16"/>
    <p:sldId id="2914" r:id="rId17"/>
    <p:sldId id="2920" r:id="rId18"/>
    <p:sldId id="362" r:id="rId19"/>
    <p:sldId id="2916" r:id="rId20"/>
    <p:sldId id="364" r:id="rId21"/>
    <p:sldId id="2917" r:id="rId22"/>
    <p:sldId id="2918" r:id="rId23"/>
    <p:sldId id="2919" r:id="rId24"/>
    <p:sldId id="3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4" autoAdjust="0"/>
    <p:restoredTop sz="94660"/>
  </p:normalViewPr>
  <p:slideViewPr>
    <p:cSldViewPr snapToGrid="0">
      <p:cViewPr>
        <p:scale>
          <a:sx n="81" d="100"/>
          <a:sy n="81" d="100"/>
        </p:scale>
        <p:origin x="-43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14083-76C1-4D14-98B0-282473AF8C4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11541-CF44-463B-9285-33990AB1A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3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123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865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1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19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9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8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30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8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741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953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31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480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56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11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546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12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4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927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5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805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532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432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902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50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8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806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934101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72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055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556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512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73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05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725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51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28511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584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141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62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1469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143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379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747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21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1579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0150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5260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48976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4349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3739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032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47294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7557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42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23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88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18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235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5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1323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ED127C-1AB9-49D4-AC10-B9A902CDDD42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8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460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D6599F5-8F26-4D0A-B085-845895CE4A51}"/>
              </a:ext>
            </a:extLst>
          </p:cNvPr>
          <p:cNvSpPr/>
          <p:nvPr userDrawn="1"/>
        </p:nvSpPr>
        <p:spPr>
          <a:xfrm>
            <a:off x="8373515" y="6517734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477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5.png"/><Relationship Id="rId5" Type="http://schemas.microsoft.com/office/2007/relationships/hdphoto" Target="../media/hdphoto4.wdp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9659FF-F113-4F8A-8355-833B746D5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7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CCC1427-5E34-4F7A-A0F5-85EFCA61B10A}"/>
              </a:ext>
            </a:extLst>
          </p:cNvPr>
          <p:cNvSpPr/>
          <p:nvPr/>
        </p:nvSpPr>
        <p:spPr>
          <a:xfrm>
            <a:off x="506026" y="949138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cơn mưa vừa dứt, hai anh em Bi và Bống chợt thấy cầu vồng: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Cầu vồng kìa! Em nhìn xem. Đẹp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Bi chỉ lên bầu trời và nói tiếp: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Anh nghe nói dưới chân cầu vồng có bảy hũ vàng đấy.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Lát nữa, mình sẽ đi lấy về nhé! Có vàng rồi, em sẽ mua nhiều búp bê và quần áo đẹp.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mua một con ngựa hồng và một cái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Em ơi! Anh đùa đấy! Ở đó không có vàng đâu.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Thế ạ? Nếu vậy, em sẽ lấy bút màu để vẽ tặng anh ngựa hồng và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vẽ tặng em nhiều búp bê và quần áo đủ các màu sắc.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108 truyện mẹ kể con nghe)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8F7A034-306F-4700-866D-28556FA1C685}"/>
              </a:ext>
            </a:extLst>
          </p:cNvPr>
          <p:cNvSpPr/>
          <p:nvPr/>
        </p:nvSpPr>
        <p:spPr>
          <a:xfrm>
            <a:off x="799945" y="6282808"/>
            <a:ext cx="3869709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9953249-858A-4842-85E5-4E9C946ACF2D}"/>
              </a:ext>
            </a:extLst>
          </p:cNvPr>
          <p:cNvSpPr/>
          <p:nvPr/>
        </p:nvSpPr>
        <p:spPr>
          <a:xfrm>
            <a:off x="347136" y="939152"/>
            <a:ext cx="452809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1C11568-3531-4333-8608-9DE82745CC08}"/>
              </a:ext>
            </a:extLst>
          </p:cNvPr>
          <p:cNvSpPr/>
          <p:nvPr/>
        </p:nvSpPr>
        <p:spPr>
          <a:xfrm>
            <a:off x="190942" y="3550838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6D25E2-CAD4-4942-9120-BBAB1A624E83}"/>
              </a:ext>
            </a:extLst>
          </p:cNvPr>
          <p:cNvSpPr/>
          <p:nvPr/>
        </p:nvSpPr>
        <p:spPr>
          <a:xfrm>
            <a:off x="299729" y="565716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290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CCC1427-5E34-4F7A-A0F5-85EFCA61B10A}"/>
              </a:ext>
            </a:extLst>
          </p:cNvPr>
          <p:cNvSpPr/>
          <p:nvPr/>
        </p:nvSpPr>
        <p:spPr>
          <a:xfrm>
            <a:off x="506026" y="949138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cơn mưa vừa dứt, hai anh em Bi và Bống chợt thấy cầu vồng: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Cầu vồng kìa! Em nhìn xem. Đẹp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Bi chỉ lên bầu trời và nói tiếp: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Anh nghe nói dưới chân cầu vồng có bảy hũ vàng đấy.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Lát nữa, mình sẽ đi lấy về nhé! Có vàng rồi, em sẽ mua nhiều búp bê và quần áo đẹp.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mua một con ngựa hồng và một cái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Em ơi! Anh đùa đấy! Ở đó không có vàng đâu.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Thế ạ? Nếu vậy, em sẽ lấy bút màu để vẽ tặng anh ngựa hồng và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vẽ tặng em nhiều búp bê và quần áo đủ các màu sắc.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108 truyện mẹ kể con nghe)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8F7A034-306F-4700-866D-28556FA1C685}"/>
              </a:ext>
            </a:extLst>
          </p:cNvPr>
          <p:cNvSpPr/>
          <p:nvPr/>
        </p:nvSpPr>
        <p:spPr>
          <a:xfrm>
            <a:off x="2148395" y="6391922"/>
            <a:ext cx="4600065" cy="466078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404" y="-546100"/>
            <a:ext cx="793959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8E50431-3E87-7F49-B231-7F957EC4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400" y="0"/>
            <a:ext cx="6858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DB66FE-C23F-4409-BE91-666E1494560D}"/>
              </a:ext>
            </a:extLst>
          </p:cNvPr>
          <p:cNvSpPr txBox="1"/>
          <p:nvPr/>
        </p:nvSpPr>
        <p:spPr>
          <a:xfrm>
            <a:off x="5592932" y="3175038"/>
            <a:ext cx="508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xmlns="" id="{C9CA8BCF-9FE8-4A4A-A865-9815F3442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FA2AEA2-1FBF-4590-9F6F-A547DA150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115" y="5201392"/>
            <a:ext cx="2112885" cy="1754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610810-3C54-40D1-B1F6-A6FAC7170508}"/>
              </a:ext>
            </a:extLst>
          </p:cNvPr>
          <p:cNvSpPr txBox="1"/>
          <p:nvPr/>
        </p:nvSpPr>
        <p:spPr>
          <a:xfrm>
            <a:off x="1820060" y="719697"/>
            <a:ext cx="991618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FC7D77">
                    <a:lumMod val="75000"/>
                  </a:srgbClr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</a:t>
            </a:r>
            <a:r>
              <a:rPr lang="vi-VN" sz="3200" kern="0" dirty="0">
                <a:solidFill>
                  <a:srgbClr val="000000"/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Nếu có bảy hũ vàng, Bi và Bống sẽ làm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FC5EBE-C221-4615-82F1-90634E2B8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355" b="49768"/>
          <a:stretch/>
        </p:blipFill>
        <p:spPr>
          <a:xfrm>
            <a:off x="304800" y="1851007"/>
            <a:ext cx="2949016" cy="1644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016A4D-529F-4D1B-AC5E-185826096808}"/>
              </a:ext>
            </a:extLst>
          </p:cNvPr>
          <p:cNvSpPr txBox="1"/>
          <p:nvPr/>
        </p:nvSpPr>
        <p:spPr>
          <a:xfrm>
            <a:off x="6096000" y="1996523"/>
            <a:ext cx="5791200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Bi sẽ mua một con ngựa hồng và một cái ô tô.</a:t>
            </a:r>
            <a:endParaRPr lang="vi-VN" sz="32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9352CB-F731-443E-826A-7ADCF81745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886" t="49007" r="1469" b="761"/>
          <a:stretch/>
        </p:blipFill>
        <p:spPr>
          <a:xfrm>
            <a:off x="3172253" y="1865095"/>
            <a:ext cx="2923747" cy="1629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9BBCFA-D64B-4154-B8DA-0C9CCC156068}"/>
              </a:ext>
            </a:extLst>
          </p:cNvPr>
          <p:cNvSpPr txBox="1"/>
          <p:nvPr/>
        </p:nvSpPr>
        <p:spPr>
          <a:xfrm>
            <a:off x="0" y="3910283"/>
            <a:ext cx="5207627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Bống sẽ mua búp bê và quần áo đẹp.</a:t>
            </a:r>
            <a:endParaRPr lang="vi-VN" sz="32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945888-D5C2-4E91-8B7A-7C803198BE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75" t="49007" r="47980" b="761"/>
          <a:stretch/>
        </p:blipFill>
        <p:spPr>
          <a:xfrm>
            <a:off x="5318324" y="3754407"/>
            <a:ext cx="2742599" cy="1529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E05AF18-18BF-4F6F-98B4-69ABBDC5FA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644" t="993" r="1711" b="48775"/>
          <a:stretch/>
        </p:blipFill>
        <p:spPr>
          <a:xfrm>
            <a:off x="8206771" y="3661952"/>
            <a:ext cx="2908071" cy="16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2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45B920-059F-4064-87D0-DE93382C6703}"/>
              </a:ext>
            </a:extLst>
          </p:cNvPr>
          <p:cNvSpPr txBox="1"/>
          <p:nvPr/>
        </p:nvSpPr>
        <p:spPr>
          <a:xfrm>
            <a:off x="2147800" y="434081"/>
            <a:ext cx="815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 có bảy hũ vàng, hai anh em làm gì?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782200-D603-425E-B16D-5320D1442867}"/>
              </a:ext>
            </a:extLst>
          </p:cNvPr>
          <p:cNvSpPr txBox="1"/>
          <p:nvPr/>
        </p:nvSpPr>
        <p:spPr>
          <a:xfrm>
            <a:off x="3834461" y="957729"/>
            <a:ext cx="7111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Bống sẽ lấy bút màu ở nhà để vẽ tặng anh ngựa hồng và ô tô.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3A685F-3A28-459E-8146-13B0938BC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7800" y="2127752"/>
            <a:ext cx="1340408" cy="126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9E1FE1-3EEB-456D-9E72-927E9F53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540" y="1041881"/>
            <a:ext cx="1423256" cy="994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F39BA0-3DBB-4C36-80E2-FC8C3F9F47B9}"/>
              </a:ext>
            </a:extLst>
          </p:cNvPr>
          <p:cNvSpPr txBox="1"/>
          <p:nvPr/>
        </p:nvSpPr>
        <p:spPr>
          <a:xfrm>
            <a:off x="3834461" y="2227317"/>
            <a:ext cx="7111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Bi sẽ vẽ tặng em búp bê và qu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ầ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 áo đủ các màu sắc.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1651D7-B63B-48C0-9554-8AF7EF6FDC81}"/>
              </a:ext>
            </a:extLst>
          </p:cNvPr>
          <p:cNvSpPr txBox="1"/>
          <p:nvPr/>
        </p:nvSpPr>
        <p:spPr>
          <a:xfrm>
            <a:off x="816745" y="3446528"/>
            <a:ext cx="11034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 những câu nói cho thấy hai anh em rất quan tâm và yêu quý nhau.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530978A-BE63-4DC0-BED3-CB93AE589AE1}"/>
              </a:ext>
            </a:extLst>
          </p:cNvPr>
          <p:cNvSpPr/>
          <p:nvPr/>
        </p:nvSpPr>
        <p:spPr>
          <a:xfrm>
            <a:off x="1020932" y="4023619"/>
            <a:ext cx="10484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- Nếu vậy, em sẽ lấy bút màu để vẽ tặng anh ngựa hồng và ô tô.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BC2F1C9-2FC6-40B7-AAAA-12379689A7B5}"/>
              </a:ext>
            </a:extLst>
          </p:cNvPr>
          <p:cNvSpPr/>
          <p:nvPr/>
        </p:nvSpPr>
        <p:spPr>
          <a:xfrm>
            <a:off x="1020932" y="4696731"/>
            <a:ext cx="11034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- Còn anh sẽ vẽ tặng em nhiều búp bê và quần áo đủ các màu sắc.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39849D5-2D53-4DD7-BDB8-836F402A1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1121282" y="5369843"/>
            <a:ext cx="787155" cy="6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302B70-B84E-44C0-AB09-190FE6A033E2}"/>
              </a:ext>
            </a:extLst>
          </p:cNvPr>
          <p:cNvSpPr txBox="1"/>
          <p:nvPr/>
        </p:nvSpPr>
        <p:spPr>
          <a:xfrm>
            <a:off x="2308193" y="5264825"/>
            <a:ext cx="8460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Vì sao những câu nói này lại thể hiện sự yêu thương của hai anh em dành cho nhau?</a:t>
            </a:r>
          </a:p>
        </p:txBody>
      </p:sp>
    </p:spTree>
    <p:extLst>
      <p:ext uri="{BB962C8B-B14F-4D97-AF65-F5344CB8AC3E}">
        <p14:creationId xmlns:p14="http://schemas.microsoft.com/office/powerpoint/2010/main" val="40749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CCC1427-5E34-4F7A-A0F5-85EFCA61B10A}"/>
              </a:ext>
            </a:extLst>
          </p:cNvPr>
          <p:cNvSpPr/>
          <p:nvPr/>
        </p:nvSpPr>
        <p:spPr>
          <a:xfrm>
            <a:off x="506026" y="949138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cơn mưa vừa dứt, hai anh em Bi và Bống chợt thấy cầu vồng: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Cầu vồng kìa! Em nhìn xem. Đẹp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Bi chỉ lên bầu trời và nói tiếp: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Anh nghe nói dưới chân cầu vồng có bảy hũ vàng đấy.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Lát nữa, mình sẽ đi lấy về nhé! Có vàng rồi, em sẽ mua nhiều búp bê và quần áo đẹp.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mua một con ngựa hồng và một cái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Em ơi! Anh đùa đấy! Ở đó không có vàng đâu.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Thế ạ? Nếu vậy, em sẽ lấy bút màu để vẽ tặng anh ngựa hồng và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vẽ tặng em nhiều búp bê và quần áo đủ các màu sắc.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108 truyện mẹ kể con nghe)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8F7A034-306F-4700-866D-28556FA1C685}"/>
              </a:ext>
            </a:extLst>
          </p:cNvPr>
          <p:cNvSpPr/>
          <p:nvPr/>
        </p:nvSpPr>
        <p:spPr>
          <a:xfrm>
            <a:off x="2148395" y="6391922"/>
            <a:ext cx="4600065" cy="466078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3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404" y="-546100"/>
            <a:ext cx="793959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8E50431-3E87-7F49-B231-7F957EC4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400" y="0"/>
            <a:ext cx="6858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DB66FE-C23F-4409-BE91-666E1494560D}"/>
              </a:ext>
            </a:extLst>
          </p:cNvPr>
          <p:cNvSpPr txBox="1"/>
          <p:nvPr/>
        </p:nvSpPr>
        <p:spPr>
          <a:xfrm>
            <a:off x="5592932" y="3175038"/>
            <a:ext cx="508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xmlns="" id="{C9CA8BCF-9FE8-4A4A-A865-9815F3442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FA2AEA2-1FBF-4590-9F6F-A547DA150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115" y="5201392"/>
            <a:ext cx="2112885" cy="17548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64CAE0-E4DA-486D-A667-34A5564937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1821" y="1471192"/>
            <a:ext cx="7919155" cy="18238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2533AC-94F1-461B-8EAD-99811F3029E2}"/>
              </a:ext>
            </a:extLst>
          </p:cNvPr>
          <p:cNvSpPr txBox="1"/>
          <p:nvPr/>
        </p:nvSpPr>
        <p:spPr>
          <a:xfrm>
            <a:off x="2537647" y="-111448"/>
            <a:ext cx="815976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Xếp các từ ngữ vào nhóm thích hợp.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6168A4D-A331-48D1-B7FA-9D6C302404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277" b="53771"/>
          <a:stretch/>
        </p:blipFill>
        <p:spPr>
          <a:xfrm>
            <a:off x="1381821" y="1471192"/>
            <a:ext cx="1720277" cy="8431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DEF517-0038-4155-9CA6-D2480CA26AB5}"/>
              </a:ext>
            </a:extLst>
          </p:cNvPr>
          <p:cNvSpPr txBox="1"/>
          <p:nvPr/>
        </p:nvSpPr>
        <p:spPr>
          <a:xfrm>
            <a:off x="1381821" y="3383959"/>
            <a:ext cx="8159768" cy="233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1219170">
              <a:lnSpc>
                <a:spcPct val="2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 ngữ chỉ người:</a:t>
            </a:r>
          </a:p>
          <a:p>
            <a:pPr marL="457189" indent="-457189" algn="just" defTabSz="1219170">
              <a:lnSpc>
                <a:spcPct val="2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 ngữ chỉ vật: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57CB68D-B4E0-4EE8-994F-FD3C3DD328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503" r="52595" b="46831"/>
          <a:stretch/>
        </p:blipFill>
        <p:spPr>
          <a:xfrm>
            <a:off x="3718161" y="1471192"/>
            <a:ext cx="1417675" cy="9696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4352823-FDE8-4DD0-965E-C056FBFEEF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5183" t="1" r="26915" b="53770"/>
          <a:stretch/>
        </p:blipFill>
        <p:spPr>
          <a:xfrm>
            <a:off x="5751898" y="1471193"/>
            <a:ext cx="1417675" cy="843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22A62DE-99B9-4406-907D-585DB60B10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7121" r="4977" b="46832"/>
          <a:stretch/>
        </p:blipFill>
        <p:spPr>
          <a:xfrm>
            <a:off x="7489175" y="1471192"/>
            <a:ext cx="1417675" cy="9696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4426013-ED2D-481C-A614-11F355CA44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644" t="46831" r="67633"/>
          <a:stretch/>
        </p:blipFill>
        <p:spPr>
          <a:xfrm>
            <a:off x="2224712" y="2325304"/>
            <a:ext cx="1720277" cy="9696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C2A1881-14DD-4B44-88B5-2294648BBF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947" t="51107" r="47404"/>
          <a:stretch/>
        </p:blipFill>
        <p:spPr>
          <a:xfrm>
            <a:off x="4228523" y="2403283"/>
            <a:ext cx="1318441" cy="8917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27EFF37-D610-4933-AFA7-1A4780F89C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966" t="46831" r="17687"/>
          <a:stretch/>
        </p:blipFill>
        <p:spPr>
          <a:xfrm>
            <a:off x="5972263" y="2325304"/>
            <a:ext cx="1928040" cy="969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3522AEC-1FAA-4602-8B3E-17C4EDC5F5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4282" t="58046"/>
          <a:stretch/>
        </p:blipFill>
        <p:spPr>
          <a:xfrm>
            <a:off x="8056245" y="2529843"/>
            <a:ext cx="1244731" cy="76515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2F81DC0-DED9-4AD2-972F-3FE7CD187F5A}"/>
              </a:ext>
            </a:extLst>
          </p:cNvPr>
          <p:cNvCxnSpPr>
            <a:cxnSpLocks/>
          </p:cNvCxnSpPr>
          <p:nvPr/>
        </p:nvCxnSpPr>
        <p:spPr>
          <a:xfrm flipH="1">
            <a:off x="1832655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6CC0A70-06CB-46AB-AC2B-5625BF71995C}"/>
              </a:ext>
            </a:extLst>
          </p:cNvPr>
          <p:cNvCxnSpPr>
            <a:cxnSpLocks/>
          </p:cNvCxnSpPr>
          <p:nvPr/>
        </p:nvCxnSpPr>
        <p:spPr>
          <a:xfrm flipH="1">
            <a:off x="3916643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369233FB-E58A-44C1-B7F2-6A0B924F09C1}"/>
              </a:ext>
            </a:extLst>
          </p:cNvPr>
          <p:cNvCxnSpPr>
            <a:cxnSpLocks/>
          </p:cNvCxnSpPr>
          <p:nvPr/>
        </p:nvCxnSpPr>
        <p:spPr>
          <a:xfrm flipH="1">
            <a:off x="5837587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3DE2D01-F587-4CBA-B8D9-0C5A1137ED7C}"/>
              </a:ext>
            </a:extLst>
          </p:cNvPr>
          <p:cNvCxnSpPr>
            <a:cxnSpLocks/>
          </p:cNvCxnSpPr>
          <p:nvPr/>
        </p:nvCxnSpPr>
        <p:spPr>
          <a:xfrm flipH="1">
            <a:off x="2683264" y="2388585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456D2C4-88C6-4DF5-9540-8885494AE45A}"/>
              </a:ext>
            </a:extLst>
          </p:cNvPr>
          <p:cNvCxnSpPr>
            <a:cxnSpLocks/>
          </p:cNvCxnSpPr>
          <p:nvPr/>
        </p:nvCxnSpPr>
        <p:spPr>
          <a:xfrm flipH="1">
            <a:off x="4349032" y="2383094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178C7E2-0255-4D28-9833-99B8809C2D50}"/>
              </a:ext>
            </a:extLst>
          </p:cNvPr>
          <p:cNvCxnSpPr>
            <a:cxnSpLocks/>
          </p:cNvCxnSpPr>
          <p:nvPr/>
        </p:nvCxnSpPr>
        <p:spPr>
          <a:xfrm flipH="1">
            <a:off x="6248715" y="2383094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C796F73-2215-4DC9-B1C9-944B174E41A8}"/>
              </a:ext>
            </a:extLst>
          </p:cNvPr>
          <p:cNvCxnSpPr>
            <a:cxnSpLocks/>
          </p:cNvCxnSpPr>
          <p:nvPr/>
        </p:nvCxnSpPr>
        <p:spPr>
          <a:xfrm flipH="1">
            <a:off x="8294435" y="2383094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A6057FC-A4CB-4C50-B247-301087BD2233}"/>
              </a:ext>
            </a:extLst>
          </p:cNvPr>
          <p:cNvCxnSpPr>
            <a:cxnSpLocks/>
          </p:cNvCxnSpPr>
          <p:nvPr/>
        </p:nvCxnSpPr>
        <p:spPr>
          <a:xfrm flipH="1">
            <a:off x="7638660" y="1482176"/>
            <a:ext cx="949839" cy="84312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5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2253 0.6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9193 0.41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25274 0.42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43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7969 0.413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84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0.09389 0.49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0668 0.482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02161 0.478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22201 0.2659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EC7C4FE-109B-F845-8577-A6873A64B796}"/>
              </a:ext>
            </a:extLst>
          </p:cNvPr>
          <p:cNvSpPr txBox="1"/>
          <p:nvPr/>
        </p:nvSpPr>
        <p:spPr>
          <a:xfrm>
            <a:off x="4048730" y="2492343"/>
            <a:ext cx="4342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1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1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9914055-A3F4-1B47-9AA7-27E38CF23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63" y="3669617"/>
            <a:ext cx="3863257" cy="3188383"/>
          </a:xfrm>
          <a:prstGeom prst="rect">
            <a:avLst/>
          </a:prstGeom>
        </p:spPr>
      </p:pic>
      <p:sp>
        <p:nvSpPr>
          <p:cNvPr id="7" name="文本框 2055"/>
          <p:cNvSpPr txBox="1"/>
          <p:nvPr/>
        </p:nvSpPr>
        <p:spPr>
          <a:xfrm>
            <a:off x="2343705" y="1207502"/>
            <a:ext cx="7248217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3: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Niềm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vui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của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Bi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và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Bống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Arial"/>
              <a:ea typeface="黑体" panose="0201060906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xmlns="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110228" y="1645907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7854D3-9C9C-4370-ABE5-4B27E2737DD0}"/>
              </a:ext>
            </a:extLst>
          </p:cNvPr>
          <p:cNvSpPr/>
          <p:nvPr/>
        </p:nvSpPr>
        <p:spPr>
          <a:xfrm>
            <a:off x="2152049" y="3082888"/>
            <a:ext cx="53347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+ 2</a:t>
            </a: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865618" y="1949702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865618" y="3044998"/>
            <a:ext cx="1059417" cy="846934"/>
            <a:chOff x="500034" y="2214560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548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824935" y="4781951"/>
            <a:ext cx="1059417" cy="846935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pic>
        <p:nvPicPr>
          <p:cNvPr id="38" name="图片 37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6776" y="1781194"/>
            <a:ext cx="7379873" cy="1095296"/>
          </a:xfrm>
          <a:prstGeom prst="rect">
            <a:avLst/>
          </a:prstGeom>
        </p:spPr>
      </p:pic>
      <p:pic>
        <p:nvPicPr>
          <p:cNvPr id="39" name="图片 38" descr="未标题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3168" y="2904768"/>
            <a:ext cx="7379873" cy="1095296"/>
          </a:xfrm>
          <a:prstGeom prst="rect">
            <a:avLst/>
          </a:prstGeom>
        </p:spPr>
      </p:pic>
      <p:pic>
        <p:nvPicPr>
          <p:cNvPr id="40" name="图片 39" descr="未标题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4700" y="4616304"/>
            <a:ext cx="6706877" cy="11277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213996" y="1949702"/>
            <a:ext cx="601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đúng các từ khó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25757" y="2693007"/>
            <a:ext cx="5556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thoại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52982" y="4330025"/>
            <a:ext cx="6941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32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được nội dung câu chuyện và tình cảm giữa hai an hem Bi và Bống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2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7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2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2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4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99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9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CBC0BA-1A1E-4A87-9A0A-FC7863A0B6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17" y="157948"/>
            <a:ext cx="1418477" cy="7475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9DE773-3971-471F-B827-484B088A4181}"/>
              </a:ext>
            </a:extLst>
          </p:cNvPr>
          <p:cNvSpPr txBox="1"/>
          <p:nvPr/>
        </p:nvSpPr>
        <p:spPr>
          <a:xfrm>
            <a:off x="2894121" y="670265"/>
            <a:ext cx="8717872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Bức tranh dưới đây vẽ những gì?</a:t>
            </a: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 xem hai bạn nhỏ nói gì với nhau.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B46005-B98E-4BF2-8671-D70449644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125" y="2149436"/>
            <a:ext cx="9134454" cy="47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CCC1427-5E34-4F7A-A0F5-85EFCA61B10A}"/>
              </a:ext>
            </a:extLst>
          </p:cNvPr>
          <p:cNvSpPr/>
          <p:nvPr/>
        </p:nvSpPr>
        <p:spPr>
          <a:xfrm>
            <a:off x="461638" y="1148090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cơn mưa vừa dứt, hai anh em Bi và Bống chợt thấy cầu vồng: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Cầu vồng kìa! Em nhìn xem. Đẹp quá!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Bi chỉ lên bầu trời và nói tiếp: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Anh nghe nói dưới chân cầu vồng có bảy hũ vàng đấy.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Lát nữa, mình sẽ đi lấy về nhé! Có vàng rồi, em sẽ mua nhiều búp bê và quần áo đẹp.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mua một con ngựa hồng và một cái ô tô.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Em ơi! Anh đùa đấy! Ở đó không có vàng đâu.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Thế ạ? Nếu vậy, em sẽ lấy bút màu để vẽ tặng anh ngựa hồng và ô tô.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vẽ tặng em nhiều búp bê và quần áo đủ các màu sắc.</a:t>
            </a:r>
          </a:p>
          <a:p>
            <a:pPr algn="just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  <a:p>
            <a:pPr algn="r"/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108 truyện mẹ kể con nghe)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46BD69A6-D922-49CA-8944-19A7E77C6509}"/>
              </a:ext>
            </a:extLst>
          </p:cNvPr>
          <p:cNvSpPr/>
          <p:nvPr/>
        </p:nvSpPr>
        <p:spPr>
          <a:xfrm>
            <a:off x="9907480" y="155606"/>
            <a:ext cx="2284520" cy="112746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mẫu</a:t>
            </a:r>
            <a:endParaRPr lang="en-US" sz="3200" dirty="0"/>
          </a:p>
        </p:txBody>
      </p:sp>
      <p:pic>
        <p:nvPicPr>
          <p:cNvPr id="6" name="Audio_ Niềm vui của Bi và Bống_HTS">
            <a:hlinkClick r:id="" action="ppaction://media"/>
            <a:extLst>
              <a:ext uri="{FF2B5EF4-FFF2-40B4-BE49-F238E27FC236}">
                <a16:creationId xmlns:a16="http://schemas.microsoft.com/office/drawing/2014/main" xmlns="" id="{7A3E9FC8-AA23-4A57-BF27-136829A26D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71793" y="2319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CCC1427-5E34-4F7A-A0F5-85EFCA61B10A}"/>
              </a:ext>
            </a:extLst>
          </p:cNvPr>
          <p:cNvSpPr/>
          <p:nvPr/>
        </p:nvSpPr>
        <p:spPr>
          <a:xfrm>
            <a:off x="506026" y="949138"/>
            <a:ext cx="11008311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cơn mưa vừa dứt, hai anh em Bi và Bống chợt thấy cầu vồng: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Cầu vồng kìa! Em nhìn xem. Đẹp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Bi chỉ lên bầu trời và nói tiếp: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Anh nghe nói dưới chân cầu vồng có bảy hũ vàng đấy.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Lát nữa, mình sẽ đi lấy về nhé! Có vàng rồi, em sẽ mua nhiều búp bê và quần áo đẹp.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mua một con ngựa hồng và một cái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Em ơi! Anh đùa đấy! Ở đó không có vàng đâu.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Thế ạ? Nếu vậy, em sẽ lấy bút màu để vẽ tặng anh ngựa hồng và ô tô.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- Còn anh sẽ vẽ tặng em nhiều búp bê và quần áo đủ các màu sắc.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108 truyện mẹ kể con nghe)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8F7A034-306F-4700-866D-28556FA1C685}"/>
              </a:ext>
            </a:extLst>
          </p:cNvPr>
          <p:cNvSpPr/>
          <p:nvPr/>
        </p:nvSpPr>
        <p:spPr>
          <a:xfrm>
            <a:off x="799945" y="6282808"/>
            <a:ext cx="594851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B831F17-1FA3-4C48-B28F-E5FD89DA6708}"/>
              </a:ext>
            </a:extLst>
          </p:cNvPr>
          <p:cNvSpPr/>
          <p:nvPr/>
        </p:nvSpPr>
        <p:spPr>
          <a:xfrm>
            <a:off x="727587" y="1071716"/>
            <a:ext cx="10493788" cy="2568129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20A6EAC-2C91-460A-9585-8FDFDF40DDA8}"/>
              </a:ext>
            </a:extLst>
          </p:cNvPr>
          <p:cNvSpPr/>
          <p:nvPr/>
        </p:nvSpPr>
        <p:spPr>
          <a:xfrm>
            <a:off x="727587" y="3714679"/>
            <a:ext cx="10493788" cy="2071605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5EEF90E-FA57-4EC1-9BAC-D7C319B82AEF}"/>
              </a:ext>
            </a:extLst>
          </p:cNvPr>
          <p:cNvSpPr/>
          <p:nvPr/>
        </p:nvSpPr>
        <p:spPr>
          <a:xfrm>
            <a:off x="799945" y="5847655"/>
            <a:ext cx="9311721" cy="357836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9953249-858A-4842-85E5-4E9C946ACF2D}"/>
              </a:ext>
            </a:extLst>
          </p:cNvPr>
          <p:cNvSpPr/>
          <p:nvPr/>
        </p:nvSpPr>
        <p:spPr>
          <a:xfrm>
            <a:off x="347136" y="939152"/>
            <a:ext cx="452809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1C11568-3531-4333-8608-9DE82745CC08}"/>
              </a:ext>
            </a:extLst>
          </p:cNvPr>
          <p:cNvSpPr/>
          <p:nvPr/>
        </p:nvSpPr>
        <p:spPr>
          <a:xfrm>
            <a:off x="190942" y="3550838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6D25E2-CAD4-4942-9120-BBAB1A624E83}"/>
              </a:ext>
            </a:extLst>
          </p:cNvPr>
          <p:cNvSpPr/>
          <p:nvPr/>
        </p:nvSpPr>
        <p:spPr>
          <a:xfrm>
            <a:off x="299729" y="5657160"/>
            <a:ext cx="457200" cy="457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14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8602312" y="1514168"/>
            <a:ext cx="2805424" cy="1784338"/>
          </a:xfrm>
          <a:prstGeom prst="cloudCallout">
            <a:avLst>
              <a:gd name="adj1" fmla="val -21735"/>
              <a:gd name="adj2" fmla="val 81360"/>
            </a:avLst>
          </a:prstGeom>
          <a:gradFill flip="none" rotWithShape="1">
            <a:gsLst>
              <a:gs pos="100000">
                <a:srgbClr val="92D050">
                  <a:tint val="66000"/>
                  <a:satMod val="160000"/>
                </a:srgbClr>
              </a:gs>
              <a:gs pos="0">
                <a:srgbClr val="92D05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717872" y="1693549"/>
            <a:ext cx="3661254" cy="1168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kumimoji="0" lang="en-US" altLang="zh-CN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àu</a:t>
            </a:r>
            <a:r>
              <a:rPr kumimoji="0" lang="en-US" altLang="zh-CN" sz="5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4601355" y="1550568"/>
            <a:ext cx="3166605" cy="1454680"/>
          </a:xfrm>
          <a:prstGeom prst="wedgeEllipseCallout">
            <a:avLst>
              <a:gd name="adj1" fmla="val 11197"/>
              <a:gd name="adj2" fmla="val 8027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53717" y="1605589"/>
            <a:ext cx="2571768" cy="1434879"/>
          </a:xfrm>
          <a:prstGeom prst="wedgeRoundRectCallout">
            <a:avLst>
              <a:gd name="adj1" fmla="val -1644"/>
              <a:gd name="adj2" fmla="val 76875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B0F0">
                  <a:tint val="44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4368" y="1670702"/>
            <a:ext cx="2805424" cy="1168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altLang="zh-CN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ũ</a:t>
            </a:r>
            <a:r>
              <a:rPr kumimoji="0" lang="en-US" altLang="zh-CN" sz="5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5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59976" y="1673708"/>
            <a:ext cx="3393679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ưởng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218" name="Picture 2" descr="F:\360安全浏览器下载\六一\Nipic_2531170_b95b5e79d8a6cffe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97" y="3436906"/>
            <a:ext cx="1920289" cy="28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360安全浏览器下载\六一\Nipic_2531170_b95b5e79d8a6cffe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532" y="3882914"/>
            <a:ext cx="1545893" cy="24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50" y="3575582"/>
            <a:ext cx="1970463" cy="24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388F83-2F86-415A-B996-49254E2DAF6D}"/>
              </a:ext>
            </a:extLst>
          </p:cNvPr>
          <p:cNvSpPr txBox="1"/>
          <p:nvPr/>
        </p:nvSpPr>
        <p:spPr>
          <a:xfrm>
            <a:off x="3550489" y="444536"/>
            <a:ext cx="538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2" grpId="0" animBg="1"/>
      <p:bldP spid="4" grpId="0" animBg="1"/>
      <p:bldP spid="34" grpId="0"/>
      <p:bldP spid="35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603682"/>
            <a:ext cx="11513574" cy="59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406917" y="6872411"/>
            <a:ext cx="1661583" cy="8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CCE2986-B34F-4FEE-88F2-C3A80330481E}"/>
              </a:ext>
            </a:extLst>
          </p:cNvPr>
          <p:cNvSpPr/>
          <p:nvPr/>
        </p:nvSpPr>
        <p:spPr>
          <a:xfrm>
            <a:off x="1713390" y="2264305"/>
            <a:ext cx="9126245" cy="57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Nếu vậy, em sẽ lấy bút màu để vẽ tặng anh ngựa hồng và ô tô.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778B345-5E64-4838-A8C9-987EDE4FDA2D}"/>
              </a:ext>
            </a:extLst>
          </p:cNvPr>
          <p:cNvSpPr/>
          <p:nvPr/>
        </p:nvSpPr>
        <p:spPr>
          <a:xfrm>
            <a:off x="1599724" y="3325327"/>
            <a:ext cx="9126243" cy="57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Còn anh sẽ vẽ tặng em nhiều búp bê và quần áo đủ các màu sắc.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DD470D3-595C-4122-BF6C-65735B8DEC4F}"/>
              </a:ext>
            </a:extLst>
          </p:cNvPr>
          <p:cNvCxnSpPr>
            <a:cxnSpLocks/>
          </p:cNvCxnSpPr>
          <p:nvPr/>
        </p:nvCxnSpPr>
        <p:spPr>
          <a:xfrm flipH="1">
            <a:off x="5696439" y="220728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3708FA4-140C-4EFA-B4D6-564FCADA1C92}"/>
              </a:ext>
            </a:extLst>
          </p:cNvPr>
          <p:cNvCxnSpPr>
            <a:cxnSpLocks/>
          </p:cNvCxnSpPr>
          <p:nvPr/>
        </p:nvCxnSpPr>
        <p:spPr>
          <a:xfrm flipH="1">
            <a:off x="3207042" y="2191577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754E159-231E-4F73-B5DA-3C960CE5BB01}"/>
              </a:ext>
            </a:extLst>
          </p:cNvPr>
          <p:cNvCxnSpPr>
            <a:cxnSpLocks/>
          </p:cNvCxnSpPr>
          <p:nvPr/>
        </p:nvCxnSpPr>
        <p:spPr>
          <a:xfrm flipH="1">
            <a:off x="9146598" y="2191576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7CB6785-BA7E-44B1-AC29-062C022EB18C}"/>
              </a:ext>
            </a:extLst>
          </p:cNvPr>
          <p:cNvCxnSpPr>
            <a:cxnSpLocks/>
          </p:cNvCxnSpPr>
          <p:nvPr/>
        </p:nvCxnSpPr>
        <p:spPr>
          <a:xfrm flipH="1">
            <a:off x="10195052" y="219997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A42173D-52F8-4215-AE0B-78CF9752B257}"/>
              </a:ext>
            </a:extLst>
          </p:cNvPr>
          <p:cNvCxnSpPr>
            <a:cxnSpLocks/>
          </p:cNvCxnSpPr>
          <p:nvPr/>
        </p:nvCxnSpPr>
        <p:spPr>
          <a:xfrm flipH="1">
            <a:off x="10108761" y="2192669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D0F2F062-1C91-4295-B999-42B6D678DBB2}"/>
              </a:ext>
            </a:extLst>
          </p:cNvPr>
          <p:cNvCxnSpPr>
            <a:cxnSpLocks/>
          </p:cNvCxnSpPr>
          <p:nvPr/>
        </p:nvCxnSpPr>
        <p:spPr>
          <a:xfrm flipH="1">
            <a:off x="3114893" y="3296818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3C4E60A-DE3D-4BD5-9FA9-6369EE0D1D86}"/>
              </a:ext>
            </a:extLst>
          </p:cNvPr>
          <p:cNvCxnSpPr>
            <a:cxnSpLocks/>
          </p:cNvCxnSpPr>
          <p:nvPr/>
        </p:nvCxnSpPr>
        <p:spPr>
          <a:xfrm flipH="1">
            <a:off x="10357373" y="3308211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079BF52-EBD6-497E-ADDA-A9DECC544501}"/>
              </a:ext>
            </a:extLst>
          </p:cNvPr>
          <p:cNvCxnSpPr>
            <a:cxnSpLocks/>
          </p:cNvCxnSpPr>
          <p:nvPr/>
        </p:nvCxnSpPr>
        <p:spPr>
          <a:xfrm flipH="1">
            <a:off x="6736133" y="3268310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E908D98-45B0-4250-B80D-C8D60831160C}"/>
              </a:ext>
            </a:extLst>
          </p:cNvPr>
          <p:cNvCxnSpPr>
            <a:cxnSpLocks/>
          </p:cNvCxnSpPr>
          <p:nvPr/>
        </p:nvCxnSpPr>
        <p:spPr>
          <a:xfrm flipH="1">
            <a:off x="10407979" y="3336111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2EDDDA15-0F6E-4558-9BBA-AD8CDCBD5B53}"/>
              </a:ext>
            </a:extLst>
          </p:cNvPr>
          <p:cNvSpPr/>
          <p:nvPr/>
        </p:nvSpPr>
        <p:spPr>
          <a:xfrm>
            <a:off x="4787484" y="475556"/>
            <a:ext cx="4359114" cy="5707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1442</Words>
  <Application>Microsoft Office PowerPoint</Application>
  <PresentationFormat>Custom</PresentationFormat>
  <Paragraphs>138</Paragraphs>
  <Slides>19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Office 主题</vt:lpstr>
      <vt:lpstr>https://www.freeppt7.com</vt:lpstr>
      <vt:lpstr>1_Office 主题​​</vt:lpstr>
      <vt:lpstr>3_Office 主题</vt:lpstr>
      <vt:lpstr>1_Office 主题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17</cp:revision>
  <dcterms:created xsi:type="dcterms:W3CDTF">2021-07-24T04:44:50Z</dcterms:created>
  <dcterms:modified xsi:type="dcterms:W3CDTF">2022-09-14T04:58:49Z</dcterms:modified>
</cp:coreProperties>
</file>