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27/8/2022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1486659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27/8/2022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1869315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27/8/2022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94009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27/8/2022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294035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0A2134-B66F-475C-A742-EE0306F7693E}" type="datetimeFigureOut">
              <a:rPr lang="en-SG" smtClean="0"/>
              <a:t>27/8/2022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11963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7A0A2134-B66F-475C-A742-EE0306F7693E}" type="datetimeFigureOut">
              <a:rPr lang="en-SG" smtClean="0"/>
              <a:t>27/8/2022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5135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7A0A2134-B66F-475C-A742-EE0306F7693E}" type="datetimeFigureOut">
              <a:rPr lang="en-SG" smtClean="0"/>
              <a:t>27/8/2022</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590075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7A0A2134-B66F-475C-A742-EE0306F7693E}" type="datetimeFigureOut">
              <a:rPr lang="en-SG" smtClean="0"/>
              <a:t>27/8/2022</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78671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A2134-B66F-475C-A742-EE0306F7693E}" type="datetimeFigureOut">
              <a:rPr lang="en-SG" smtClean="0"/>
              <a:t>27/8/2022</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23823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0A2134-B66F-475C-A742-EE0306F7693E}" type="datetimeFigureOut">
              <a:rPr lang="en-SG" smtClean="0"/>
              <a:t>27/8/2022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024442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0A2134-B66F-475C-A742-EE0306F7693E}" type="datetimeFigureOut">
              <a:rPr lang="en-SG" smtClean="0"/>
              <a:t>27/8/2022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16056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A2134-B66F-475C-A742-EE0306F7693E}" type="datetimeFigureOut">
              <a:rPr lang="en-SG" smtClean="0"/>
              <a:t>27/8/2022</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455CA-079C-4D72-AAFC-9B4DDF561D87}" type="slidenum">
              <a:rPr lang="en-SG" smtClean="0"/>
              <a:t>‹#›</a:t>
            </a:fld>
            <a:endParaRPr lang="en-SG"/>
          </a:p>
        </p:txBody>
      </p:sp>
    </p:spTree>
    <p:extLst>
      <p:ext uri="{BB962C8B-B14F-4D97-AF65-F5344CB8AC3E}">
        <p14:creationId xmlns:p14="http://schemas.microsoft.com/office/powerpoint/2010/main" val="4276030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7407" y="1046922"/>
            <a:ext cx="9859617" cy="523220"/>
          </a:xfrm>
          <a:prstGeom prst="rect">
            <a:avLst/>
          </a:prstGeom>
          <a:noFill/>
        </p:spPr>
        <p:txBody>
          <a:bodyPr wrap="square" rtlCol="0">
            <a:spAutoFit/>
          </a:bodyPr>
          <a:lstStyle/>
          <a:p>
            <a:r>
              <a:rPr lang="en-US" sz="2800" dirty="0" smtClean="0">
                <a:solidFill>
                  <a:srgbClr val="FF0000"/>
                </a:solidFill>
                <a:latin typeface="+mj-lt"/>
              </a:rPr>
              <a:t>	</a:t>
            </a:r>
            <a:endParaRPr lang="en-SG" sz="2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29830" y="145387"/>
            <a:ext cx="11218830" cy="6494085"/>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Tổ</a:t>
            </a:r>
            <a:r>
              <a:rPr lang="en-US" sz="2800" b="1" dirty="0" smtClean="0">
                <a:solidFill>
                  <a:srgbClr val="FF0000"/>
                </a:solidFill>
                <a:latin typeface="Times New Roman" panose="02020603050405020304" pitchFamily="18" charset="0"/>
                <a:cs typeface="Times New Roman" panose="02020603050405020304" pitchFamily="18" charset="0"/>
              </a:rPr>
              <a:t> 2 + 3 </a:t>
            </a:r>
            <a:r>
              <a:rPr lang="en-US" sz="2800" b="1" dirty="0" err="1" smtClean="0">
                <a:solidFill>
                  <a:srgbClr val="FF0000"/>
                </a:solidFill>
                <a:latin typeface="Times New Roman" panose="02020603050405020304" pitchFamily="18" charset="0"/>
                <a:cs typeface="Times New Roman" panose="02020603050405020304" pitchFamily="18" charset="0"/>
              </a:rPr>
              <a:t>thực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t>
            </a:r>
            <a:r>
              <a:rPr lang="en-US" sz="2800" b="1" dirty="0" err="1" smtClean="0">
                <a:solidFill>
                  <a:srgbClr val="FF0000"/>
                </a:solidFill>
                <a:latin typeface="Times New Roman" panose="02020603050405020304" pitchFamily="18" charset="0"/>
                <a:cs typeface="Times New Roman" panose="02020603050405020304" pitchFamily="18" charset="0"/>
              </a:rPr>
              <a:t>huyên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môn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Tiếng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Việt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trước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thềm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năm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mới</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ctr"/>
            <a:endParaRPr lang="en-US" sz="2800" b="1" dirty="0" smtClean="0">
              <a:solidFill>
                <a:srgbClr val="FF0000"/>
              </a:solidFill>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T</a:t>
            </a:r>
            <a:r>
              <a:rPr lang="vi-VN" sz="2000" dirty="0" smtClean="0">
                <a:latin typeface="Times New Roman" panose="02020603050405020304" pitchFamily="18" charset="0"/>
                <a:cs typeface="Times New Roman" panose="02020603050405020304" pitchFamily="18" charset="0"/>
              </a:rPr>
              <a:t>hực </a:t>
            </a:r>
            <a:r>
              <a:rPr lang="vi-VN" sz="2000" dirty="0">
                <a:latin typeface="Times New Roman" panose="02020603050405020304" pitchFamily="18" charset="0"/>
                <a:cs typeface="Times New Roman" panose="02020603050405020304" pitchFamily="18" charset="0"/>
              </a:rPr>
              <a:t>hiện kế hoạch nhiệm vụ năm học </a:t>
            </a:r>
            <a:r>
              <a:rPr lang="vi-VN" sz="2000" dirty="0" smtClean="0">
                <a:latin typeface="Times New Roman" panose="02020603050405020304" pitchFamily="18" charset="0"/>
                <a:cs typeface="Times New Roman" panose="02020603050405020304" pitchFamily="18" charset="0"/>
              </a:rPr>
              <a:t>20</a:t>
            </a:r>
            <a:r>
              <a:rPr lang="en-US" sz="2000" dirty="0" smtClean="0">
                <a:latin typeface="Times New Roman" panose="02020603050405020304" pitchFamily="18" charset="0"/>
                <a:cs typeface="Times New Roman" panose="02020603050405020304" pitchFamily="18" charset="0"/>
              </a:rPr>
              <a:t>22 </a:t>
            </a:r>
            <a:r>
              <a:rPr lang="vi-VN" sz="2000" dirty="0" smtClean="0">
                <a:latin typeface="Times New Roman" panose="02020603050405020304" pitchFamily="18" charset="0"/>
                <a:cs typeface="Times New Roman" panose="02020603050405020304" pitchFamily="18" charset="0"/>
              </a:rPr>
              <a:t>- 20</a:t>
            </a:r>
            <a:r>
              <a:rPr lang="en-US" sz="2000" dirty="0" smtClean="0">
                <a:latin typeface="Times New Roman" panose="02020603050405020304" pitchFamily="18" charset="0"/>
                <a:cs typeface="Times New Roman" panose="02020603050405020304" pitchFamily="18" charset="0"/>
              </a:rPr>
              <a:t>23</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 Kế hoạch hoạt động chuyên </a:t>
            </a:r>
            <a:r>
              <a:rPr lang="vi-VN" sz="2000" dirty="0" smtClean="0">
                <a:latin typeface="Times New Roman" panose="02020603050405020304" pitchFamily="18" charset="0"/>
                <a:cs typeface="Times New Roman" panose="02020603050405020304" pitchFamily="18" charset="0"/>
              </a:rPr>
              <a:t>đề</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trường</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Thứ </a:t>
            </a:r>
            <a:r>
              <a:rPr lang="en-US" sz="2000" dirty="0" err="1" smtClean="0">
                <a:latin typeface="Times New Roman" panose="02020603050405020304" pitchFamily="18" charset="0"/>
                <a:cs typeface="Times New Roman" panose="02020603050405020304" pitchFamily="18" charset="0"/>
              </a:rPr>
              <a:t>hai</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ngày </a:t>
            </a:r>
            <a:r>
              <a:rPr lang="en-US" sz="2000" dirty="0" smtClean="0">
                <a:latin typeface="Times New Roman" panose="02020603050405020304" pitchFamily="18" charset="0"/>
                <a:cs typeface="Times New Roman" panose="02020603050405020304" pitchFamily="18" charset="0"/>
              </a:rPr>
              <a:t>22</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tháng </a:t>
            </a:r>
            <a:r>
              <a:rPr lang="en-US" sz="2000" dirty="0" smtClean="0">
                <a:latin typeface="Times New Roman" panose="02020603050405020304" pitchFamily="18" charset="0"/>
                <a:cs typeface="Times New Roman" panose="02020603050405020304" pitchFamily="18" charset="0"/>
              </a:rPr>
              <a:t>8</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năm </a:t>
            </a:r>
            <a:r>
              <a:rPr lang="vi-VN" sz="2000" dirty="0" smtClean="0">
                <a:latin typeface="Times New Roman" panose="02020603050405020304" pitchFamily="18" charset="0"/>
                <a:cs typeface="Times New Roman" panose="02020603050405020304" pitchFamily="18" charset="0"/>
              </a:rPr>
              <a:t>20</a:t>
            </a:r>
            <a:r>
              <a:rPr lang="en-US" sz="2000" dirty="0" smtClean="0">
                <a:latin typeface="Times New Roman" panose="02020603050405020304" pitchFamily="18" charset="0"/>
                <a:cs typeface="Times New Roman" panose="02020603050405020304" pitchFamily="18" charset="0"/>
              </a:rPr>
              <a:t>22</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trường Tiểu học </a:t>
            </a:r>
            <a:r>
              <a:rPr lang="en-US" sz="2000" dirty="0" err="1" smtClean="0">
                <a:latin typeface="Times New Roman" panose="02020603050405020304" pitchFamily="18" charset="0"/>
                <a:cs typeface="Times New Roman" panose="02020603050405020304" pitchFamily="18" charset="0"/>
              </a:rPr>
              <a:t>Giang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Biên</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đã </a:t>
            </a:r>
            <a:r>
              <a:rPr lang="vi-VN" sz="2000" dirty="0">
                <a:latin typeface="Times New Roman" panose="02020603050405020304" pitchFamily="18" charset="0"/>
                <a:cs typeface="Times New Roman" panose="02020603050405020304" pitchFamily="18" charset="0"/>
              </a:rPr>
              <a:t>tổ chức chuyên đề cấp trường môn Tiếng Việt. Chuyên đề gồm một tiết </a:t>
            </a:r>
            <a:r>
              <a:rPr lang="en-US" sz="2000" dirty="0" smtClean="0">
                <a:latin typeface="Times New Roman" panose="02020603050405020304" pitchFamily="18" charset="0"/>
                <a:cs typeface="Times New Roman" panose="02020603050405020304" pitchFamily="18" charset="0"/>
              </a:rPr>
              <a:t>Đ</a:t>
            </a:r>
            <a:r>
              <a:rPr lang="vi-VN" sz="2000" dirty="0" smtClean="0">
                <a:latin typeface="Times New Roman" panose="02020603050405020304" pitchFamily="18" charset="0"/>
                <a:cs typeface="Times New Roman" panose="02020603050405020304" pitchFamily="18" charset="0"/>
              </a:rPr>
              <a:t>ọc </a:t>
            </a:r>
            <a:r>
              <a:rPr lang="vi-VN" sz="2000" dirty="0">
                <a:latin typeface="Times New Roman" panose="02020603050405020304" pitchFamily="18" charset="0"/>
                <a:cs typeface="Times New Roman" panose="02020603050405020304" pitchFamily="18" charset="0"/>
              </a:rPr>
              <a:t>lớp 2 do cô giáo </a:t>
            </a:r>
            <a:r>
              <a:rPr lang="en-US" sz="2000" dirty="0" err="1" smtClean="0">
                <a:latin typeface="Times New Roman" panose="02020603050405020304" pitchFamily="18" charset="0"/>
                <a:cs typeface="Times New Roman" panose="02020603050405020304" pitchFamily="18" charset="0"/>
              </a:rPr>
              <a:t>Nguyễn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Anh</a:t>
            </a:r>
            <a:r>
              <a:rPr lang="vi-VN" sz="2000" dirty="0">
                <a:latin typeface="Times New Roman" panose="02020603050405020304" pitchFamily="18" charset="0"/>
                <a:cs typeface="Times New Roman" panose="02020603050405020304" pitchFamily="18" charset="0"/>
              </a:rPr>
              <a:t> – GVCN lớp </a:t>
            </a:r>
            <a:r>
              <a:rPr lang="vi-VN" sz="2000" dirty="0" smtClean="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A1</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thể hiện, tiết </a:t>
            </a:r>
            <a:r>
              <a:rPr lang="en-US" sz="2000" dirty="0" err="1" smtClean="0">
                <a:latin typeface="Times New Roman" panose="02020603050405020304" pitchFamily="18" charset="0"/>
                <a:cs typeface="Times New Roman" panose="02020603050405020304" pitchFamily="18" charset="0"/>
              </a:rPr>
              <a:t>Tập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Viết</a:t>
            </a:r>
            <a:r>
              <a:rPr lang="en-US" sz="2000" dirty="0" smtClean="0">
                <a:latin typeface="Times New Roman" panose="02020603050405020304" pitchFamily="18" charset="0"/>
                <a:cs typeface="Times New Roman" panose="02020603050405020304" pitchFamily="18" charset="0"/>
              </a:rPr>
              <a:t> do</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cô </a:t>
            </a:r>
            <a:r>
              <a:rPr lang="en-US" sz="2000" dirty="0" err="1" smtClean="0">
                <a:latin typeface="Times New Roman" panose="02020603050405020304" pitchFamily="18" charset="0"/>
                <a:cs typeface="Times New Roman" panose="02020603050405020304" pitchFamily="18" charset="0"/>
              </a:rPr>
              <a:t>Nguyễn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Hường</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GVCN lớp </a:t>
            </a:r>
            <a:r>
              <a:rPr lang="vi-VN" sz="2000" dirty="0" smtClean="0">
                <a:latin typeface="Times New Roman" panose="02020603050405020304" pitchFamily="18" charset="0"/>
                <a:cs typeface="Times New Roman" panose="02020603050405020304" pitchFamily="18" charset="0"/>
              </a:rPr>
              <a:t>2A</a:t>
            </a:r>
            <a:r>
              <a:rPr lang="en-US" sz="2000" dirty="0" smtClean="0">
                <a:latin typeface="Times New Roman" panose="02020603050405020304" pitchFamily="18" charset="0"/>
                <a:cs typeface="Times New Roman" panose="02020603050405020304" pitchFamily="18" charset="0"/>
              </a:rPr>
              <a:t>2</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thể </a:t>
            </a:r>
            <a:r>
              <a:rPr lang="vi-VN" sz="2000" dirty="0"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Nói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Nghe</a:t>
            </a:r>
            <a:r>
              <a:rPr lang="en-US" sz="2000" dirty="0" smtClean="0">
                <a:latin typeface="Times New Roman" panose="02020603050405020304" pitchFamily="18" charset="0"/>
                <a:cs typeface="Times New Roman" panose="02020603050405020304" pitchFamily="18" charset="0"/>
              </a:rPr>
              <a:t> do </a:t>
            </a:r>
            <a:r>
              <a:rPr lang="en-US" sz="2000" dirty="0" err="1" smtClean="0">
                <a:latin typeface="Times New Roman" panose="02020603050405020304" pitchFamily="18" charset="0"/>
                <a:cs typeface="Times New Roman" panose="02020603050405020304" pitchFamily="18" charset="0"/>
              </a:rPr>
              <a:t>cô</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Nguyễn</a:t>
            </a:r>
            <a:r>
              <a:rPr lang="en-US" sz="2000" dirty="0" smtClean="0">
                <a:latin typeface="Times New Roman" panose="02020603050405020304" pitchFamily="18" charset="0"/>
                <a:cs typeface="Times New Roman" panose="02020603050405020304" pitchFamily="18" charset="0"/>
              </a:rPr>
              <a:t> Thu </a:t>
            </a:r>
            <a:r>
              <a:rPr lang="en-US" sz="2000" dirty="0" err="1" smtClean="0">
                <a:latin typeface="Times New Roman" panose="02020603050405020304" pitchFamily="18" charset="0"/>
                <a:cs typeface="Times New Roman" panose="02020603050405020304" pitchFamily="18" charset="0"/>
              </a:rPr>
              <a:t>Hà</a:t>
            </a:r>
            <a:r>
              <a:rPr lang="en-US" sz="2000" dirty="0" smtClean="0">
                <a:latin typeface="Times New Roman" panose="02020603050405020304" pitchFamily="18" charset="0"/>
                <a:cs typeface="Times New Roman" panose="02020603050405020304" pitchFamily="18" charset="0"/>
              </a:rPr>
              <a:t> – GVCN </a:t>
            </a:r>
            <a:r>
              <a:rPr lang="en-US" sz="2000" dirty="0" err="1" smtClean="0">
                <a:latin typeface="Times New Roman" panose="02020603050405020304" pitchFamily="18" charset="0"/>
                <a:cs typeface="Times New Roman" panose="02020603050405020304" pitchFamily="18" charset="0"/>
              </a:rPr>
              <a:t>lớp</a:t>
            </a:r>
            <a:r>
              <a:rPr lang="en-US" sz="2000" dirty="0" smtClean="0">
                <a:latin typeface="Times New Roman" panose="02020603050405020304" pitchFamily="18" charset="0"/>
                <a:cs typeface="Times New Roman" panose="02020603050405020304" pitchFamily="18" charset="0"/>
              </a:rPr>
              <a:t> 2A3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Dự chuyên đề có các đồng chí trong Ban giám hiệu nhà trường cùng toàn thể các đồng chí giáo viên </a:t>
            </a:r>
            <a:r>
              <a:rPr lang="en-US" sz="2000" dirty="0" err="1" smtClean="0">
                <a:latin typeface="Times New Roman" panose="02020603050405020304" pitchFamily="18" charset="0"/>
                <a:cs typeface="Times New Roman" panose="02020603050405020304" pitchFamily="18" charset="0"/>
              </a:rPr>
              <a:t>khối</a:t>
            </a:r>
            <a:r>
              <a:rPr lang="en-US" sz="2000" dirty="0" smtClean="0">
                <a:latin typeface="Times New Roman" panose="02020603050405020304" pitchFamily="18" charset="0"/>
                <a:cs typeface="Times New Roman" panose="02020603050405020304" pitchFamily="18" charset="0"/>
              </a:rPr>
              <a:t> 2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khối</a:t>
            </a:r>
            <a:r>
              <a:rPr lang="en-US" sz="2000" dirty="0" smtClean="0">
                <a:latin typeface="Times New Roman" panose="02020603050405020304" pitchFamily="18" charset="0"/>
                <a:cs typeface="Times New Roman" panose="02020603050405020304" pitchFamily="18" charset="0"/>
              </a:rPr>
              <a:t> 3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nhà </a:t>
            </a:r>
            <a:r>
              <a:rPr lang="vi-VN" sz="2000" dirty="0">
                <a:latin typeface="Times New Roman" panose="02020603050405020304" pitchFamily="18" charset="0"/>
                <a:cs typeface="Times New Roman" panose="02020603050405020304" pitchFamily="18" charset="0"/>
              </a:rPr>
              <a:t>trường có mặt đông đủ. Tại buổi chuyên đề, các đồng chí giáo viên có cơ hội tiếp cận, lĩnh hội những nội dung bổ ích về Tiếng Việt để nâng cao trình độ chuyên môn cho bản thân. Đây là cơ hội cho các đồng chí giáo </a:t>
            </a:r>
            <a:r>
              <a:rPr lang="vi-VN" sz="2000" dirty="0" smtClean="0">
                <a:latin typeface="Times New Roman" panose="02020603050405020304" pitchFamily="18" charset="0"/>
                <a:cs typeface="Times New Roman" panose="02020603050405020304" pitchFamily="18" charset="0"/>
              </a:rPr>
              <a:t>viên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khối</a:t>
            </a:r>
            <a:r>
              <a:rPr lang="en-US" sz="2000" dirty="0" smtClean="0">
                <a:latin typeface="Times New Roman" panose="02020603050405020304" pitchFamily="18" charset="0"/>
                <a:cs typeface="Times New Roman" panose="02020603050405020304" pitchFamily="18" charset="0"/>
              </a:rPr>
              <a:t> 2,3</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được trao đổi, chia sẻ kinh nghiệm về dạy học Tiếng Việt ở tiểu </a:t>
            </a:r>
            <a:r>
              <a:rPr lang="vi-VN" sz="2000" dirty="0" smtClean="0">
                <a:latin typeface="Times New Roman" panose="02020603050405020304" pitchFamily="18" charset="0"/>
                <a:cs typeface="Times New Roman" panose="02020603050405020304" pitchFamily="18" charset="0"/>
              </a:rPr>
              <a:t>học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phổ</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mới</a:t>
            </a:r>
            <a:r>
              <a:rPr lang="en-US" sz="2000" dirty="0" smtClean="0">
                <a:latin typeface="Times New Roman" panose="02020603050405020304" pitchFamily="18" charset="0"/>
                <a:cs typeface="Times New Roman" panose="02020603050405020304" pitchFamily="18" charset="0"/>
              </a:rPr>
              <a:t> 2018</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Cả </a:t>
            </a:r>
            <a:r>
              <a:rPr lang="en-US" sz="2000" dirty="0" err="1" smtClean="0">
                <a:latin typeface="Times New Roman" panose="02020603050405020304" pitchFamily="18" charset="0"/>
                <a:cs typeface="Times New Roman" panose="02020603050405020304" pitchFamily="18" charset="0"/>
              </a:rPr>
              <a:t>ba</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giờ dạy diễn ra đúng quy trình dạy học, đúng đặc trưng của môn học, các giáo viên sử dụng hợp lí linh hoạt các phương pháp dạy học, hình thức tổ chức dạy học </a:t>
            </a:r>
            <a:r>
              <a:rPr lang="en-US" sz="2000" dirty="0" err="1" smtClean="0">
                <a:latin typeface="Times New Roman" panose="02020603050405020304" pitchFamily="18" charset="0"/>
                <a:cs typeface="Times New Roman" panose="02020603050405020304" pitchFamily="18" charset="0"/>
              </a:rPr>
              <a:t>nhằm</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tạo </a:t>
            </a:r>
            <a:r>
              <a:rPr lang="vi-VN" sz="2000" dirty="0">
                <a:latin typeface="Times New Roman" panose="02020603050405020304" pitchFamily="18" charset="0"/>
                <a:cs typeface="Times New Roman" panose="02020603050405020304" pitchFamily="18" charset="0"/>
              </a:rPr>
              <a:t>cho học sinh sự hứng thú học tập. Chuyên đề dạy học Tiếng Việt lớp 2 đã thành công tốt đẹp với sự tham gia nhiệt tình trách nhiệm của tất cả các giáo viên trong </a:t>
            </a:r>
            <a:r>
              <a:rPr lang="en-US" sz="2000" dirty="0" err="1" smtClean="0">
                <a:latin typeface="Times New Roman" panose="02020603050405020304" pitchFamily="18" charset="0"/>
                <a:cs typeface="Times New Roman" panose="02020603050405020304" pitchFamily="18" charset="0"/>
              </a:rPr>
              <a:t>tổ</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môn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khối</a:t>
            </a:r>
            <a:r>
              <a:rPr lang="en-US" sz="2000" dirty="0" smtClean="0">
                <a:latin typeface="Times New Roman" panose="02020603050405020304" pitchFamily="18" charset="0"/>
                <a:cs typeface="Times New Roman" panose="02020603050405020304" pitchFamily="18" charset="0"/>
              </a:rPr>
              <a:t> 2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khối</a:t>
            </a:r>
            <a:r>
              <a:rPr lang="en-US" sz="2000" dirty="0" smtClean="0">
                <a:latin typeface="Times New Roman" panose="02020603050405020304" pitchFamily="18" charset="0"/>
                <a:cs typeface="Times New Roman" panose="02020603050405020304" pitchFamily="18" charset="0"/>
              </a:rPr>
              <a:t> 3</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đặc biệt là sự nhiệt huyết tinh thần trách nhiệm của các đồng chí được phân công thực hiện. Cuối buổi chuyên đề </a:t>
            </a:r>
            <a:r>
              <a:rPr lang="en-US" sz="2000" dirty="0" err="1" smtClean="0">
                <a:latin typeface="Times New Roman" panose="02020603050405020304" pitchFamily="18" charset="0"/>
                <a:cs typeface="Times New Roman" panose="02020603050405020304" pitchFamily="18" charset="0"/>
              </a:rPr>
              <a:t>đồng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trưởng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Hương</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đã </a:t>
            </a:r>
            <a:r>
              <a:rPr lang="vi-VN" sz="2000" dirty="0">
                <a:latin typeface="Times New Roman" panose="02020603050405020304" pitchFamily="18" charset="0"/>
                <a:cs typeface="Times New Roman" panose="02020603050405020304" pitchFamily="18" charset="0"/>
              </a:rPr>
              <a:t>trao đổi, nhận xét, rút kinh nghiệm cùng nhau thống nhất trong toàn trường về phương pháp dạy học tích cực theo đặc trưng bộ môn để chất lượng, hiệu quả giờ dạy ngày càng đạt cao hơn. Hy vọng công tác dạy và học của nhà trường ngày càng gặt hái được nhiều thành công hơn nữa</a:t>
            </a:r>
            <a:r>
              <a:rPr lang="vi-VN" sz="200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số</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buổi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đề</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8884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5" name="Picture 4"/>
          <p:cNvPicPr>
            <a:picLocks noChangeAspect="1"/>
          </p:cNvPicPr>
          <p:nvPr/>
        </p:nvPicPr>
        <p:blipFill>
          <a:blip r:embed="rId2"/>
          <a:stretch>
            <a:fillRect/>
          </a:stretch>
        </p:blipFill>
        <p:spPr>
          <a:xfrm>
            <a:off x="2266121" y="232604"/>
            <a:ext cx="7022495" cy="6112476"/>
          </a:xfrm>
          <a:prstGeom prst="rect">
            <a:avLst/>
          </a:prstGeom>
        </p:spPr>
      </p:pic>
    </p:spTree>
    <p:extLst>
      <p:ext uri="{BB962C8B-B14F-4D97-AF65-F5344CB8AC3E}">
        <p14:creationId xmlns:p14="http://schemas.microsoft.com/office/powerpoint/2010/main" val="4031894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dirty="0"/>
          </a:p>
        </p:txBody>
      </p:sp>
      <p:pic>
        <p:nvPicPr>
          <p:cNvPr id="4" name="Picture 3"/>
          <p:cNvPicPr>
            <a:picLocks noChangeAspect="1"/>
          </p:cNvPicPr>
          <p:nvPr/>
        </p:nvPicPr>
        <p:blipFill>
          <a:blip r:embed="rId2"/>
          <a:stretch>
            <a:fillRect/>
          </a:stretch>
        </p:blipFill>
        <p:spPr>
          <a:xfrm>
            <a:off x="2143504" y="365125"/>
            <a:ext cx="7904992" cy="6121586"/>
          </a:xfrm>
          <a:prstGeom prst="rect">
            <a:avLst/>
          </a:prstGeom>
        </p:spPr>
      </p:pic>
    </p:spTree>
    <p:extLst>
      <p:ext uri="{BB962C8B-B14F-4D97-AF65-F5344CB8AC3E}">
        <p14:creationId xmlns:p14="http://schemas.microsoft.com/office/powerpoint/2010/main" val="2535410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p:cNvPicPr>
            <a:picLocks noChangeAspect="1"/>
          </p:cNvPicPr>
          <p:nvPr/>
        </p:nvPicPr>
        <p:blipFill>
          <a:blip r:embed="rId2"/>
          <a:stretch>
            <a:fillRect/>
          </a:stretch>
        </p:blipFill>
        <p:spPr>
          <a:xfrm>
            <a:off x="736455" y="621337"/>
            <a:ext cx="10719089" cy="5953191"/>
          </a:xfrm>
          <a:prstGeom prst="rect">
            <a:avLst/>
          </a:prstGeom>
        </p:spPr>
      </p:pic>
    </p:spTree>
    <p:extLst>
      <p:ext uri="{BB962C8B-B14F-4D97-AF65-F5344CB8AC3E}">
        <p14:creationId xmlns:p14="http://schemas.microsoft.com/office/powerpoint/2010/main" val="19346158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16</Words>
  <Application>Microsoft Office PowerPoint</Application>
  <PresentationFormat>Widescreen</PresentationFormat>
  <Paragraphs>5</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ltgsvn@outlook.com</dc:creator>
  <cp:lastModifiedBy>ltgsvn@outlook.com</cp:lastModifiedBy>
  <cp:revision>20</cp:revision>
  <dcterms:created xsi:type="dcterms:W3CDTF">2022-03-06T11:18:05Z</dcterms:created>
  <dcterms:modified xsi:type="dcterms:W3CDTF">2022-08-27T06:13:53Z</dcterms:modified>
</cp:coreProperties>
</file>