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5/5/2022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1486659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5/5/2022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1869315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5/5/2022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940090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5/5/2022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294035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A0A2134-B66F-475C-A742-EE0306F7693E}" type="datetimeFigureOut">
              <a:rPr lang="en-SG" smtClean="0"/>
              <a:t>5/5/2022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119635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7A0A2134-B66F-475C-A742-EE0306F7693E}" type="datetimeFigureOut">
              <a:rPr lang="en-SG" smtClean="0"/>
              <a:t>5/5/2022</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5135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7A0A2134-B66F-475C-A742-EE0306F7693E}" type="datetimeFigureOut">
              <a:rPr lang="en-SG" smtClean="0"/>
              <a:t>5/5/2022</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590075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7A0A2134-B66F-475C-A742-EE0306F7693E}" type="datetimeFigureOut">
              <a:rPr lang="en-SG" smtClean="0"/>
              <a:t>5/5/2022</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78671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0A2134-B66F-475C-A742-EE0306F7693E}" type="datetimeFigureOut">
              <a:rPr lang="en-SG" smtClean="0"/>
              <a:t>5/5/2022</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238231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0A2134-B66F-475C-A742-EE0306F7693E}" type="datetimeFigureOut">
              <a:rPr lang="en-SG" smtClean="0"/>
              <a:t>5/5/2022</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024442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0A2134-B66F-475C-A742-EE0306F7693E}" type="datetimeFigureOut">
              <a:rPr lang="en-SG" smtClean="0"/>
              <a:t>5/5/2022</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16056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0A2134-B66F-475C-A742-EE0306F7693E}" type="datetimeFigureOut">
              <a:rPr lang="en-SG" smtClean="0"/>
              <a:t>5/5/2022</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0455CA-079C-4D72-AAFC-9B4DDF561D87}" type="slidenum">
              <a:rPr lang="en-SG" smtClean="0"/>
              <a:t>‹#›</a:t>
            </a:fld>
            <a:endParaRPr lang="en-SG"/>
          </a:p>
        </p:txBody>
      </p:sp>
    </p:spTree>
    <p:extLst>
      <p:ext uri="{BB962C8B-B14F-4D97-AF65-F5344CB8AC3E}">
        <p14:creationId xmlns:p14="http://schemas.microsoft.com/office/powerpoint/2010/main" val="4276030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7407" y="1046922"/>
            <a:ext cx="9859617" cy="523220"/>
          </a:xfrm>
          <a:prstGeom prst="rect">
            <a:avLst/>
          </a:prstGeom>
          <a:noFill/>
        </p:spPr>
        <p:txBody>
          <a:bodyPr wrap="square" rtlCol="0">
            <a:spAutoFit/>
          </a:bodyPr>
          <a:lstStyle/>
          <a:p>
            <a:r>
              <a:rPr lang="en-US" sz="2800" dirty="0" smtClean="0">
                <a:solidFill>
                  <a:srgbClr val="FF0000"/>
                </a:solidFill>
                <a:latin typeface="+mj-lt"/>
              </a:rPr>
              <a:t>	</a:t>
            </a:r>
            <a:endParaRPr lang="en-SG" sz="28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523998" y="0"/>
            <a:ext cx="10105645" cy="523220"/>
          </a:xfrm>
          <a:prstGeom prst="rect">
            <a:avLst/>
          </a:prstGeom>
          <a:noFill/>
        </p:spPr>
        <p:txBody>
          <a:bodyPr wrap="square" rtlCol="0">
            <a:spAutoFit/>
          </a:bodyPr>
          <a:lstStyle/>
          <a:p>
            <a:pPr algn="just"/>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Sôi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nổi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kì</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tham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quan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ngoại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khóa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của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lớp</a:t>
            </a:r>
            <a:r>
              <a:rPr lang="en-US" sz="2800" b="1" dirty="0" smtClean="0">
                <a:solidFill>
                  <a:srgbClr val="FF0000"/>
                </a:solidFill>
                <a:latin typeface="Times New Roman" panose="02020603050405020304" pitchFamily="18" charset="0"/>
                <a:cs typeface="Times New Roman" panose="02020603050405020304" pitchFamily="18" charset="0"/>
              </a:rPr>
              <a:t> 2A1</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44392" y="734848"/>
            <a:ext cx="10105645" cy="5632311"/>
          </a:xfrm>
          <a:prstGeom prst="rect">
            <a:avLst/>
          </a:prstGeom>
          <a:noFill/>
        </p:spPr>
        <p:txBody>
          <a:bodyPr wrap="square" rtlCol="0">
            <a:spAutoFit/>
          </a:bodyPr>
          <a:lstStyle/>
          <a:p>
            <a:pPr algn="just"/>
            <a:r>
              <a:rPr lang="en-US" sz="2400" b="1" dirty="0" smtClean="0">
                <a:solidFill>
                  <a:srgbClr val="FF0000"/>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Sau một thời gian dài học trực tuyến tại nhà và đảm bảo công tác phòng chống dịch bệnh, có lẽ kì </a:t>
            </a:r>
            <a:r>
              <a:rPr lang="vi-VN" sz="2400" dirty="0" smtClean="0">
                <a:latin typeface="Times New Roman" panose="02020603050405020304" pitchFamily="18" charset="0"/>
                <a:cs typeface="Times New Roman" panose="02020603050405020304" pitchFamily="18" charset="0"/>
              </a:rPr>
              <a:t>th</a:t>
            </a:r>
            <a:r>
              <a:rPr lang="en-US" sz="2400" dirty="0" smtClean="0">
                <a:latin typeface="Times New Roman" panose="02020603050405020304" pitchFamily="18" charset="0"/>
                <a:cs typeface="Times New Roman" panose="02020603050405020304" pitchFamily="18" charset="0"/>
              </a:rPr>
              <a:t>a</a:t>
            </a:r>
            <a:r>
              <a:rPr lang="vi-VN" sz="2400" dirty="0" smtClean="0">
                <a:latin typeface="Times New Roman" panose="02020603050405020304" pitchFamily="18" charset="0"/>
                <a:cs typeface="Times New Roman" panose="02020603050405020304" pitchFamily="18" charset="0"/>
              </a:rPr>
              <a:t>m </a:t>
            </a:r>
            <a:r>
              <a:rPr lang="vi-VN" sz="2400" dirty="0">
                <a:latin typeface="Times New Roman" panose="02020603050405020304" pitchFamily="18" charset="0"/>
                <a:cs typeface="Times New Roman" panose="02020603050405020304" pitchFamily="18" charset="0"/>
              </a:rPr>
              <a:t>quan ngoại khóa do trường </a:t>
            </a:r>
            <a:r>
              <a:rPr lang="en-US" sz="2400" dirty="0" err="1" smtClean="0">
                <a:latin typeface="Times New Roman" panose="02020603050405020304" pitchFamily="18" charset="0"/>
                <a:cs typeface="Times New Roman" panose="02020603050405020304" pitchFamily="18" charset="0"/>
              </a:rPr>
              <a:t>Tiểu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Giang</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Biên </a:t>
            </a:r>
            <a:r>
              <a:rPr lang="vi-VN" sz="2400" dirty="0">
                <a:latin typeface="Times New Roman" panose="02020603050405020304" pitchFamily="18" charset="0"/>
                <a:cs typeface="Times New Roman" panose="02020603050405020304" pitchFamily="18" charset="0"/>
              </a:rPr>
              <a:t>tổ chức là một trong những món quà ý nghĩa và thiết thực nhất mà các thầy cô giáo dành cho các em học sinh thân yêu trong niềm háo hức khám phá</a:t>
            </a:r>
            <a:r>
              <a:rPr lang="vi-VN"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Thực </a:t>
            </a:r>
            <a:r>
              <a:rPr lang="vi-VN" sz="2400" dirty="0">
                <a:latin typeface="Times New Roman" panose="02020603050405020304" pitchFamily="18" charset="0"/>
                <a:cs typeface="Times New Roman" panose="02020603050405020304" pitchFamily="18" charset="0"/>
              </a:rPr>
              <a:t>hiện nhiệm vụ năm học 2021 - 2022; Thực hiện hướng dẫn của Phòng Giáo dục và Đào tạo quận Long Biên về việc tổ chức các hoạt động học tập ngoại khóa cho học sinh; Trường Tiểu học </a:t>
            </a:r>
            <a:r>
              <a:rPr lang="en-US" sz="2400" dirty="0" err="1" smtClean="0">
                <a:latin typeface="Times New Roman" panose="02020603050405020304" pitchFamily="18" charset="0"/>
                <a:cs typeface="Times New Roman" panose="02020603050405020304" pitchFamily="18" charset="0"/>
              </a:rPr>
              <a:t>Giang</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Biên phối hợp với Công ty CP TMĐT Du lịch Ấn Tượng đã tổ chức cho các em học sinh đi tham quan ngoại khóa tại di tích </a:t>
            </a:r>
            <a:r>
              <a:rPr lang="vi-VN" sz="2400" dirty="0" smtClean="0">
                <a:latin typeface="Times New Roman" panose="02020603050405020304" pitchFamily="18" charset="0"/>
                <a:cs typeface="Times New Roman" panose="02020603050405020304" pitchFamily="18" charset="0"/>
              </a:rPr>
              <a:t>đền </a:t>
            </a:r>
            <a:r>
              <a:rPr lang="en-US" sz="2400" dirty="0" err="1" smtClean="0">
                <a:latin typeface="Times New Roman" panose="02020603050405020304" pitchFamily="18" charset="0"/>
                <a:cs typeface="Times New Roman" panose="02020603050405020304" pitchFamily="18" charset="0"/>
              </a:rPr>
              <a:t>Sóc</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và </a:t>
            </a:r>
            <a:r>
              <a:rPr lang="en-US" sz="2400" dirty="0" err="1" smtClean="0">
                <a:latin typeface="Times New Roman" panose="02020603050405020304" pitchFamily="18" charset="0"/>
                <a:cs typeface="Times New Roman" panose="02020603050405020304" pitchFamily="18" charset="0"/>
              </a:rPr>
              <a:t>Bản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Rõm</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ngày 2</a:t>
            </a:r>
            <a:r>
              <a:rPr lang="en-US" sz="2400" dirty="0" smtClean="0">
                <a:latin typeface="Times New Roman" panose="02020603050405020304" pitchFamily="18" charset="0"/>
                <a:cs typeface="Times New Roman" panose="02020603050405020304" pitchFamily="18" charset="0"/>
              </a:rPr>
              <a:t>9</a:t>
            </a:r>
            <a:r>
              <a:rPr lang="vi-VN" sz="2400" dirty="0">
                <a:latin typeface="Times New Roman" panose="02020603050405020304" pitchFamily="18" charset="0"/>
                <a:cs typeface="Times New Roman" panose="02020603050405020304" pitchFamily="18" charset="0"/>
              </a:rPr>
              <a:t>  tháng 04 năm 2022</a:t>
            </a:r>
            <a:r>
              <a:rPr lang="vi-VN"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Khép </a:t>
            </a:r>
            <a:r>
              <a:rPr lang="vi-VN" sz="2400" dirty="0">
                <a:latin typeface="Times New Roman" panose="02020603050405020304" pitchFamily="18" charset="0"/>
                <a:cs typeface="Times New Roman" panose="02020603050405020304" pitchFamily="18" charset="0"/>
              </a:rPr>
              <a:t>lại ngày học tập ngoại khóa bổ ích, các em học sinh </a:t>
            </a:r>
            <a:r>
              <a:rPr lang="en-US" sz="2400" dirty="0" smtClean="0">
                <a:latin typeface="Times New Roman" panose="02020603050405020304" pitchFamily="18" charset="0"/>
                <a:cs typeface="Times New Roman" panose="02020603050405020304" pitchFamily="18" charset="0"/>
              </a:rPr>
              <a:t>2A1</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Tiểu học </a:t>
            </a:r>
            <a:r>
              <a:rPr lang="en-US" sz="2400" dirty="0" err="1" smtClean="0">
                <a:latin typeface="Times New Roman" panose="02020603050405020304" pitchFamily="18" charset="0"/>
                <a:cs typeface="Times New Roman" panose="02020603050405020304" pitchFamily="18" charset="0"/>
              </a:rPr>
              <a:t>Giang</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Biên </a:t>
            </a:r>
            <a:r>
              <a:rPr lang="vi-VN" sz="2400" dirty="0">
                <a:latin typeface="Times New Roman" panose="02020603050405020304" pitchFamily="18" charset="0"/>
                <a:cs typeface="Times New Roman" panose="02020603050405020304" pitchFamily="18" charset="0"/>
              </a:rPr>
              <a:t>đã tích lũy được thêm cho mình những bài học quý giá về di tích lịch sử, bảo vệ môi trường thiên nhiên sạch đẹp, văn minh. Kết thúc một ngày tham quan nhiều niềm vui, cô và trò </a:t>
            </a:r>
            <a:r>
              <a:rPr lang="en-US" sz="2400" dirty="0" smtClean="0">
                <a:latin typeface="Times New Roman" panose="02020603050405020304" pitchFamily="18" charset="0"/>
                <a:cs typeface="Times New Roman" panose="02020603050405020304" pitchFamily="18" charset="0"/>
              </a:rPr>
              <a:t>2A1</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lại có thêm sức khỏe, tinh thần để tiếp tục cố gắng trong quá trình giảng dạy, học tập.</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          Một số hình </a:t>
            </a:r>
            <a:r>
              <a:rPr lang="vi-VN" sz="2400" dirty="0" smtClean="0">
                <a:latin typeface="Times New Roman" panose="02020603050405020304" pitchFamily="18" charset="0"/>
                <a:cs typeface="Times New Roman" panose="02020603050405020304" pitchFamily="18" charset="0"/>
              </a:rPr>
              <a:t>ản</a:t>
            </a:r>
            <a:r>
              <a:rPr lang="en-US" sz="2400" dirty="0" smtClean="0">
                <a:latin typeface="Times New Roman" panose="02020603050405020304" pitchFamily="18" charset="0"/>
                <a:cs typeface="Times New Roman" panose="02020603050405020304" pitchFamily="18" charset="0"/>
              </a:rPr>
              <a:t>h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chuyến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lớp</a:t>
            </a:r>
            <a:r>
              <a:rPr lang="en-US" sz="2400" dirty="0" smtClean="0">
                <a:latin typeface="Times New Roman" panose="02020603050405020304" pitchFamily="18" charset="0"/>
                <a:cs typeface="Times New Roman" panose="02020603050405020304" pitchFamily="18" charset="0"/>
              </a:rPr>
              <a:t> 2A1</a:t>
            </a:r>
            <a:r>
              <a:rPr lang="vi-VN" sz="2400" dirty="0" smtClean="0">
                <a:latin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88847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4" name="Picture 3"/>
          <p:cNvPicPr>
            <a:picLocks noChangeAspect="1"/>
          </p:cNvPicPr>
          <p:nvPr/>
        </p:nvPicPr>
        <p:blipFill>
          <a:blip r:embed="rId2"/>
          <a:stretch>
            <a:fillRect/>
          </a:stretch>
        </p:blipFill>
        <p:spPr>
          <a:xfrm>
            <a:off x="1610853" y="365125"/>
            <a:ext cx="8328278" cy="6246209"/>
          </a:xfrm>
          <a:prstGeom prst="rect">
            <a:avLst/>
          </a:prstGeom>
        </p:spPr>
      </p:pic>
    </p:spTree>
    <p:extLst>
      <p:ext uri="{BB962C8B-B14F-4D97-AF65-F5344CB8AC3E}">
        <p14:creationId xmlns:p14="http://schemas.microsoft.com/office/powerpoint/2010/main" val="3496930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4" name="Picture 3"/>
          <p:cNvPicPr>
            <a:picLocks noChangeAspect="1"/>
          </p:cNvPicPr>
          <p:nvPr/>
        </p:nvPicPr>
        <p:blipFill>
          <a:blip r:embed="rId2"/>
          <a:stretch>
            <a:fillRect/>
          </a:stretch>
        </p:blipFill>
        <p:spPr>
          <a:xfrm>
            <a:off x="2199862" y="365125"/>
            <a:ext cx="8160904" cy="6114282"/>
          </a:xfrm>
          <a:prstGeom prst="rect">
            <a:avLst/>
          </a:prstGeom>
        </p:spPr>
      </p:pic>
    </p:spTree>
    <p:extLst>
      <p:ext uri="{BB962C8B-B14F-4D97-AF65-F5344CB8AC3E}">
        <p14:creationId xmlns:p14="http://schemas.microsoft.com/office/powerpoint/2010/main" val="2087075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4" name="Picture 3"/>
          <p:cNvPicPr>
            <a:picLocks noChangeAspect="1"/>
          </p:cNvPicPr>
          <p:nvPr/>
        </p:nvPicPr>
        <p:blipFill>
          <a:blip r:embed="rId2"/>
          <a:stretch>
            <a:fillRect/>
          </a:stretch>
        </p:blipFill>
        <p:spPr>
          <a:xfrm>
            <a:off x="1780208" y="77650"/>
            <a:ext cx="8132417" cy="6099313"/>
          </a:xfrm>
          <a:prstGeom prst="rect">
            <a:avLst/>
          </a:prstGeom>
        </p:spPr>
      </p:pic>
    </p:spTree>
    <p:extLst>
      <p:ext uri="{BB962C8B-B14F-4D97-AF65-F5344CB8AC3E}">
        <p14:creationId xmlns:p14="http://schemas.microsoft.com/office/powerpoint/2010/main" val="2317914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4" name="Picture 3"/>
          <p:cNvPicPr>
            <a:picLocks noChangeAspect="1"/>
          </p:cNvPicPr>
          <p:nvPr/>
        </p:nvPicPr>
        <p:blipFill>
          <a:blip r:embed="rId2"/>
          <a:stretch>
            <a:fillRect/>
          </a:stretch>
        </p:blipFill>
        <p:spPr>
          <a:xfrm>
            <a:off x="2631430" y="365125"/>
            <a:ext cx="6387503" cy="6236736"/>
          </a:xfrm>
          <a:prstGeom prst="rect">
            <a:avLst/>
          </a:prstGeom>
        </p:spPr>
      </p:pic>
    </p:spTree>
    <p:extLst>
      <p:ext uri="{BB962C8B-B14F-4D97-AF65-F5344CB8AC3E}">
        <p14:creationId xmlns:p14="http://schemas.microsoft.com/office/powerpoint/2010/main" val="669961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4" name="Picture 3"/>
          <p:cNvPicPr>
            <a:picLocks noChangeAspect="1"/>
          </p:cNvPicPr>
          <p:nvPr/>
        </p:nvPicPr>
        <p:blipFill>
          <a:blip r:embed="rId2"/>
          <a:stretch>
            <a:fillRect/>
          </a:stretch>
        </p:blipFill>
        <p:spPr>
          <a:xfrm>
            <a:off x="1937025" y="365125"/>
            <a:ext cx="7708348" cy="5781261"/>
          </a:xfrm>
          <a:prstGeom prst="rect">
            <a:avLst/>
          </a:prstGeom>
        </p:spPr>
      </p:pic>
    </p:spTree>
    <p:extLst>
      <p:ext uri="{BB962C8B-B14F-4D97-AF65-F5344CB8AC3E}">
        <p14:creationId xmlns:p14="http://schemas.microsoft.com/office/powerpoint/2010/main" val="4102298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0</Words>
  <Application>Microsoft Office PowerPoint</Application>
  <PresentationFormat>Widescreen</PresentationFormat>
  <Paragraphs>5</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ltgsvn@outlook.com</dc:creator>
  <cp:lastModifiedBy>ltgsvn@outlook.com</cp:lastModifiedBy>
  <cp:revision>8</cp:revision>
  <dcterms:created xsi:type="dcterms:W3CDTF">2022-03-06T11:18:05Z</dcterms:created>
  <dcterms:modified xsi:type="dcterms:W3CDTF">2022-05-05T05:18:30Z</dcterms:modified>
</cp:coreProperties>
</file>