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20/4/2022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20/4/2022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20/4/2022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20/4/2022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20/4/2022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20/4/2022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20/4/2022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20/4/2022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20/4/2022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20/4/2022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20/4/2022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20/4/2022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6091" y="781494"/>
            <a:ext cx="11218830" cy="4832092"/>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a:t>
            </a:r>
            <a:r>
              <a:rPr lang="vi-VN" sz="2800" dirty="0" smtClean="0">
                <a:solidFill>
                  <a:srgbClr val="FF0000"/>
                </a:solidFill>
                <a:latin typeface="Times New Roman" panose="02020603050405020304" pitchFamily="18" charset="0"/>
                <a:cs typeface="Times New Roman" panose="02020603050405020304" pitchFamily="18" charset="0"/>
              </a:rPr>
              <a:t>rải </a:t>
            </a:r>
            <a:r>
              <a:rPr lang="vi-VN" sz="2800" dirty="0">
                <a:solidFill>
                  <a:srgbClr val="FF0000"/>
                </a:solidFill>
                <a:latin typeface="Times New Roman" panose="02020603050405020304" pitchFamily="18" charset="0"/>
                <a:cs typeface="Times New Roman" panose="02020603050405020304" pitchFamily="18" charset="0"/>
              </a:rPr>
              <a:t>qua các vòng thi cấp trường, cấp Huyện rồi đến cấp Tỉnh, </a:t>
            </a:r>
            <a:r>
              <a:rPr lang="en-US" sz="2800" dirty="0" smtClean="0">
                <a:solidFill>
                  <a:srgbClr val="FF0000"/>
                </a:solidFill>
                <a:latin typeface="Times New Roman" panose="02020603050405020304" pitchFamily="18" charset="0"/>
                <a:cs typeface="Times New Roman" panose="02020603050405020304" pitchFamily="18" charset="0"/>
              </a:rPr>
              <a:t>21</a:t>
            </a:r>
            <a:r>
              <a:rPr lang="vi-VN" sz="2800" dirty="0" smtClean="0">
                <a:solidFill>
                  <a:srgbClr val="FF0000"/>
                </a:solidFill>
                <a:latin typeface="Times New Roman" panose="02020603050405020304" pitchFamily="18" charset="0"/>
                <a:cs typeface="Times New Roman" panose="02020603050405020304" pitchFamily="18" charset="0"/>
              </a:rPr>
              <a:t>thí sinh </a:t>
            </a:r>
            <a:r>
              <a:rPr lang="vi-VN" sz="2800" dirty="0">
                <a:solidFill>
                  <a:srgbClr val="FF0000"/>
                </a:solidFill>
                <a:latin typeface="Times New Roman" panose="02020603050405020304" pitchFamily="18" charset="0"/>
                <a:cs typeface="Times New Roman" panose="02020603050405020304" pitchFamily="18" charset="0"/>
              </a:rPr>
              <a:t>khối </a:t>
            </a:r>
            <a:r>
              <a:rPr lang="en-US" sz="2800" dirty="0" smtClean="0">
                <a:solidFill>
                  <a:srgbClr val="FF0000"/>
                </a:solidFill>
                <a:latin typeface="Times New Roman" panose="02020603050405020304" pitchFamily="18" charset="0"/>
                <a:cs typeface="Times New Roman" panose="02020603050405020304" pitchFamily="18" charset="0"/>
              </a:rPr>
              <a:t>2 </a:t>
            </a:r>
            <a:r>
              <a:rPr lang="vi-VN" sz="2800" dirty="0" smtClean="0">
                <a:solidFill>
                  <a:srgbClr val="FF0000"/>
                </a:solidFill>
                <a:latin typeface="Times New Roman" panose="02020603050405020304" pitchFamily="18" charset="0"/>
                <a:cs typeface="Times New Roman" panose="02020603050405020304" pitchFamily="18" charset="0"/>
              </a:rPr>
              <a:t>của </a:t>
            </a:r>
            <a:r>
              <a:rPr lang="vi-VN" sz="2800" dirty="0">
                <a:solidFill>
                  <a:srgbClr val="FF0000"/>
                </a:solidFill>
                <a:latin typeface="Times New Roman" panose="02020603050405020304" pitchFamily="18" charset="0"/>
                <a:cs typeface="Times New Roman" panose="02020603050405020304" pitchFamily="18" charset="0"/>
              </a:rPr>
              <a:t>trường Tiểu học </a:t>
            </a:r>
            <a:r>
              <a:rPr lang="en-US" sz="2800" dirty="0" err="1" smtClean="0">
                <a:solidFill>
                  <a:srgbClr val="FF0000"/>
                </a:solidFill>
                <a:latin typeface="Times New Roman" panose="02020603050405020304" pitchFamily="18" charset="0"/>
                <a:cs typeface="Times New Roman" panose="02020603050405020304" pitchFamily="18" charset="0"/>
              </a:rPr>
              <a:t>Giang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Biên</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quận Long Biên, Hà Nội đã có được nhiều trải nghiệm thú vị, nhiều kiến thức bổ ích về bộ môn Tiếng Việt. Các em đã cố gắng, nỗ lực biết bao khi xuất sắc vượt qua rất nhiều các thí sinh khác để trở thành những trạng nguyên tham dự kì thi Hội – cấp Tỉnh.  </a:t>
            </a:r>
            <a:r>
              <a:rPr lang="vi-VN" sz="2800" dirty="0">
                <a:solidFill>
                  <a:srgbClr val="FF0000"/>
                </a:solidFill>
                <a:latin typeface="Times New Roman" panose="02020603050405020304" pitchFamily="18" charset="0"/>
                <a:cs typeface="Times New Roman" panose="02020603050405020304" pitchFamily="18" charset="0"/>
              </a:rPr>
              <a:t/>
            </a:r>
            <a:br>
              <a:rPr lang="vi-VN" sz="2800" dirty="0">
                <a:solidFill>
                  <a:srgbClr val="FF0000"/>
                </a:solidFill>
                <a:latin typeface="Times New Roman" panose="02020603050405020304" pitchFamily="18" charset="0"/>
                <a:cs typeface="Times New Roman" panose="02020603050405020304" pitchFamily="18" charset="0"/>
              </a:rPr>
            </a:br>
            <a:r>
              <a:rPr lang="vi-VN" sz="2800" dirty="0">
                <a:solidFill>
                  <a:srgbClr val="FF0000"/>
                </a:solidFill>
                <a:latin typeface="Times New Roman" panose="02020603050405020304" pitchFamily="18" charset="0"/>
                <a:cs typeface="Times New Roman" panose="02020603050405020304" pitchFamily="18" charset="0"/>
              </a:rPr>
              <a:t>Các ca thi </a:t>
            </a:r>
            <a:r>
              <a:rPr lang="vi-VN" sz="2800" dirty="0" smtClean="0">
                <a:solidFill>
                  <a:srgbClr val="FF0000"/>
                </a:solidFill>
                <a:latin typeface="Times New Roman" panose="02020603050405020304" pitchFamily="18" charset="0"/>
                <a:cs typeface="Times New Roman" panose="02020603050405020304" pitchFamily="18" charset="0"/>
              </a:rPr>
              <a:t>của </a:t>
            </a:r>
            <a:r>
              <a:rPr lang="vi-VN" sz="2800" dirty="0">
                <a:solidFill>
                  <a:srgbClr val="FF0000"/>
                </a:solidFill>
                <a:latin typeface="Times New Roman" panose="02020603050405020304" pitchFamily="18" charset="0"/>
                <a:cs typeface="Times New Roman" panose="02020603050405020304" pitchFamily="18" charset="0"/>
              </a:rPr>
              <a:t>khối </a:t>
            </a:r>
            <a:r>
              <a:rPr lang="en-US" sz="2800" dirty="0" smtClean="0">
                <a:solidFill>
                  <a:srgbClr val="FF0000"/>
                </a:solidFill>
                <a:latin typeface="Times New Roman" panose="02020603050405020304" pitchFamily="18" charset="0"/>
                <a:cs typeface="Times New Roman" panose="02020603050405020304" pitchFamily="18" charset="0"/>
              </a:rPr>
              <a:t>2</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được diễn ra theo đúng kế hoạch của Ban tổ chức cuộc thi.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đều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hứng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khởi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quyết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tâm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phục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thách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nhất</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Đồng </a:t>
            </a:r>
            <a:r>
              <a:rPr lang="vi-VN" sz="2800" dirty="0">
                <a:solidFill>
                  <a:srgbClr val="FF0000"/>
                </a:solidFill>
                <a:latin typeface="Times New Roman" panose="02020603050405020304" pitchFamily="18" charset="0"/>
                <a:cs typeface="Times New Roman" panose="02020603050405020304" pitchFamily="18" charset="0"/>
              </a:rPr>
              <a:t>hành cùng các con xuyên suốt giờ thi đó chính là các cô giáo chủ nhiệm được phân công trông thi và hỗ trợ các con khi gặp sự cố giờ thi. Các cô hồi hộp mong chờ kết quả thi của từng HS được gửi </a:t>
            </a:r>
            <a:r>
              <a:rPr lang="vi-VN" sz="2800" dirty="0"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ảnh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cuộc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09" y="365125"/>
            <a:ext cx="11141765" cy="6264184"/>
          </a:xfrm>
        </p:spPr>
      </p:pic>
    </p:spTree>
    <p:extLst>
      <p:ext uri="{BB962C8B-B14F-4D97-AF65-F5344CB8AC3E}">
        <p14:creationId xmlns:p14="http://schemas.microsoft.com/office/powerpoint/2010/main" val="30464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153" y="728869"/>
            <a:ext cx="10161647" cy="5713137"/>
          </a:xfrm>
        </p:spPr>
      </p:pic>
    </p:spTree>
    <p:extLst>
      <p:ext uri="{BB962C8B-B14F-4D97-AF65-F5344CB8AC3E}">
        <p14:creationId xmlns:p14="http://schemas.microsoft.com/office/powerpoint/2010/main" val="289743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6" name="Picture 5"/>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970503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0</Words>
  <Application>Microsoft Office PowerPoint</Application>
  <PresentationFormat>Widescreen</PresentationFormat>
  <Paragraphs>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7</cp:revision>
  <dcterms:created xsi:type="dcterms:W3CDTF">2022-03-06T11:18:05Z</dcterms:created>
  <dcterms:modified xsi:type="dcterms:W3CDTF">2022-04-20T08:22:31Z</dcterms:modified>
</cp:coreProperties>
</file>