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3" r:id="rId2"/>
    <p:sldId id="264" r:id="rId3"/>
    <p:sldId id="266" r:id="rId4"/>
    <p:sldId id="278" r:id="rId5"/>
    <p:sldId id="296" r:id="rId6"/>
    <p:sldId id="307" r:id="rId7"/>
    <p:sldId id="291" r:id="rId8"/>
    <p:sldId id="308" r:id="rId9"/>
    <p:sldId id="293" r:id="rId10"/>
    <p:sldId id="282" r:id="rId11"/>
    <p:sldId id="26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C6D5"/>
    <a:srgbClr val="F8E5E1"/>
    <a:srgbClr val="FFFFFF"/>
    <a:srgbClr val="FFF8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896" autoAdjust="0"/>
    <p:restoredTop sz="91652" autoAdjust="0"/>
  </p:normalViewPr>
  <p:slideViewPr>
    <p:cSldViewPr snapToGrid="0">
      <p:cViewPr varScale="1">
        <p:scale>
          <a:sx n="66" d="100"/>
          <a:sy n="66" d="100"/>
        </p:scale>
        <p:origin x="696" y="72"/>
      </p:cViewPr>
      <p:guideLst>
        <p:guide orient="horz" pos="2160"/>
        <p:guide pos="3840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860148-4F97-424F-9AD8-C4D6FE808E89}" type="datetimeFigureOut">
              <a:rPr lang="vi-VN" smtClean="0"/>
              <a:t>14/04/2022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33E039-6080-45C6-9ACE-6CBC3EC794C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51306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3E039-6080-45C6-9ACE-6CBC3EC794CC}" type="slidenum">
              <a:rPr lang="vi-VN" smtClean="0"/>
              <a:t>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535271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33E039-6080-45C6-9ACE-6CBC3EC794CC}" type="slidenum">
              <a:rPr lang="vi-VN" smtClean="0"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253276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33E039-6080-45C6-9ACE-6CBC3EC794CC}" type="slidenum">
              <a:rPr lang="vi-VN" smtClean="0"/>
              <a:t>9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455029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BÀI</a:t>
            </a:r>
            <a:r>
              <a:rPr lang="en-US" baseline="0" dirty="0"/>
              <a:t> GIẢNG ĐƯỢC THỰC HIỆN BỞI HUY DUẨN. GMAIL: huyduan2410@gmail.com - https://www.facebook.com/huyduan24/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564B56-3766-4709-AE9E-B68C39E67D34}" type="slidenum">
              <a:rPr lang="vi-VN" smtClean="0"/>
              <a:t>11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764938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526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681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085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370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214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058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754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370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876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16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391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E80700-5D63-4E81-AC36-D158E29CA293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244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88;p1"/>
          <p:cNvSpPr txBox="1"/>
          <p:nvPr/>
        </p:nvSpPr>
        <p:spPr>
          <a:xfrm>
            <a:off x="1935480" y="1878903"/>
            <a:ext cx="8488590" cy="1915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/>
            <a:r>
              <a:rPr lang="en-US" sz="6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CHÀO MỪNG CÁC </a:t>
            </a:r>
            <a:r>
              <a:rPr lang="en-US" sz="6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6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ĐẾN VỚI TIẾT HỌC</a:t>
            </a:r>
            <a:endParaRPr sz="6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49080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 override="childStyle"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499954"/>
            <a:ext cx="10515600" cy="2987675"/>
          </a:xfrm>
        </p:spPr>
        <p:txBody>
          <a:bodyPr/>
          <a:lstStyle/>
          <a:p>
            <a:endParaRPr lang="vi-VN"/>
          </a:p>
        </p:txBody>
      </p:sp>
      <p:sp>
        <p:nvSpPr>
          <p:cNvPr id="3" name="Rectangle 2"/>
          <p:cNvSpPr/>
          <p:nvPr/>
        </p:nvSpPr>
        <p:spPr>
          <a:xfrm>
            <a:off x="2695986" y="810834"/>
            <a:ext cx="710482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Củng cố - dặn dò</a:t>
            </a:r>
            <a:endParaRPr lang="en-US" sz="66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A45AE97-A37A-46DC-A454-380A208BB70F}"/>
              </a:ext>
            </a:extLst>
          </p:cNvPr>
          <p:cNvSpPr/>
          <p:nvPr/>
        </p:nvSpPr>
        <p:spPr>
          <a:xfrm>
            <a:off x="4705350" y="6324600"/>
            <a:ext cx="2724150" cy="381000"/>
          </a:xfrm>
          <a:prstGeom prst="rect">
            <a:avLst/>
          </a:prstGeom>
          <a:solidFill>
            <a:srgbClr val="F8E5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385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83109" y="2891426"/>
            <a:ext cx="8092963" cy="1934574"/>
          </a:xfrm>
          <a:prstGeom prst="rect">
            <a:avLst/>
          </a:prstGeom>
          <a:noFill/>
        </p:spPr>
        <p:txBody>
          <a:bodyPr spcFirstLastPara="1" wrap="square" lIns="91440" tIns="45720" rIns="91440" bIns="45720" numCol="1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+mj-lt"/>
                <a:cs typeface="Times New Roman" pitchFamily="18" charset="0"/>
              </a:rPr>
              <a:t>THANK YOU</a:t>
            </a:r>
          </a:p>
          <a:p>
            <a:pPr algn="ctr"/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+mj-lt"/>
                <a:cs typeface="Times New Roman" pitchFamily="18" charset="0"/>
              </a:rPr>
              <a:t>Tạm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+mj-lt"/>
                <a:cs typeface="Times New Roman" pitchFamily="18" charset="0"/>
              </a:rPr>
              <a:t>biệt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+mj-lt"/>
                <a:cs typeface="Times New Roman" pitchFamily="18" charset="0"/>
              </a:rPr>
              <a:t>và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+mj-lt"/>
                <a:cs typeface="Times New Roman" pitchFamily="18" charset="0"/>
              </a:rPr>
              <a:t>hẹn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+mj-lt"/>
                <a:cs typeface="Times New Roman" pitchFamily="18" charset="0"/>
              </a:rPr>
              <a:t>gặp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+mj-lt"/>
                <a:cs typeface="Times New Roman" pitchFamily="18" charset="0"/>
              </a:rPr>
              <a:t>lại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3" name="Picture 2" descr="Pin on ~Cute wittle things~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7728" y="2996953"/>
            <a:ext cx="4535654" cy="3677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4956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12869" y="2853720"/>
            <a:ext cx="4366261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96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MÉT</a:t>
            </a:r>
          </a:p>
        </p:txBody>
      </p:sp>
    </p:spTree>
    <p:extLst>
      <p:ext uri="{BB962C8B-B14F-4D97-AF65-F5344CB8AC3E}">
        <p14:creationId xmlns:p14="http://schemas.microsoft.com/office/powerpoint/2010/main" val="486904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01372" y="2511505"/>
            <a:ext cx="284635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8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8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8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7DF81E1-8350-4453-B33E-00E6F9AAED4C}"/>
              </a:ext>
            </a:extLst>
          </p:cNvPr>
          <p:cNvSpPr/>
          <p:nvPr/>
        </p:nvSpPr>
        <p:spPr>
          <a:xfrm>
            <a:off x="2933700" y="6191250"/>
            <a:ext cx="2571750" cy="476250"/>
          </a:xfrm>
          <a:prstGeom prst="rect">
            <a:avLst/>
          </a:prstGeom>
          <a:solidFill>
            <a:srgbClr val="FFC6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47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>
            <a:extLst>
              <a:ext uri="{FF2B5EF4-FFF2-40B4-BE49-F238E27FC236}">
                <a16:creationId xmlns:a16="http://schemas.microsoft.com/office/drawing/2014/main" id="{C9091ECD-640A-47BA-B12E-58337A36C7B8}"/>
              </a:ext>
            </a:extLst>
          </p:cNvPr>
          <p:cNvGrpSpPr/>
          <p:nvPr/>
        </p:nvGrpSpPr>
        <p:grpSpPr>
          <a:xfrm>
            <a:off x="484139" y="213978"/>
            <a:ext cx="8088361" cy="655878"/>
            <a:chOff x="1253941" y="554838"/>
            <a:chExt cx="8088361" cy="655878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266AE569-8D51-4E26-921A-9164A4111D2A}"/>
                </a:ext>
              </a:extLst>
            </p:cNvPr>
            <p:cNvGrpSpPr/>
            <p:nvPr/>
          </p:nvGrpSpPr>
          <p:grpSpPr>
            <a:xfrm>
              <a:off x="1253941" y="554838"/>
              <a:ext cx="654049" cy="635000"/>
              <a:chOff x="7934325" y="85725"/>
              <a:chExt cx="654049" cy="635000"/>
            </a:xfrm>
          </p:grpSpPr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D20F1F4D-2096-4B75-9D50-945AC734F60A}"/>
                  </a:ext>
                </a:extLst>
              </p:cNvPr>
              <p:cNvSpPr/>
              <p:nvPr/>
            </p:nvSpPr>
            <p:spPr>
              <a:xfrm>
                <a:off x="8001000" y="152400"/>
                <a:ext cx="520700" cy="495300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400" b="1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endParaRPr lang="vi-VN" sz="2400" b="1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D5B28764-DEA4-4358-999F-D874DD50E9B2}"/>
                  </a:ext>
                </a:extLst>
              </p:cNvPr>
              <p:cNvSpPr/>
              <p:nvPr/>
            </p:nvSpPr>
            <p:spPr>
              <a:xfrm>
                <a:off x="7934325" y="85725"/>
                <a:ext cx="654049" cy="635000"/>
              </a:xfrm>
              <a:prstGeom prst="ellipse">
                <a:avLst/>
              </a:prstGeom>
              <a:noFill/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16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403241F1-C970-4408-BE8C-64D0EF16AE47}"/>
                </a:ext>
              </a:extLst>
            </p:cNvPr>
            <p:cNvSpPr txBox="1"/>
            <p:nvPr/>
          </p:nvSpPr>
          <p:spPr>
            <a:xfrm>
              <a:off x="1974665" y="625941"/>
              <a:ext cx="736763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Đọc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bảng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sau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rồi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trả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lời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câu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hỏi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  <a:endParaRPr lang="vi-VN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E6FBA843-6879-49A3-AF31-8EB8BC5CB80B}"/>
              </a:ext>
            </a:extLst>
          </p:cNvPr>
          <p:cNvCxnSpPr>
            <a:cxnSpLocks/>
          </p:cNvCxnSpPr>
          <p:nvPr/>
        </p:nvCxnSpPr>
        <p:spPr>
          <a:xfrm>
            <a:off x="1289670" y="848978"/>
            <a:ext cx="728283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B7CB382A-4078-44EC-B9E7-7ECEDD390B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766760"/>
              </p:ext>
            </p:extLst>
          </p:nvPr>
        </p:nvGraphicFramePr>
        <p:xfrm>
          <a:off x="303164" y="1794737"/>
          <a:ext cx="5983336" cy="421428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30686">
                  <a:extLst>
                    <a:ext uri="{9D8B030D-6E8A-4147-A177-3AD203B41FA5}">
                      <a16:colId xmlns:a16="http://schemas.microsoft.com/office/drawing/2014/main" val="512216728"/>
                    </a:ext>
                  </a:extLst>
                </a:gridCol>
                <a:gridCol w="2152650">
                  <a:extLst>
                    <a:ext uri="{9D8B030D-6E8A-4147-A177-3AD203B41FA5}">
                      <a16:colId xmlns:a16="http://schemas.microsoft.com/office/drawing/2014/main" val="1331318177"/>
                    </a:ext>
                  </a:extLst>
                </a:gridCol>
              </a:tblGrid>
              <a:tr h="842857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/>
                        <a:t>Quãng</a:t>
                      </a:r>
                      <a:r>
                        <a:rPr lang="en-US" sz="2800" b="1" dirty="0"/>
                        <a:t> </a:t>
                      </a:r>
                      <a:r>
                        <a:rPr lang="en-US" sz="2800" b="1" dirty="0" err="1"/>
                        <a:t>đường</a:t>
                      </a:r>
                      <a:endParaRPr lang="en-US" sz="28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/>
                        <a:t>Dài</a:t>
                      </a:r>
                      <a:r>
                        <a:rPr lang="en-US" sz="2800" b="1" dirty="0"/>
                        <a:t> </a:t>
                      </a:r>
                      <a:r>
                        <a:rPr lang="en-US" sz="2800" b="1" dirty="0" err="1"/>
                        <a:t>khoảng</a:t>
                      </a:r>
                      <a:endParaRPr lang="en-US" sz="28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1581696"/>
                  </a:ext>
                </a:extLst>
              </a:tr>
              <a:tr h="842857">
                <a:tc>
                  <a:txBody>
                    <a:bodyPr/>
                    <a:lstStyle/>
                    <a:p>
                      <a:pPr algn="l"/>
                      <a:r>
                        <a:rPr lang="en-US" sz="2800" dirty="0" err="1"/>
                        <a:t>Hà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Nội</a:t>
                      </a:r>
                      <a:r>
                        <a:rPr lang="en-US" sz="2800" dirty="0"/>
                        <a:t> - Vinh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300 km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5377399"/>
                  </a:ext>
                </a:extLst>
              </a:tr>
              <a:tr h="842857">
                <a:tc>
                  <a:txBody>
                    <a:bodyPr/>
                    <a:lstStyle/>
                    <a:p>
                      <a:pPr algn="l"/>
                      <a:r>
                        <a:rPr lang="en-US" sz="2800" dirty="0" err="1"/>
                        <a:t>Hà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Nội</a:t>
                      </a:r>
                      <a:r>
                        <a:rPr lang="en-US" sz="2800" dirty="0"/>
                        <a:t> – Lai </a:t>
                      </a:r>
                      <a:r>
                        <a:rPr lang="en-US" sz="2800" dirty="0" err="1"/>
                        <a:t>Châu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450 km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0779450"/>
                  </a:ext>
                </a:extLst>
              </a:tr>
              <a:tr h="842857">
                <a:tc>
                  <a:txBody>
                    <a:bodyPr/>
                    <a:lstStyle/>
                    <a:p>
                      <a:pPr algn="l"/>
                      <a:r>
                        <a:rPr lang="en-US" sz="2800" dirty="0" err="1"/>
                        <a:t>Hà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Nội</a:t>
                      </a:r>
                      <a:r>
                        <a:rPr lang="en-US" sz="2800" dirty="0"/>
                        <a:t> – </a:t>
                      </a:r>
                      <a:r>
                        <a:rPr lang="en-US" sz="2800" dirty="0" err="1"/>
                        <a:t>Quảng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Ninh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153 km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1029044"/>
                  </a:ext>
                </a:extLst>
              </a:tr>
              <a:tr h="842857">
                <a:tc>
                  <a:txBody>
                    <a:bodyPr/>
                    <a:lstStyle/>
                    <a:p>
                      <a:pPr algn="l"/>
                      <a:r>
                        <a:rPr lang="en-US" sz="2800" dirty="0" err="1"/>
                        <a:t>Hà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Nội</a:t>
                      </a:r>
                      <a:r>
                        <a:rPr lang="en-US" sz="2800" dirty="0"/>
                        <a:t> – Thanh </a:t>
                      </a:r>
                      <a:r>
                        <a:rPr lang="en-US" sz="2800" dirty="0" err="1"/>
                        <a:t>Hóa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150 km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8071327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43792E99-F94F-4B87-A56D-77090E133F65}"/>
              </a:ext>
            </a:extLst>
          </p:cNvPr>
          <p:cNvSpPr txBox="1"/>
          <p:nvPr/>
        </p:nvSpPr>
        <p:spPr>
          <a:xfrm>
            <a:off x="6631036" y="1779724"/>
            <a:ext cx="5257800" cy="1951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a)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tuyến</a:t>
            </a:r>
            <a:r>
              <a:rPr lang="en-US" sz="2800" dirty="0"/>
              <a:t> </a:t>
            </a:r>
            <a:r>
              <a:rPr lang="en-US" sz="2800" dirty="0" err="1"/>
              <a:t>đường</a:t>
            </a:r>
            <a:r>
              <a:rPr lang="en-US" sz="2800" dirty="0"/>
              <a:t> </a:t>
            </a:r>
            <a:r>
              <a:rPr lang="en-US" sz="2800" dirty="0" err="1"/>
              <a:t>từ</a:t>
            </a:r>
            <a:r>
              <a:rPr lang="en-US" sz="2800" dirty="0"/>
              <a:t> </a:t>
            </a:r>
            <a:r>
              <a:rPr lang="en-US" sz="2800" dirty="0" err="1"/>
              <a:t>Hà</a:t>
            </a:r>
            <a:r>
              <a:rPr lang="en-US" sz="2800" dirty="0"/>
              <a:t> </a:t>
            </a:r>
            <a:r>
              <a:rPr lang="en-US" sz="2800" dirty="0" err="1"/>
              <a:t>Nội</a:t>
            </a:r>
            <a:r>
              <a:rPr lang="en-US" sz="2800" dirty="0"/>
              <a:t> </a:t>
            </a:r>
            <a:r>
              <a:rPr lang="en-US" sz="2800" dirty="0" err="1"/>
              <a:t>đi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tỉnh</a:t>
            </a:r>
            <a:r>
              <a:rPr lang="en-US" sz="2800" dirty="0"/>
              <a:t> </a:t>
            </a:r>
            <a:r>
              <a:rPr lang="en-US" sz="2800" dirty="0" err="1"/>
              <a:t>này</a:t>
            </a:r>
            <a:r>
              <a:rPr lang="en-US" sz="2800" dirty="0"/>
              <a:t>, </a:t>
            </a:r>
            <a:r>
              <a:rPr lang="en-US" sz="2800" dirty="0" err="1"/>
              <a:t>tuyến</a:t>
            </a:r>
            <a:r>
              <a:rPr lang="en-US" sz="2800" dirty="0"/>
              <a:t> </a:t>
            </a:r>
            <a:r>
              <a:rPr lang="en-US" sz="2800" dirty="0" err="1"/>
              <a:t>đường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dài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66D0508-D44B-45A4-82A2-38AF3CBB9343}"/>
              </a:ext>
            </a:extLst>
          </p:cNvPr>
          <p:cNvSpPr txBox="1"/>
          <p:nvPr/>
        </p:nvSpPr>
        <p:spPr>
          <a:xfrm>
            <a:off x="6631036" y="3947424"/>
            <a:ext cx="5257800" cy="1951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b) </a:t>
            </a:r>
            <a:r>
              <a:rPr lang="en-US" sz="2800" dirty="0" err="1"/>
              <a:t>Từ</a:t>
            </a:r>
            <a:r>
              <a:rPr lang="en-US" sz="2800" dirty="0"/>
              <a:t> </a:t>
            </a:r>
            <a:r>
              <a:rPr lang="en-US" sz="2800" dirty="0" err="1"/>
              <a:t>Hà</a:t>
            </a:r>
            <a:r>
              <a:rPr lang="en-US" sz="2800" dirty="0"/>
              <a:t> </a:t>
            </a:r>
            <a:r>
              <a:rPr lang="en-US" sz="2800" dirty="0" err="1"/>
              <a:t>Nội</a:t>
            </a:r>
            <a:r>
              <a:rPr lang="en-US" sz="2800" dirty="0"/>
              <a:t> </a:t>
            </a:r>
            <a:r>
              <a:rPr lang="en-US" sz="2800" dirty="0" err="1"/>
              <a:t>đi</a:t>
            </a:r>
            <a:r>
              <a:rPr lang="en-US" sz="2800" dirty="0"/>
              <a:t> </a:t>
            </a:r>
            <a:r>
              <a:rPr lang="en-US" sz="2800" dirty="0" err="1"/>
              <a:t>Quảng</a:t>
            </a:r>
            <a:r>
              <a:rPr lang="en-US" sz="2800" dirty="0"/>
              <a:t> </a:t>
            </a:r>
            <a:r>
              <a:rPr lang="en-US" sz="2800" dirty="0" err="1"/>
              <a:t>Ninh</a:t>
            </a:r>
            <a:r>
              <a:rPr lang="en-US" sz="2800" dirty="0"/>
              <a:t> </a:t>
            </a:r>
            <a:r>
              <a:rPr lang="en-US" sz="2800" dirty="0" err="1"/>
              <a:t>xa</a:t>
            </a:r>
            <a:r>
              <a:rPr lang="en-US" sz="2800" dirty="0"/>
              <a:t> </a:t>
            </a:r>
            <a:r>
              <a:rPr lang="en-US" sz="2800" dirty="0" err="1"/>
              <a:t>hơn</a:t>
            </a:r>
            <a:r>
              <a:rPr lang="en-US" sz="2800" dirty="0"/>
              <a:t> hay </a:t>
            </a:r>
            <a:r>
              <a:rPr lang="en-US" sz="2800" dirty="0" err="1"/>
              <a:t>từ</a:t>
            </a:r>
            <a:r>
              <a:rPr lang="en-US" sz="2800" dirty="0"/>
              <a:t> </a:t>
            </a:r>
            <a:r>
              <a:rPr lang="en-US" sz="2800" dirty="0" err="1"/>
              <a:t>Hà</a:t>
            </a:r>
            <a:r>
              <a:rPr lang="en-US" sz="2800" dirty="0"/>
              <a:t> </a:t>
            </a:r>
            <a:r>
              <a:rPr lang="en-US" sz="2800" dirty="0" err="1"/>
              <a:t>Nội</a:t>
            </a:r>
            <a:r>
              <a:rPr lang="en-US" sz="2800" dirty="0"/>
              <a:t> </a:t>
            </a:r>
            <a:r>
              <a:rPr lang="en-US" sz="2800" dirty="0" err="1"/>
              <a:t>đi</a:t>
            </a:r>
            <a:r>
              <a:rPr lang="en-US" sz="2800" dirty="0"/>
              <a:t> Vinh </a:t>
            </a:r>
            <a:r>
              <a:rPr lang="en-US" sz="2800" dirty="0" err="1"/>
              <a:t>xa</a:t>
            </a:r>
            <a:r>
              <a:rPr lang="en-US" sz="2800" dirty="0"/>
              <a:t> </a:t>
            </a:r>
            <a:r>
              <a:rPr lang="en-US" sz="2800" dirty="0" err="1"/>
              <a:t>hơn</a:t>
            </a:r>
            <a:r>
              <a:rPr lang="en-US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861457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le 3">
            <a:extLst>
              <a:ext uri="{FF2B5EF4-FFF2-40B4-BE49-F238E27FC236}">
                <a16:creationId xmlns:a16="http://schemas.microsoft.com/office/drawing/2014/main" id="{0B670FC3-829F-4541-B5FD-488FCA8D25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7349394"/>
              </p:ext>
            </p:extLst>
          </p:nvPr>
        </p:nvGraphicFramePr>
        <p:xfrm>
          <a:off x="298517" y="2130667"/>
          <a:ext cx="5449936" cy="4201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49686">
                  <a:extLst>
                    <a:ext uri="{9D8B030D-6E8A-4147-A177-3AD203B41FA5}">
                      <a16:colId xmlns:a16="http://schemas.microsoft.com/office/drawing/2014/main" val="512216728"/>
                    </a:ext>
                  </a:extLst>
                </a:gridCol>
                <a:gridCol w="2000250">
                  <a:extLst>
                    <a:ext uri="{9D8B030D-6E8A-4147-A177-3AD203B41FA5}">
                      <a16:colId xmlns:a16="http://schemas.microsoft.com/office/drawing/2014/main" val="1331318177"/>
                    </a:ext>
                  </a:extLst>
                </a:gridCol>
              </a:tblGrid>
              <a:tr h="829773"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 err="1"/>
                        <a:t>Quãng</a:t>
                      </a:r>
                      <a:r>
                        <a:rPr lang="en-US" sz="2600" b="1" dirty="0"/>
                        <a:t> </a:t>
                      </a:r>
                      <a:r>
                        <a:rPr lang="en-US" sz="2600" b="1" dirty="0" err="1"/>
                        <a:t>đường</a:t>
                      </a:r>
                      <a:endParaRPr lang="en-US" sz="26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 err="1"/>
                        <a:t>Dài</a:t>
                      </a:r>
                      <a:r>
                        <a:rPr lang="en-US" sz="2600" b="1" dirty="0"/>
                        <a:t> </a:t>
                      </a:r>
                      <a:r>
                        <a:rPr lang="en-US" sz="2600" b="1" dirty="0" err="1"/>
                        <a:t>khoảng</a:t>
                      </a:r>
                      <a:endParaRPr lang="en-US" sz="26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1581696"/>
                  </a:ext>
                </a:extLst>
              </a:tr>
              <a:tr h="829773">
                <a:tc>
                  <a:txBody>
                    <a:bodyPr/>
                    <a:lstStyle/>
                    <a:p>
                      <a:pPr algn="l"/>
                      <a:r>
                        <a:rPr lang="en-US" sz="2600" dirty="0" err="1"/>
                        <a:t>Hà</a:t>
                      </a:r>
                      <a:r>
                        <a:rPr lang="en-US" sz="2600" dirty="0"/>
                        <a:t> </a:t>
                      </a:r>
                      <a:r>
                        <a:rPr lang="en-US" sz="2600" dirty="0" err="1"/>
                        <a:t>Nội</a:t>
                      </a:r>
                      <a:r>
                        <a:rPr lang="en-US" sz="2600" dirty="0"/>
                        <a:t> - Vinh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300 km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5377399"/>
                  </a:ext>
                </a:extLst>
              </a:tr>
              <a:tr h="882148">
                <a:tc>
                  <a:txBody>
                    <a:bodyPr/>
                    <a:lstStyle/>
                    <a:p>
                      <a:pPr algn="l"/>
                      <a:r>
                        <a:rPr lang="en-US" sz="2600" dirty="0" err="1"/>
                        <a:t>Hà</a:t>
                      </a:r>
                      <a:r>
                        <a:rPr lang="en-US" sz="2600" dirty="0"/>
                        <a:t> </a:t>
                      </a:r>
                      <a:r>
                        <a:rPr lang="en-US" sz="2600" dirty="0" err="1"/>
                        <a:t>Nội</a:t>
                      </a:r>
                      <a:r>
                        <a:rPr lang="en-US" sz="2600" dirty="0"/>
                        <a:t> – Lai </a:t>
                      </a:r>
                      <a:r>
                        <a:rPr lang="en-US" sz="2600" dirty="0" err="1"/>
                        <a:t>Châu</a:t>
                      </a:r>
                      <a:endParaRPr lang="en-US" sz="2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450 km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0779450"/>
                  </a:ext>
                </a:extLst>
              </a:tr>
              <a:tr h="829773">
                <a:tc>
                  <a:txBody>
                    <a:bodyPr/>
                    <a:lstStyle/>
                    <a:p>
                      <a:pPr algn="l"/>
                      <a:r>
                        <a:rPr lang="en-US" sz="2600" dirty="0" err="1"/>
                        <a:t>Hà</a:t>
                      </a:r>
                      <a:r>
                        <a:rPr lang="en-US" sz="2600" dirty="0"/>
                        <a:t> </a:t>
                      </a:r>
                      <a:r>
                        <a:rPr lang="en-US" sz="2600" dirty="0" err="1"/>
                        <a:t>Nội</a:t>
                      </a:r>
                      <a:r>
                        <a:rPr lang="en-US" sz="2600" dirty="0"/>
                        <a:t> – </a:t>
                      </a:r>
                      <a:r>
                        <a:rPr lang="en-US" sz="2600" dirty="0" err="1"/>
                        <a:t>Quảng</a:t>
                      </a:r>
                      <a:r>
                        <a:rPr lang="en-US" sz="2600" dirty="0"/>
                        <a:t> </a:t>
                      </a:r>
                      <a:r>
                        <a:rPr lang="en-US" sz="2600" dirty="0" err="1"/>
                        <a:t>Ninh</a:t>
                      </a:r>
                      <a:endParaRPr lang="en-US" sz="2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153 km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1029044"/>
                  </a:ext>
                </a:extLst>
              </a:tr>
              <a:tr h="829773">
                <a:tc>
                  <a:txBody>
                    <a:bodyPr/>
                    <a:lstStyle/>
                    <a:p>
                      <a:pPr algn="l"/>
                      <a:r>
                        <a:rPr lang="en-US" sz="2600" dirty="0" err="1"/>
                        <a:t>Hà</a:t>
                      </a:r>
                      <a:r>
                        <a:rPr lang="en-US" sz="2600" dirty="0"/>
                        <a:t> </a:t>
                      </a:r>
                      <a:r>
                        <a:rPr lang="en-US" sz="2600" dirty="0" err="1"/>
                        <a:t>Nội</a:t>
                      </a:r>
                      <a:r>
                        <a:rPr lang="en-US" sz="2600" dirty="0"/>
                        <a:t> – Thanh </a:t>
                      </a:r>
                      <a:r>
                        <a:rPr lang="en-US" sz="2600" dirty="0" err="1"/>
                        <a:t>Hóa</a:t>
                      </a:r>
                      <a:endParaRPr lang="en-US" sz="2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150 km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8071327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97C95114-D7CC-49C1-ACB0-9AA283CEFB18}"/>
              </a:ext>
            </a:extLst>
          </p:cNvPr>
          <p:cNvSpPr txBox="1"/>
          <p:nvPr/>
        </p:nvSpPr>
        <p:spPr>
          <a:xfrm>
            <a:off x="451402" y="294388"/>
            <a:ext cx="11397476" cy="1305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</a:rPr>
              <a:t>a) </a:t>
            </a:r>
            <a:r>
              <a:rPr lang="en-US" sz="2800" b="1" dirty="0" err="1">
                <a:solidFill>
                  <a:srgbClr val="FF0000"/>
                </a:solidFill>
              </a:rPr>
              <a:t>Trong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các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tuyến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đường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từ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Hà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Nội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đi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các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tỉnh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này</a:t>
            </a:r>
            <a:r>
              <a:rPr lang="en-US" sz="2800" b="1" dirty="0">
                <a:solidFill>
                  <a:srgbClr val="FF0000"/>
                </a:solidFill>
              </a:rPr>
              <a:t>, </a:t>
            </a:r>
            <a:r>
              <a:rPr lang="en-US" sz="2800" b="1" dirty="0" err="1">
                <a:solidFill>
                  <a:srgbClr val="FF0000"/>
                </a:solidFill>
              </a:rPr>
              <a:t>tuyến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đường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nào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dài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nhất</a:t>
            </a:r>
            <a:r>
              <a:rPr lang="en-US" sz="28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3CF34B-B546-4249-86FB-14D89615E87C}"/>
              </a:ext>
            </a:extLst>
          </p:cNvPr>
          <p:cNvSpPr txBox="1"/>
          <p:nvPr/>
        </p:nvSpPr>
        <p:spPr>
          <a:xfrm>
            <a:off x="6150140" y="2887850"/>
            <a:ext cx="5648446" cy="2217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 err="1"/>
              <a:t>Tuyến</a:t>
            </a:r>
            <a:r>
              <a:rPr lang="en-US" sz="3200" dirty="0"/>
              <a:t> </a:t>
            </a:r>
            <a:r>
              <a:rPr lang="en-US" sz="3200" dirty="0" err="1"/>
              <a:t>đường</a:t>
            </a:r>
            <a:r>
              <a:rPr lang="en-US" sz="3200" dirty="0"/>
              <a:t> </a:t>
            </a:r>
            <a:r>
              <a:rPr lang="en-US" sz="3200" dirty="0" err="1"/>
              <a:t>đi</a:t>
            </a:r>
            <a:r>
              <a:rPr lang="en-US" sz="3200" dirty="0"/>
              <a:t> </a:t>
            </a:r>
            <a:r>
              <a:rPr lang="en-US" sz="3200" dirty="0" err="1"/>
              <a:t>từ</a:t>
            </a:r>
            <a:r>
              <a:rPr lang="en-US" sz="3200" dirty="0"/>
              <a:t> </a:t>
            </a:r>
            <a:r>
              <a:rPr lang="en-US" sz="3200" dirty="0" err="1"/>
              <a:t>Hà</a:t>
            </a:r>
            <a:r>
              <a:rPr lang="en-US" sz="3200" dirty="0"/>
              <a:t> </a:t>
            </a:r>
            <a:r>
              <a:rPr lang="en-US" sz="3200" dirty="0" err="1"/>
              <a:t>Nội</a:t>
            </a:r>
            <a:r>
              <a:rPr lang="en-US" sz="3200" dirty="0"/>
              <a:t> </a:t>
            </a:r>
            <a:r>
              <a:rPr lang="en-US" sz="3200" dirty="0" err="1"/>
              <a:t>đến</a:t>
            </a:r>
            <a:r>
              <a:rPr lang="en-US" sz="3200" dirty="0"/>
              <a:t> Lai </a:t>
            </a:r>
            <a:r>
              <a:rPr lang="en-US" sz="3200" dirty="0" err="1"/>
              <a:t>Châu</a:t>
            </a:r>
            <a:r>
              <a:rPr lang="en-US" sz="3200" dirty="0"/>
              <a:t> </a:t>
            </a:r>
            <a:r>
              <a:rPr lang="en-US" sz="3200" dirty="0" err="1"/>
              <a:t>là</a:t>
            </a:r>
            <a:r>
              <a:rPr lang="en-US" sz="3200" dirty="0"/>
              <a:t> </a:t>
            </a:r>
            <a:r>
              <a:rPr lang="en-US" sz="3200" dirty="0" err="1"/>
              <a:t>tuyến</a:t>
            </a:r>
            <a:r>
              <a:rPr lang="en-US" sz="3200" dirty="0"/>
              <a:t> </a:t>
            </a:r>
            <a:r>
              <a:rPr lang="en-US" sz="3200" dirty="0" err="1"/>
              <a:t>đường</a:t>
            </a:r>
            <a:r>
              <a:rPr lang="en-US" sz="3200" dirty="0"/>
              <a:t> </a:t>
            </a:r>
            <a:r>
              <a:rPr lang="en-US" sz="3200" dirty="0" err="1"/>
              <a:t>dài</a:t>
            </a:r>
            <a:r>
              <a:rPr lang="en-US" sz="3200" dirty="0"/>
              <a:t> </a:t>
            </a:r>
            <a:r>
              <a:rPr lang="en-US" sz="3200" dirty="0" err="1"/>
              <a:t>nhất</a:t>
            </a:r>
            <a:r>
              <a:rPr lang="en-US" sz="3200" dirty="0"/>
              <a:t>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BA13F14-51C8-4040-AB2F-E42D0EAC22CF}"/>
              </a:ext>
            </a:extLst>
          </p:cNvPr>
          <p:cNvSpPr/>
          <p:nvPr/>
        </p:nvSpPr>
        <p:spPr>
          <a:xfrm>
            <a:off x="298517" y="3796496"/>
            <a:ext cx="5449936" cy="868101"/>
          </a:xfrm>
          <a:prstGeom prst="rect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65505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le 3">
            <a:extLst>
              <a:ext uri="{FF2B5EF4-FFF2-40B4-BE49-F238E27FC236}">
                <a16:creationId xmlns:a16="http://schemas.microsoft.com/office/drawing/2014/main" id="{0B670FC3-829F-4541-B5FD-488FCA8D25C2}"/>
              </a:ext>
            </a:extLst>
          </p:cNvPr>
          <p:cNvGraphicFramePr>
            <a:graphicFrameLocks noGrp="1"/>
          </p:cNvGraphicFramePr>
          <p:nvPr/>
        </p:nvGraphicFramePr>
        <p:xfrm>
          <a:off x="298517" y="2130667"/>
          <a:ext cx="5449936" cy="4201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49686">
                  <a:extLst>
                    <a:ext uri="{9D8B030D-6E8A-4147-A177-3AD203B41FA5}">
                      <a16:colId xmlns:a16="http://schemas.microsoft.com/office/drawing/2014/main" val="512216728"/>
                    </a:ext>
                  </a:extLst>
                </a:gridCol>
                <a:gridCol w="2000250">
                  <a:extLst>
                    <a:ext uri="{9D8B030D-6E8A-4147-A177-3AD203B41FA5}">
                      <a16:colId xmlns:a16="http://schemas.microsoft.com/office/drawing/2014/main" val="1331318177"/>
                    </a:ext>
                  </a:extLst>
                </a:gridCol>
              </a:tblGrid>
              <a:tr h="829773"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 err="1"/>
                        <a:t>Quãng</a:t>
                      </a:r>
                      <a:r>
                        <a:rPr lang="en-US" sz="2600" b="1" dirty="0"/>
                        <a:t> </a:t>
                      </a:r>
                      <a:r>
                        <a:rPr lang="en-US" sz="2600" b="1" dirty="0" err="1"/>
                        <a:t>đường</a:t>
                      </a:r>
                      <a:endParaRPr lang="en-US" sz="26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 err="1"/>
                        <a:t>Dài</a:t>
                      </a:r>
                      <a:r>
                        <a:rPr lang="en-US" sz="2600" b="1" dirty="0"/>
                        <a:t> </a:t>
                      </a:r>
                      <a:r>
                        <a:rPr lang="en-US" sz="2600" b="1" dirty="0" err="1"/>
                        <a:t>khoảng</a:t>
                      </a:r>
                      <a:endParaRPr lang="en-US" sz="26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1581696"/>
                  </a:ext>
                </a:extLst>
              </a:tr>
              <a:tr h="829773">
                <a:tc>
                  <a:txBody>
                    <a:bodyPr/>
                    <a:lstStyle/>
                    <a:p>
                      <a:pPr algn="l"/>
                      <a:r>
                        <a:rPr lang="en-US" sz="2600" dirty="0" err="1"/>
                        <a:t>Hà</a:t>
                      </a:r>
                      <a:r>
                        <a:rPr lang="en-US" sz="2600" dirty="0"/>
                        <a:t> </a:t>
                      </a:r>
                      <a:r>
                        <a:rPr lang="en-US" sz="2600" dirty="0" err="1"/>
                        <a:t>Nội</a:t>
                      </a:r>
                      <a:r>
                        <a:rPr lang="en-US" sz="2600" dirty="0"/>
                        <a:t> - Vinh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300 km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5377399"/>
                  </a:ext>
                </a:extLst>
              </a:tr>
              <a:tr h="882148">
                <a:tc>
                  <a:txBody>
                    <a:bodyPr/>
                    <a:lstStyle/>
                    <a:p>
                      <a:pPr algn="l"/>
                      <a:r>
                        <a:rPr lang="en-US" sz="2600" dirty="0" err="1"/>
                        <a:t>Hà</a:t>
                      </a:r>
                      <a:r>
                        <a:rPr lang="en-US" sz="2600" dirty="0"/>
                        <a:t> </a:t>
                      </a:r>
                      <a:r>
                        <a:rPr lang="en-US" sz="2600" dirty="0" err="1"/>
                        <a:t>Nội</a:t>
                      </a:r>
                      <a:r>
                        <a:rPr lang="en-US" sz="2600" dirty="0"/>
                        <a:t> – Lai </a:t>
                      </a:r>
                      <a:r>
                        <a:rPr lang="en-US" sz="2600" dirty="0" err="1"/>
                        <a:t>Châu</a:t>
                      </a:r>
                      <a:endParaRPr lang="en-US" sz="2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450 km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0779450"/>
                  </a:ext>
                </a:extLst>
              </a:tr>
              <a:tr h="829773">
                <a:tc>
                  <a:txBody>
                    <a:bodyPr/>
                    <a:lstStyle/>
                    <a:p>
                      <a:pPr algn="l"/>
                      <a:r>
                        <a:rPr lang="en-US" sz="2600" dirty="0" err="1"/>
                        <a:t>Hà</a:t>
                      </a:r>
                      <a:r>
                        <a:rPr lang="en-US" sz="2600" dirty="0"/>
                        <a:t> </a:t>
                      </a:r>
                      <a:r>
                        <a:rPr lang="en-US" sz="2600" dirty="0" err="1"/>
                        <a:t>Nội</a:t>
                      </a:r>
                      <a:r>
                        <a:rPr lang="en-US" sz="2600" dirty="0"/>
                        <a:t> – </a:t>
                      </a:r>
                      <a:r>
                        <a:rPr lang="en-US" sz="2600" dirty="0" err="1"/>
                        <a:t>Quảng</a:t>
                      </a:r>
                      <a:r>
                        <a:rPr lang="en-US" sz="2600" dirty="0"/>
                        <a:t> </a:t>
                      </a:r>
                      <a:r>
                        <a:rPr lang="en-US" sz="2600" dirty="0" err="1"/>
                        <a:t>Ninh</a:t>
                      </a:r>
                      <a:endParaRPr lang="en-US" sz="2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153 km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1029044"/>
                  </a:ext>
                </a:extLst>
              </a:tr>
              <a:tr h="829773">
                <a:tc>
                  <a:txBody>
                    <a:bodyPr/>
                    <a:lstStyle/>
                    <a:p>
                      <a:pPr algn="l"/>
                      <a:r>
                        <a:rPr lang="en-US" sz="2600" dirty="0" err="1"/>
                        <a:t>Hà</a:t>
                      </a:r>
                      <a:r>
                        <a:rPr lang="en-US" sz="2600" dirty="0"/>
                        <a:t> </a:t>
                      </a:r>
                      <a:r>
                        <a:rPr lang="en-US" sz="2600" dirty="0" err="1"/>
                        <a:t>Nội</a:t>
                      </a:r>
                      <a:r>
                        <a:rPr lang="en-US" sz="2600" dirty="0"/>
                        <a:t> – Thanh </a:t>
                      </a:r>
                      <a:r>
                        <a:rPr lang="en-US" sz="2600" dirty="0" err="1"/>
                        <a:t>Hóa</a:t>
                      </a:r>
                      <a:endParaRPr lang="en-US" sz="2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150 km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8071327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97C95114-D7CC-49C1-ACB0-9AA283CEFB18}"/>
              </a:ext>
            </a:extLst>
          </p:cNvPr>
          <p:cNvSpPr txBox="1"/>
          <p:nvPr/>
        </p:nvSpPr>
        <p:spPr>
          <a:xfrm>
            <a:off x="451402" y="294388"/>
            <a:ext cx="11397476" cy="6588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</a:rPr>
              <a:t>b) </a:t>
            </a:r>
            <a:r>
              <a:rPr lang="en-US" sz="2800" b="1" dirty="0" err="1">
                <a:solidFill>
                  <a:srgbClr val="FF0000"/>
                </a:solidFill>
              </a:rPr>
              <a:t>Từ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Hà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Nội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đi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Quảng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Ninh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xa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hơn</a:t>
            </a:r>
            <a:r>
              <a:rPr lang="en-US" sz="2800" b="1" dirty="0">
                <a:solidFill>
                  <a:srgbClr val="FF0000"/>
                </a:solidFill>
              </a:rPr>
              <a:t> hay </a:t>
            </a:r>
            <a:r>
              <a:rPr lang="en-US" sz="2800" b="1" dirty="0" err="1">
                <a:solidFill>
                  <a:srgbClr val="FF0000"/>
                </a:solidFill>
              </a:rPr>
              <a:t>từ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Hà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Nội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đi</a:t>
            </a:r>
            <a:r>
              <a:rPr lang="en-US" sz="2800" b="1" dirty="0">
                <a:solidFill>
                  <a:srgbClr val="FF0000"/>
                </a:solidFill>
              </a:rPr>
              <a:t> Vinh </a:t>
            </a:r>
            <a:r>
              <a:rPr lang="en-US" sz="2800" b="1" dirty="0" err="1">
                <a:solidFill>
                  <a:srgbClr val="FF0000"/>
                </a:solidFill>
              </a:rPr>
              <a:t>xa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hơn</a:t>
            </a:r>
            <a:r>
              <a:rPr lang="en-US" sz="28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3CF34B-B546-4249-86FB-14D89615E87C}"/>
              </a:ext>
            </a:extLst>
          </p:cNvPr>
          <p:cNvSpPr txBox="1"/>
          <p:nvPr/>
        </p:nvSpPr>
        <p:spPr>
          <a:xfrm>
            <a:off x="6150140" y="2887850"/>
            <a:ext cx="5648446" cy="1478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 err="1"/>
              <a:t>Tuyến</a:t>
            </a:r>
            <a:r>
              <a:rPr lang="en-US" sz="3200" dirty="0"/>
              <a:t> </a:t>
            </a:r>
            <a:r>
              <a:rPr lang="en-US" sz="3200" dirty="0" err="1"/>
              <a:t>đường</a:t>
            </a:r>
            <a:r>
              <a:rPr lang="en-US" sz="3200" dirty="0"/>
              <a:t> </a:t>
            </a:r>
            <a:r>
              <a:rPr lang="en-US" sz="3200" dirty="0" err="1"/>
              <a:t>đi</a:t>
            </a:r>
            <a:r>
              <a:rPr lang="en-US" sz="3200" dirty="0"/>
              <a:t> </a:t>
            </a:r>
            <a:r>
              <a:rPr lang="en-US" sz="3200" dirty="0" err="1"/>
              <a:t>từ</a:t>
            </a:r>
            <a:r>
              <a:rPr lang="en-US" sz="3200" dirty="0"/>
              <a:t> </a:t>
            </a:r>
            <a:r>
              <a:rPr lang="en-US" sz="3200" dirty="0" err="1"/>
              <a:t>Hà</a:t>
            </a:r>
            <a:r>
              <a:rPr lang="en-US" sz="3200" dirty="0"/>
              <a:t> </a:t>
            </a:r>
            <a:r>
              <a:rPr lang="en-US" sz="3200" dirty="0" err="1"/>
              <a:t>Nội</a:t>
            </a:r>
            <a:r>
              <a:rPr lang="en-US" sz="3200" dirty="0"/>
              <a:t> </a:t>
            </a:r>
            <a:r>
              <a:rPr lang="en-US" sz="3200" dirty="0" err="1"/>
              <a:t>đến</a:t>
            </a:r>
            <a:r>
              <a:rPr lang="en-US" sz="3200" dirty="0"/>
              <a:t> Vinh </a:t>
            </a:r>
            <a:r>
              <a:rPr lang="en-US" sz="3200" dirty="0" err="1"/>
              <a:t>xa</a:t>
            </a:r>
            <a:r>
              <a:rPr lang="en-US" sz="3200" dirty="0"/>
              <a:t> </a:t>
            </a:r>
            <a:r>
              <a:rPr lang="en-US" sz="3200" dirty="0" err="1"/>
              <a:t>hơn</a:t>
            </a:r>
            <a:endParaRPr lang="en-US" sz="32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F001777-900D-4F79-8C8C-C1E147079800}"/>
              </a:ext>
            </a:extLst>
          </p:cNvPr>
          <p:cNvSpPr/>
          <p:nvPr/>
        </p:nvSpPr>
        <p:spPr>
          <a:xfrm>
            <a:off x="298517" y="4666291"/>
            <a:ext cx="5449936" cy="868101"/>
          </a:xfrm>
          <a:prstGeom prst="rect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7FA36C8-ABA4-4F76-A25E-D0CEE6B6FF4D}"/>
              </a:ext>
            </a:extLst>
          </p:cNvPr>
          <p:cNvSpPr/>
          <p:nvPr/>
        </p:nvSpPr>
        <p:spPr>
          <a:xfrm>
            <a:off x="298517" y="3798190"/>
            <a:ext cx="5449936" cy="868101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32196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>
            <a:extLst>
              <a:ext uri="{FF2B5EF4-FFF2-40B4-BE49-F238E27FC236}">
                <a16:creationId xmlns:a16="http://schemas.microsoft.com/office/drawing/2014/main" id="{DB79DFDF-F692-444C-A818-D6D09BD60519}"/>
              </a:ext>
            </a:extLst>
          </p:cNvPr>
          <p:cNvGrpSpPr/>
          <p:nvPr/>
        </p:nvGrpSpPr>
        <p:grpSpPr>
          <a:xfrm>
            <a:off x="1271465" y="247771"/>
            <a:ext cx="6590301" cy="678033"/>
            <a:chOff x="1253941" y="511805"/>
            <a:chExt cx="6590301" cy="678033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AB53F6D7-60E5-4082-ACDD-CCE866D4670E}"/>
                </a:ext>
              </a:extLst>
            </p:cNvPr>
            <p:cNvGrpSpPr/>
            <p:nvPr/>
          </p:nvGrpSpPr>
          <p:grpSpPr>
            <a:xfrm>
              <a:off x="1253941" y="554838"/>
              <a:ext cx="654049" cy="635000"/>
              <a:chOff x="7934325" y="85725"/>
              <a:chExt cx="654049" cy="635000"/>
            </a:xfrm>
          </p:grpSpPr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BBEA877D-3E02-4338-BAEB-FF72CEB0AE58}"/>
                  </a:ext>
                </a:extLst>
              </p:cNvPr>
              <p:cNvSpPr/>
              <p:nvPr/>
            </p:nvSpPr>
            <p:spPr>
              <a:xfrm>
                <a:off x="8001000" y="152400"/>
                <a:ext cx="520700" cy="495300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800" b="1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  <a:endParaRPr lang="vi-VN" sz="2800" b="1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C00D6F05-ADA7-4887-9F51-20A0F52F1E4D}"/>
                  </a:ext>
                </a:extLst>
              </p:cNvPr>
              <p:cNvSpPr/>
              <p:nvPr/>
            </p:nvSpPr>
            <p:spPr>
              <a:xfrm>
                <a:off x="7934325" y="85725"/>
                <a:ext cx="654049" cy="635000"/>
              </a:xfrm>
              <a:prstGeom prst="ellipse">
                <a:avLst/>
              </a:prstGeom>
              <a:noFill/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867C0331-EE07-42B5-85E3-4BB0EDC0A953}"/>
                </a:ext>
              </a:extLst>
            </p:cNvPr>
            <p:cNvSpPr txBox="1"/>
            <p:nvPr/>
          </p:nvSpPr>
          <p:spPr>
            <a:xfrm>
              <a:off x="2059471" y="511805"/>
              <a:ext cx="57847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Quan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sát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sơ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đồ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trả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lời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câu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hỏi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  <a:endParaRPr lang="vi-VN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68714464-8D36-4E4D-A467-6BD7E48350CF}"/>
              </a:ext>
            </a:extLst>
          </p:cNvPr>
          <p:cNvCxnSpPr>
            <a:cxnSpLocks/>
          </p:cNvCxnSpPr>
          <p:nvPr/>
        </p:nvCxnSpPr>
        <p:spPr>
          <a:xfrm flipV="1">
            <a:off x="2142862" y="840297"/>
            <a:ext cx="5572683" cy="1248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89A4ECF0-C65A-4B96-A3A9-005583427A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14" r="-790" b="20975"/>
          <a:stretch/>
        </p:blipFill>
        <p:spPr>
          <a:xfrm>
            <a:off x="1457162" y="1235208"/>
            <a:ext cx="9459446" cy="4069061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8C93E3F2-7EF7-44C5-B7E6-EA6A83E84E82}"/>
              </a:ext>
            </a:extLst>
          </p:cNvPr>
          <p:cNvSpPr txBox="1"/>
          <p:nvPr/>
        </p:nvSpPr>
        <p:spPr>
          <a:xfrm>
            <a:off x="985098" y="5540649"/>
            <a:ext cx="1022180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Tùng nói rằng: “Quãng đường đi từ nhà mình đếm nhà Hân dài 1 km”. Theo em, Tùng nói có đúng không?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192132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DD1477-6021-494D-B2C5-491BB6A78C4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14" r="-790" b="20975"/>
          <a:stretch/>
        </p:blipFill>
        <p:spPr>
          <a:xfrm>
            <a:off x="0" y="302672"/>
            <a:ext cx="7449015" cy="320425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2EA097B-2A31-443B-B640-83D33F5ECAF9}"/>
              </a:ext>
            </a:extLst>
          </p:cNvPr>
          <p:cNvSpPr txBox="1"/>
          <p:nvPr/>
        </p:nvSpPr>
        <p:spPr>
          <a:xfrm>
            <a:off x="7151041" y="337700"/>
            <a:ext cx="4881125" cy="25978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nl-NL" sz="2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Tùng nói rằng: “Quãng đường đi từ nhà mình đếm nhà Hân dài 1 km”. Theo em, Tùng nói có đúng không?</a:t>
            </a:r>
            <a:endParaRPr lang="en-US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9A8503-12E8-4ED6-98D4-74E90C502105}"/>
              </a:ext>
            </a:extLst>
          </p:cNvPr>
          <p:cNvSpPr txBox="1"/>
          <p:nvPr/>
        </p:nvSpPr>
        <p:spPr>
          <a:xfrm>
            <a:off x="468953" y="3579151"/>
            <a:ext cx="7883310" cy="6588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nl-NL" sz="28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Quãng đường từ nhà Tùng đến nhà Hân dài:</a:t>
            </a:r>
            <a:endParaRPr lang="en-US" sz="2800" dirty="0">
              <a:solidFill>
                <a:srgbClr val="0070C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A6896C-46E8-44FC-A146-A7BACD0A4236}"/>
              </a:ext>
            </a:extLst>
          </p:cNvPr>
          <p:cNvSpPr txBox="1"/>
          <p:nvPr/>
        </p:nvSpPr>
        <p:spPr>
          <a:xfrm>
            <a:off x="468953" y="4532037"/>
            <a:ext cx="5798032" cy="1303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nl-NL" sz="25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300 + 100 + 100 + 200 + 300 = 1000 m </a:t>
            </a: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nl-NL" sz="2500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				      </a:t>
            </a:r>
            <a:r>
              <a:rPr lang="nl-NL" sz="25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= 1 km</a:t>
            </a:r>
            <a:endParaRPr lang="en-US" sz="2500" dirty="0">
              <a:solidFill>
                <a:srgbClr val="FF000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D8DA751-140E-4A7A-9A1C-153B68AC8E95}"/>
              </a:ext>
            </a:extLst>
          </p:cNvPr>
          <p:cNvCxnSpPr/>
          <p:nvPr/>
        </p:nvCxnSpPr>
        <p:spPr>
          <a:xfrm>
            <a:off x="6378498" y="4382429"/>
            <a:ext cx="0" cy="15500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CCE9D335-9395-4B36-BD80-7D47F9B5BFF9}"/>
              </a:ext>
            </a:extLst>
          </p:cNvPr>
          <p:cNvSpPr txBox="1"/>
          <p:nvPr/>
        </p:nvSpPr>
        <p:spPr>
          <a:xfrm>
            <a:off x="6847451" y="4487432"/>
            <a:ext cx="4571397" cy="1303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nl-NL" sz="25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300 + 100 + </a:t>
            </a:r>
            <a:r>
              <a:rPr lang="nl-NL" sz="2500" dirty="0">
                <a:solidFill>
                  <a:srgbClr val="0070C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600 </a:t>
            </a:r>
            <a:r>
              <a:rPr lang="nl-NL" sz="25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= 1000 m </a:t>
            </a: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nl-NL" sz="2500" dirty="0">
                <a:solidFill>
                  <a:srgbClr val="0070C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		       </a:t>
            </a:r>
            <a:r>
              <a:rPr lang="nl-NL" sz="25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= 1 km</a:t>
            </a:r>
            <a:endParaRPr lang="en-US" sz="2500" dirty="0">
              <a:solidFill>
                <a:srgbClr val="0070C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D3EBE34-06EF-43C2-A30E-BB4B99B4DB1B}"/>
              </a:ext>
            </a:extLst>
          </p:cNvPr>
          <p:cNvSpPr txBox="1"/>
          <p:nvPr/>
        </p:nvSpPr>
        <p:spPr>
          <a:xfrm>
            <a:off x="4481220" y="6198633"/>
            <a:ext cx="473246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2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Vậy Tùng nói đúng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527465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6B2DB0D-CB22-404B-BB88-8215168A78A8}"/>
              </a:ext>
            </a:extLst>
          </p:cNvPr>
          <p:cNvGrpSpPr/>
          <p:nvPr/>
        </p:nvGrpSpPr>
        <p:grpSpPr>
          <a:xfrm>
            <a:off x="261258" y="150540"/>
            <a:ext cx="11669484" cy="692778"/>
            <a:chOff x="1011004" y="557947"/>
            <a:chExt cx="11669484" cy="692618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7053CA05-B591-49B7-AE66-9CC42FD82E8A}"/>
                </a:ext>
              </a:extLst>
            </p:cNvPr>
            <p:cNvSpPr txBox="1"/>
            <p:nvPr/>
          </p:nvSpPr>
          <p:spPr>
            <a:xfrm>
              <a:off x="1883641" y="634701"/>
              <a:ext cx="10796847" cy="523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Thực</a:t>
              </a:r>
              <a:r>
                <a:rPr lang="en-US" sz="2800" b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hành</a:t>
              </a:r>
              <a:r>
                <a:rPr lang="en-US" sz="2800" b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  <a:r>
                <a:rPr lang="en-US" sz="28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Ước</a:t>
              </a:r>
              <a:r>
                <a:rPr lang="en-US" sz="28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lượng</a:t>
              </a:r>
              <a:r>
                <a:rPr lang="en-US" sz="28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quãng</a:t>
              </a:r>
              <a:r>
                <a:rPr lang="en-US" sz="28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đường</a:t>
              </a:r>
              <a:r>
                <a:rPr lang="en-US" sz="28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đi</a:t>
              </a:r>
              <a:r>
                <a:rPr lang="en-US" sz="28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từ</a:t>
              </a:r>
              <a:r>
                <a:rPr lang="en-US" sz="28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nhà</a:t>
              </a:r>
              <a:r>
                <a:rPr lang="en-US" sz="28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28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đến</a:t>
              </a:r>
              <a:r>
                <a:rPr lang="en-US" sz="28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trường</a:t>
              </a:r>
              <a:r>
                <a:rPr lang="en-US" sz="28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vi-VN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143DCCD0-9943-4E3D-9F28-8FAEC0B58566}"/>
                </a:ext>
              </a:extLst>
            </p:cNvPr>
            <p:cNvGrpSpPr/>
            <p:nvPr/>
          </p:nvGrpSpPr>
          <p:grpSpPr>
            <a:xfrm>
              <a:off x="1011004" y="557947"/>
              <a:ext cx="742008" cy="692618"/>
              <a:chOff x="1607045" y="971728"/>
              <a:chExt cx="623536" cy="622135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8D252902-98DD-4B2B-ACAF-9C51B5670168}"/>
                  </a:ext>
                </a:extLst>
              </p:cNvPr>
              <p:cNvSpPr/>
              <p:nvPr/>
            </p:nvSpPr>
            <p:spPr>
              <a:xfrm>
                <a:off x="1695849" y="1065522"/>
                <a:ext cx="445928" cy="434547"/>
              </a:xfrm>
              <a:prstGeom prst="rect">
                <a:avLst/>
              </a:prstGeom>
              <a:solidFill>
                <a:srgbClr val="FF0000"/>
              </a:solidFill>
              <a:ln w="57150">
                <a:solidFill>
                  <a:srgbClr val="FF0000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5</a:t>
                </a:r>
                <a:endParaRPr lang="vi-VN" sz="3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4083F0BF-E3BD-41B4-8AF5-D5D1E4149CA3}"/>
                  </a:ext>
                </a:extLst>
              </p:cNvPr>
              <p:cNvSpPr/>
              <p:nvPr/>
            </p:nvSpPr>
            <p:spPr>
              <a:xfrm>
                <a:off x="1607045" y="971728"/>
                <a:ext cx="623536" cy="622135"/>
              </a:xfrm>
              <a:prstGeom prst="ellipse">
                <a:avLst/>
              </a:prstGeom>
              <a:no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A9450D0-CC9D-458E-AD93-EF9D8A2FE35B}"/>
              </a:ext>
            </a:extLst>
          </p:cNvPr>
          <p:cNvCxnSpPr>
            <a:cxnSpLocks/>
          </p:cNvCxnSpPr>
          <p:nvPr/>
        </p:nvCxnSpPr>
        <p:spPr>
          <a:xfrm>
            <a:off x="1133895" y="711201"/>
            <a:ext cx="10474525" cy="0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Viết 4 - 5 câu về một ngày đi học của em (08 mẫu) - Kể về một ngày đi học  của em - VnDoc.com">
            <a:extLst>
              <a:ext uri="{FF2B5EF4-FFF2-40B4-BE49-F238E27FC236}">
                <a16:creationId xmlns:a16="http://schemas.microsoft.com/office/drawing/2014/main" id="{11789B14-B7B7-47C6-AC3A-08D078E765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310" y="1707995"/>
            <a:ext cx="9203380" cy="4601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7356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757</TotalTime>
  <Words>366</Words>
  <Application>Microsoft Office PowerPoint</Application>
  <PresentationFormat>Widescreen</PresentationFormat>
  <Paragraphs>61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 Duẩn</dc:creator>
  <cp:lastModifiedBy>ltgsvn@outlook.com</cp:lastModifiedBy>
  <cp:revision>89</cp:revision>
  <dcterms:created xsi:type="dcterms:W3CDTF">2020-07-28T08:39:47Z</dcterms:created>
  <dcterms:modified xsi:type="dcterms:W3CDTF">2022-04-14T06:01:21Z</dcterms:modified>
</cp:coreProperties>
</file>