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1449" r:id="rId2"/>
    <p:sldId id="264" r:id="rId3"/>
    <p:sldId id="287" r:id="rId4"/>
    <p:sldId id="288" r:id="rId5"/>
    <p:sldId id="289" r:id="rId6"/>
    <p:sldId id="290" r:id="rId7"/>
    <p:sldId id="291" r:id="rId8"/>
    <p:sldId id="270" r:id="rId9"/>
    <p:sldId id="292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0C94B-0666-4DFD-8329-FB4A6912530A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A7E51-90BA-47E4-A7C2-587B32FD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7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10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5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68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6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8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29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7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3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6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24.emf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17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gif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122562" y="1648606"/>
            <a:ext cx="994695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Chuyện trong vườn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2480" y="380768"/>
            <a:ext cx="10607040" cy="638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</a:t>
            </a:r>
            <a:r>
              <a:rPr lang="en-US" sz="2400" smtClean="0">
                <a:latin typeface="UTM Avo" panose="02040603050506020204" pitchFamily="18" charset="0"/>
              </a:rPr>
              <a:t>sóng </a:t>
            </a:r>
            <a:r>
              <a:rPr lang="en-US" sz="2400">
                <a:latin typeface="UTM Avo" panose="02040603050506020204" pitchFamily="18" charset="0"/>
              </a:rPr>
              <a:t>soài, làm gãy một cành hồng. Bà vội chạy lại đỡ cháu rồi hỏi: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 sz="1600">
                <a:latin typeface="UTM Avo" panose="02040603050506020204" pitchFamily="18" charset="0"/>
              </a:rPr>
              <a:t>Phỏng theo NGUYỄN PHAN KHUÊ(Trần Mạnh kể)</a:t>
            </a:r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210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3098" y="265829"/>
            <a:ext cx="10607040" cy="96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Luyện đọc từ khó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448" y="1570076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cẩn thận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819" y="3043845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vấp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098" y="4438995"/>
            <a:ext cx="4519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smtClean="0">
                <a:solidFill>
                  <a:schemeClr val="accent5"/>
                </a:solidFill>
                <a:latin typeface="UTM Avo" panose="02040603050506020204" pitchFamily="18" charset="0"/>
              </a:rPr>
              <a:t>sóng </a:t>
            </a: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soài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5797" y="1544332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ứa nhựa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5797" y="2908904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gãy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5797" y="4438995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mô đất</a:t>
            </a:r>
          </a:p>
        </p:txBody>
      </p:sp>
    </p:spTree>
    <p:extLst>
      <p:ext uri="{BB962C8B-B14F-4D97-AF65-F5344CB8AC3E}">
        <p14:creationId xmlns:p14="http://schemas.microsoft.com/office/powerpoint/2010/main" val="222692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84324" y="-229397"/>
            <a:ext cx="106070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vườn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sớm</a:t>
            </a:r>
            <a:r>
              <a:rPr lang="en-US" sz="2400" dirty="0">
                <a:latin typeface="UTM Avo" panose="02040603050506020204" pitchFamily="18" charset="0"/>
              </a:rPr>
              <a:t>, Mai </a:t>
            </a:r>
            <a:r>
              <a:rPr lang="en-US" sz="2400" dirty="0" err="1">
                <a:latin typeface="UTM Avo" panose="02040603050506020204" pitchFamily="18" charset="0"/>
              </a:rPr>
              <a:t>ra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tưới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ơi</a:t>
            </a:r>
            <a:r>
              <a:rPr lang="en-US" sz="2400" dirty="0">
                <a:latin typeface="UTM Avo" panose="02040603050506020204" pitchFamily="18" charset="0"/>
              </a:rPr>
              <a:t>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dậy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à? </a:t>
            </a:r>
            <a:r>
              <a:rPr lang="en-US" sz="2400" dirty="0" err="1">
                <a:latin typeface="UTM Avo" panose="020406030505060202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cẩn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thận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kẻo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nhé</a:t>
            </a:r>
            <a:r>
              <a:rPr lang="en-US" sz="2400" dirty="0">
                <a:latin typeface="UTM Avo" panose="02040603050506020204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Mai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phía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Bỗng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vấp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mô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đất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err="1">
                <a:latin typeface="UTM Avo" panose="02040603050506020204" pitchFamily="18" charset="0"/>
              </a:rPr>
              <a:t>ngã</a:t>
            </a:r>
            <a:r>
              <a:rPr lang="en-US" sz="2400">
                <a:latin typeface="UTM Avo" panose="02040603050506020204" pitchFamily="18" charset="0"/>
              </a:rPr>
              <a:t> </a:t>
            </a:r>
            <a:r>
              <a:rPr lang="en-US" sz="2400" smtClean="0">
                <a:latin typeface="UTM Avo" panose="02040603050506020204" pitchFamily="18" charset="0"/>
              </a:rPr>
              <a:t>sóng </a:t>
            </a:r>
            <a:r>
              <a:rPr lang="en-US" sz="2400" dirty="0" err="1">
                <a:latin typeface="UTM Avo" panose="02040603050506020204" pitchFamily="18" charset="0"/>
              </a:rPr>
              <a:t>soài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hồng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vội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Mai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vẫn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smtClean="0">
                <a:latin typeface="UTM Avo" panose="02040603050506020204" pitchFamily="18" charset="0"/>
              </a:rPr>
              <a:t>Không </a:t>
            </a:r>
            <a:r>
              <a:rPr lang="en-US" sz="2400" dirty="0" err="1">
                <a:latin typeface="UTM Avo" panose="02040603050506020204" pitchFamily="18" charset="0"/>
              </a:rPr>
              <a:t>sao</a:t>
            </a:r>
            <a:r>
              <a:rPr lang="en-US" sz="2400" dirty="0">
                <a:latin typeface="UTM Avo" panose="02040603050506020204" pitchFamily="18" charset="0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Nhìn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ứa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nhựa</a:t>
            </a:r>
            <a:r>
              <a:rPr lang="en-US" sz="2400" dirty="0">
                <a:latin typeface="UTM Avo" panose="02040603050506020204" pitchFamily="18" charset="0"/>
              </a:rPr>
              <a:t>, Mai </a:t>
            </a:r>
            <a:r>
              <a:rPr lang="en-US" sz="2400" dirty="0" err="1">
                <a:latin typeface="UTM Avo" panose="02040603050506020204" pitchFamily="18" charset="0"/>
              </a:rPr>
              <a:t>nghĩ</a:t>
            </a:r>
            <a:r>
              <a:rPr lang="en-US" sz="2400" dirty="0">
                <a:latin typeface="UTM Avo" panose="02040603050506020204" pitchFamily="18" charset="0"/>
              </a:rPr>
              <a:t>: “ </a:t>
            </a:r>
            <a:r>
              <a:rPr lang="en-US" sz="2400" dirty="0" err="1">
                <a:latin typeface="UTM Avo" panose="02040603050506020204" pitchFamily="18" charset="0"/>
              </a:rPr>
              <a:t>Chắc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cũng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lắm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khóc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tại</a:t>
            </a:r>
            <a:r>
              <a:rPr lang="en-US" sz="2400" dirty="0">
                <a:latin typeface="UTM Avo" panose="02040603050506020204" pitchFamily="18" charset="0"/>
              </a:rPr>
              <a:t> Mai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vội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”.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 dirty="0" err="1">
                <a:latin typeface="UTM Avo" panose="02040603050506020204" pitchFamily="18" charset="0"/>
              </a:rPr>
              <a:t>Phỏng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NGUYỄN PHAN KHUÊ(</a:t>
            </a:r>
            <a:r>
              <a:rPr lang="en-US" dirty="0" err="1">
                <a:latin typeface="UTM Avo" panose="02040603050506020204" pitchFamily="18" charset="0"/>
              </a:rPr>
              <a:t>Trần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Mạnh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kể</a:t>
            </a:r>
            <a:r>
              <a:rPr lang="en-US" dirty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0665" y="578159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8142" y="530068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3298" y="1514437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092" y="2018327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9358" y="2018327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01259" y="2604961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endParaRPr lang="en-US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690" y="3846231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  <a:endParaRPr lang="en-US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208" y="4816163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endParaRPr lang="en-US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3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2956" y="200710"/>
            <a:ext cx="7002088" cy="96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Luyện đọc câu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0574" y="2438398"/>
            <a:ext cx="113801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Bỗng em vấp phải một mô đất, ngã </a:t>
            </a:r>
            <a:r>
              <a:rPr lang="en-US" sz="3600" b="1" u="sng" smtClean="0">
                <a:solidFill>
                  <a:srgbClr val="FF0000"/>
                </a:solidFill>
                <a:latin typeface="UTM Avo" panose="02040603050506020204" pitchFamily="18" charset="0"/>
              </a:rPr>
              <a:t>sóng </a:t>
            </a:r>
            <a:r>
              <a:rPr lang="en-US" sz="3600" b="1" u="sng">
                <a:solidFill>
                  <a:srgbClr val="FF0000"/>
                </a:solidFill>
                <a:latin typeface="UTM Avo" panose="02040603050506020204" pitchFamily="18" charset="0"/>
              </a:rPr>
              <a:t>soài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, làm gãy một cành hồng.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963593" y="2671433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621191" y="2671432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022079" y="3447286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121832" y="3447285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695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ổng thống Putin ngã sõng soài khi chơi hock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21" y="1153359"/>
            <a:ext cx="6286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003" y="4359743"/>
            <a:ext cx="108314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ngã sõng soài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6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7651" y="220875"/>
            <a:ext cx="106070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>
                <a:latin typeface="UTM Avo" panose="02040603050506020204" pitchFamily="18" charset="0"/>
              </a:rPr>
              <a:t>Phỏng theo NGUYỄN PHAN KHUÊ(Trần Mạnh kể)</a:t>
            </a:r>
          </a:p>
        </p:txBody>
      </p:sp>
      <p:sp>
        <p:nvSpPr>
          <p:cNvPr id="2" name="Sun 1"/>
          <p:cNvSpPr/>
          <p:nvPr/>
        </p:nvSpPr>
        <p:spPr>
          <a:xfrm>
            <a:off x="415636" y="1036848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Sun 3"/>
          <p:cNvSpPr/>
          <p:nvPr/>
        </p:nvSpPr>
        <p:spPr>
          <a:xfrm>
            <a:off x="415636" y="2602412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Sun 5"/>
          <p:cNvSpPr/>
          <p:nvPr/>
        </p:nvSpPr>
        <p:spPr>
          <a:xfrm>
            <a:off x="473825" y="5223692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10073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3490" y="246743"/>
            <a:ext cx="106070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>
                <a:latin typeface="UTM Avo" panose="02040603050506020204" pitchFamily="18" charset="0"/>
              </a:rPr>
              <a:t>Phỏng theo NGUYỄN PHAN KHUÊ(Trần Mạnh kể)</a:t>
            </a:r>
          </a:p>
        </p:txBody>
      </p:sp>
    </p:spTree>
    <p:extLst>
      <p:ext uri="{BB962C8B-B14F-4D97-AF65-F5344CB8AC3E}">
        <p14:creationId xmlns:p14="http://schemas.microsoft.com/office/powerpoint/2010/main" val="990925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r="9742" b="11258"/>
          <a:stretch/>
        </p:blipFill>
        <p:spPr>
          <a:xfrm>
            <a:off x="952892" y="481914"/>
            <a:ext cx="9013372" cy="4879454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453441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1723" y="5063219"/>
            <a:ext cx="12203723" cy="179478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01613" y="1978991"/>
            <a:ext cx="2448732" cy="4092660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85" y="2357695"/>
            <a:ext cx="3713956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7908" y="1978991"/>
            <a:ext cx="6743055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72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487204455"/>
      </p:ext>
    </p:extLst>
  </p:cSld>
  <p:clrMapOvr>
    <a:masterClrMapping/>
  </p:clrMapOvr>
  <p:transition spd="slow">
    <p:wipe/>
    <p:sndAc>
      <p:stSnd>
        <p:snd r:embed="rId5" name="type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4068" y="1697186"/>
            <a:ext cx="11628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</a:t>
            </a:r>
            <a:r>
              <a:rPr lang="vi-VN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Thấy Mai ra vườn, bà nhắc Mai điều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663" y="2936557"/>
            <a:ext cx="60754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Đi cẩn thận kẻo ngã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8979" y="1920895"/>
            <a:ext cx="83312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Vì sao Mai ngã sõng soài?</a:t>
            </a:r>
          </a:p>
          <a:p>
            <a:endParaRPr lang="en-US" sz="4600"/>
          </a:p>
        </p:txBody>
      </p:sp>
      <p:sp>
        <p:nvSpPr>
          <p:cNvPr id="6" name="TextBox 5"/>
          <p:cNvSpPr txBox="1"/>
          <p:nvPr/>
        </p:nvSpPr>
        <p:spPr>
          <a:xfrm>
            <a:off x="878979" y="3282755"/>
            <a:ext cx="893196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Vì Mai vấp phải một mô đất.</a:t>
            </a:r>
          </a:p>
          <a:p>
            <a:endParaRPr lang="en-US" sz="4600"/>
          </a:p>
        </p:txBody>
      </p:sp>
    </p:spTree>
    <p:extLst>
      <p:ext uri="{BB962C8B-B14F-4D97-AF65-F5344CB8AC3E}">
        <p14:creationId xmlns:p14="http://schemas.microsoft.com/office/powerpoint/2010/main" val="1198934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88638" y="35522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4445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595" y="1345571"/>
            <a:ext cx="111908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Nhìn cành hoa gãy đang ứa nhựa, Mai nghĩ gì?</a:t>
            </a:r>
            <a:endParaRPr lang="en-US" sz="4400"/>
          </a:p>
        </p:txBody>
      </p:sp>
      <p:sp>
        <p:nvSpPr>
          <p:cNvPr id="6" name="TextBox 5"/>
          <p:cNvSpPr txBox="1"/>
          <p:nvPr/>
        </p:nvSpPr>
        <p:spPr>
          <a:xfrm>
            <a:off x="500595" y="3342605"/>
            <a:ext cx="11760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Chắc hoa cũng đau lắm, nó đang khóc. Chỉ tại Mai chạy vội mà hoa bị đau.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17308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539" y="1322934"/>
            <a:ext cx="11953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Em thấy Mai là một cô bé như thế nào? Hãy  chọn cho Mai một cái tên mà em thích.</a:t>
            </a:r>
            <a:endParaRPr lang="en-US" sz="4000"/>
          </a:p>
        </p:txBody>
      </p:sp>
      <p:sp>
        <p:nvSpPr>
          <p:cNvPr id="5" name="TextBox 4"/>
          <p:cNvSpPr txBox="1"/>
          <p:nvPr/>
        </p:nvSpPr>
        <p:spPr>
          <a:xfrm>
            <a:off x="2517913" y="3297758"/>
            <a:ext cx="446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yêu hoa.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90191" y="4123018"/>
            <a:ext cx="446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nhân hậu.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90192" y="4948278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giàu tình cảm.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60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85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7C663F-AB4B-445E-863A-AB24E1255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21" y="444500"/>
            <a:ext cx="12167810" cy="6388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5800" y="673100"/>
            <a:ext cx="6920913" cy="197807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i="1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9600" i="1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i="1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9600" i="1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i="1" u="none" strike="noStrike" kern="1200" cap="none" spc="0" normalizeH="0" baseline="0" noProof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9600" i="1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đèn</a:t>
            </a:r>
            <a:endParaRPr kumimoji="0" lang="en-US" sz="9600" i="1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98" y="2185768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suction.wav"/>
          </p:stSnd>
        </p:sndAc>
      </p:transition>
    </mc:Choice>
    <mc:Fallback xmlns="">
      <p:transition spd="slow">
        <p:sndAc>
          <p:stSnd>
            <p:snd r:embed="rId9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3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4DB14A-4A1A-4AD8-9BE9-010F72375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0562"/>
            <a:ext cx="12191999" cy="6447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310779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55" y="3891261"/>
            <a:ext cx="1514461" cy="1941343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7" action="ppaction://hlinksldjump"/>
            <a:extLst>
              <a:ext uri="{FF2B5EF4-FFF2-40B4-BE49-F238E27FC236}">
                <a16:creationId xmlns:a16="http://schemas.microsoft.com/office/drawing/2014/main" id="{FE353CB9-D2E3-4B3C-816D-FFDF945DB207}"/>
              </a:ext>
            </a:extLst>
          </p:cNvPr>
          <p:cNvSpPr/>
          <p:nvPr/>
        </p:nvSpPr>
        <p:spPr>
          <a:xfrm>
            <a:off x="10363201" y="707876"/>
            <a:ext cx="1511300" cy="62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Avo" panose="02040603050506020204" pitchFamily="18" charset="0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16202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uction.wav"/>
          </p:stSnd>
        </p:sndAc>
      </p:transition>
    </mc:Choice>
    <mc:Fallback xmlns="">
      <p:transition spd="slow"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0408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8593" y="1192229"/>
            <a:ext cx="83386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Điền vào chỗ chấm: </a:t>
            </a:r>
          </a:p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 hay k</a:t>
            </a:r>
            <a:endParaRPr lang="en-US" sz="4800" b="1" dirty="0" err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635348" y="3323994"/>
            <a:ext cx="6907663" cy="2581422"/>
          </a:xfrm>
          <a:prstGeom prst="cloudCallout">
            <a:avLst>
              <a:gd name="adj1" fmla="val -65476"/>
              <a:gd name="adj2" fmla="val 40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…..ái bình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2182" y="4185776"/>
            <a:ext cx="764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846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327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438454"/>
            <a:ext cx="77088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Điền vào chỗ chấm: </a:t>
            </a:r>
          </a:p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 hay k</a:t>
            </a:r>
            <a:endParaRPr lang="en-US" sz="4800" b="1" dirty="0" err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522786" y="3311193"/>
            <a:ext cx="6200776" cy="1980007"/>
          </a:xfrm>
          <a:prstGeom prst="cloudCallout">
            <a:avLst>
              <a:gd name="adj1" fmla="val -65476"/>
              <a:gd name="adj2" fmla="val 40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đuổi …..ịp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1534" y="3901274"/>
            <a:ext cx="508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8587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327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5966" y="2138446"/>
            <a:ext cx="4197928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Chim sâu nho nhỏ,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Cái mỏ xinh xinh,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Chăm nhặt, chăm tìm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Bắt sâu cho lá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1140" y="2244226"/>
            <a:ext cx="372133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Cây yêu chim quá!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Cây vẫy, cây vui,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Búp nở, hoa cười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Chào chim sâu đấy.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</a:t>
            </a:r>
            <a:r>
              <a:rPr lang="en-US">
                <a:latin typeface="UTM Avo" panose="02040603050506020204" pitchFamily="18" charset="0"/>
              </a:rPr>
              <a:t>Phong Thu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/>
          <a:srcRect l="76239" t="-1" b="56077"/>
          <a:stretch/>
        </p:blipFill>
        <p:spPr>
          <a:xfrm>
            <a:off x="8501444" y="1014890"/>
            <a:ext cx="1337426" cy="11235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99343" y="1465048"/>
            <a:ext cx="3383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accent5"/>
                </a:solidFill>
                <a:latin typeface="UTM Avo" panose="02040603050506020204" pitchFamily="18" charset="0"/>
              </a:rPr>
              <a:t>Chim sâu</a:t>
            </a: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83AEB-1F88-4636-AC22-C51216A5D862}"/>
              </a:ext>
            </a:extLst>
          </p:cNvPr>
          <p:cNvSpPr txBox="1"/>
          <p:nvPr/>
        </p:nvSpPr>
        <p:spPr>
          <a:xfrm>
            <a:off x="1047362" y="1240497"/>
            <a:ext cx="3383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</a:rPr>
              <a:t>Đọc bài thơ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6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26" y="495706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727" y="557445"/>
            <a:ext cx="9676013" cy="604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11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E8EDC-466A-4F15-B51A-4217D1FDE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501775"/>
            <a:ext cx="12357100" cy="2387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>
                <a:latin typeface="UTM Avo" panose="02040603050506020204" pitchFamily="18" charset="0"/>
              </a:rPr>
              <a:t/>
            </a:r>
            <a:br>
              <a:rPr lang="en-US">
                <a:latin typeface="UTM Avo" panose="02040603050506020204" pitchFamily="18" charset="0"/>
              </a:rPr>
            </a:b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  <a:t>Tập đọc: </a:t>
            </a:r>
            <a:b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7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</p:txBody>
      </p:sp>
    </p:spTree>
    <p:extLst>
      <p:ext uri="{BB962C8B-B14F-4D97-AF65-F5344CB8AC3E}">
        <p14:creationId xmlns:p14="http://schemas.microsoft.com/office/powerpoint/2010/main" val="343989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786</Words>
  <Application>Microsoft Office PowerPoint</Application>
  <PresentationFormat>Widescreen</PresentationFormat>
  <Paragraphs>109</Paragraphs>
  <Slides>22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Tập đọc:  Chuyện trong vườn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26</cp:revision>
  <dcterms:created xsi:type="dcterms:W3CDTF">2020-02-21T12:59:12Z</dcterms:created>
  <dcterms:modified xsi:type="dcterms:W3CDTF">2022-04-06T03:48:58Z</dcterms:modified>
</cp:coreProperties>
</file>