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583" r:id="rId2"/>
    <p:sldId id="417" r:id="rId3"/>
    <p:sldId id="418" r:id="rId4"/>
    <p:sldId id="419" r:id="rId5"/>
    <p:sldId id="420" r:id="rId6"/>
    <p:sldId id="429" r:id="rId7"/>
    <p:sldId id="430" r:id="rId8"/>
    <p:sldId id="432" r:id="rId9"/>
    <p:sldId id="441" r:id="rId10"/>
    <p:sldId id="442" r:id="rId11"/>
  </p:sldIdLst>
  <p:sldSz cx="12192000" cy="6858000"/>
  <p:notesSz cx="6858000" cy="9144000"/>
  <p:embeddedFontLst>
    <p:embeddedFont>
      <p:font typeface="SimSun" panose="02010600030101010101" pitchFamily="2" charset="-122"/>
      <p:regular r:id="rId13"/>
    </p:embeddedFont>
    <p:embeddedFont>
      <p:font typeface="UTM Avo" panose="02040603050506020204" pitchFamily="18" charset="0"/>
      <p:regular r:id="rId14"/>
      <p:bold r:id="rId15"/>
      <p:italic r:id="rId16"/>
      <p:boldItalic r:id="rId17"/>
    </p:embeddedFont>
    <p:embeddedFont>
      <p:font typeface="Cambria Math" panose="02040503050406030204" pitchFamily="18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CHUNG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E59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>
        <p:scale>
          <a:sx n="66" d="100"/>
          <a:sy n="66" d="100"/>
        </p:scale>
        <p:origin x="9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43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17635" y="640842"/>
            <a:ext cx="999737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611326" y="178379"/>
            <a:ext cx="780533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513320" y="1676358"/>
            <a:ext cx="31067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1004969" y="1059226"/>
            <a:ext cx="54456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194" y="308920"/>
            <a:ext cx="131474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2" y="1200543"/>
            <a:ext cx="177573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912590" y="153001"/>
            <a:ext cx="237894" cy="1474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5/3/2022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386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55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48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71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7" r:id="rId19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3.xml"/><Relationship Id="rId7" Type="http://schemas.openxmlformats.org/officeDocument/2006/relationships/image" Target="../media/image2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23.png"/><Relationship Id="rId4" Type="http://schemas.openxmlformats.org/officeDocument/2006/relationships/tags" Target="../tags/tag4.xml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0" y="2848093"/>
            <a:ext cx="1218450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29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61: Phép cộng dạng</a:t>
            </a:r>
            <a:b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25 + 4, 25 + 40 – Tiết 2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960"/>
            <a:ext cx="12192000" cy="641604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95" y="902970"/>
            <a:ext cx="5088890" cy="262001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1021715" y="1743710"/>
            <a:ext cx="35159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400">
                <a:latin typeface="UTM Avo" panose="02040603050506020204" charset="0"/>
                <a:cs typeface="UTM Avo" panose="02040603050506020204" charset="0"/>
              </a:rPr>
              <a:t>25 + 20 = 45</a:t>
            </a:r>
          </a:p>
        </p:txBody>
      </p:sp>
      <p:pic>
        <p:nvPicPr>
          <p:cNvPr id="8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65" y="208280"/>
            <a:ext cx="5896610" cy="327787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6406515" y="1050290"/>
            <a:ext cx="43459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altLang="en-US" sz="36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Mẹ làm được tất cả 45 chiếc bánh</a:t>
            </a:r>
            <a:r>
              <a:rPr lang="en-US" altLang="en-US" sz="360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  <a:endParaRPr lang="vi-VN" altLang="en-US" sz="3600">
              <a:solidFill>
                <a:srgbClr val="FF0000"/>
              </a:solidFill>
              <a:latin typeface="UTM Avo" panose="02040603050506020204" charset="0"/>
              <a:cs typeface="UTM Avo" panose="0204060305050602020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960"/>
            <a:ext cx="12192000" cy="641604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35" y="332105"/>
            <a:ext cx="8585200" cy="452945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510030" y="1975485"/>
            <a:ext cx="61652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>
                <a:solidFill>
                  <a:srgbClr val="0070C0"/>
                </a:solidFill>
              </a:rPr>
              <a:t>BÀI 2 : ĐẶT TÍNH RỒI TÍNH</a:t>
            </a:r>
          </a:p>
        </p:txBody>
      </p:sp>
    </p:spTree>
  </p:cSld>
  <p:clrMapOvr>
    <a:masterClrMapping/>
  </p:clrMapOvr>
  <p:transition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1960"/>
            <a:ext cx="12192000" cy="641604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3980" y="1114425"/>
            <a:ext cx="3606165" cy="2503805"/>
            <a:chOff x="153" y="914"/>
            <a:chExt cx="4749" cy="3698"/>
          </a:xfrm>
        </p:grpSpPr>
        <p:pic>
          <p:nvPicPr>
            <p:cNvPr id="5" name="PA_库_图片 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" y="914"/>
              <a:ext cx="4749" cy="3698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>
                  <a:solidFill>
                    <a:srgbClr val="FF0000"/>
                  </a:solidFill>
                </a14:hiddenLine>
              </a:ext>
            </a:extLst>
          </p:spPr>
        </p:pic>
        <p:sp>
          <p:nvSpPr>
            <p:cNvPr id="6" name="Text Box 5"/>
            <p:cNvSpPr txBox="1"/>
            <p:nvPr/>
          </p:nvSpPr>
          <p:spPr>
            <a:xfrm>
              <a:off x="161" y="2134"/>
              <a:ext cx="3123" cy="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600" b="1">
                  <a:solidFill>
                    <a:srgbClr val="FF0000"/>
                  </a:solidFill>
                </a:rPr>
                <a:t>45 + 3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74770" y="3301365"/>
            <a:ext cx="3764280" cy="2348230"/>
            <a:chOff x="77" y="914"/>
            <a:chExt cx="4825" cy="3698"/>
          </a:xfrm>
        </p:grpSpPr>
        <p:pic>
          <p:nvPicPr>
            <p:cNvPr id="9" name="PA_库_图片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" y="914"/>
              <a:ext cx="4749" cy="3698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>
                  <a:solidFill>
                    <a:srgbClr val="FF0000"/>
                  </a:solidFill>
                </a14:hiddenLine>
              </a:ext>
            </a:extLst>
          </p:spPr>
        </p:pic>
        <p:sp>
          <p:nvSpPr>
            <p:cNvPr id="10" name="Text Box 9"/>
            <p:cNvSpPr txBox="1"/>
            <p:nvPr/>
          </p:nvSpPr>
          <p:spPr>
            <a:xfrm>
              <a:off x="77" y="2134"/>
              <a:ext cx="3123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600" b="1">
                  <a:solidFill>
                    <a:srgbClr val="FF0000"/>
                  </a:solidFill>
                </a:rPr>
                <a:t>53 + 6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316730" y="441960"/>
            <a:ext cx="3503930" cy="2423795"/>
            <a:chOff x="145" y="914"/>
            <a:chExt cx="4757" cy="3698"/>
          </a:xfrm>
        </p:grpSpPr>
        <p:pic>
          <p:nvPicPr>
            <p:cNvPr id="12" name="PA_库_图片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" y="914"/>
              <a:ext cx="4749" cy="3698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>
                  <a:solidFill>
                    <a:srgbClr val="FF0000"/>
                  </a:solidFill>
                </a14:hiddenLine>
              </a:ext>
            </a:extLst>
          </p:spPr>
        </p:pic>
        <p:sp>
          <p:nvSpPr>
            <p:cNvPr id="13" name="Text Box 12"/>
            <p:cNvSpPr txBox="1"/>
            <p:nvPr/>
          </p:nvSpPr>
          <p:spPr>
            <a:xfrm>
              <a:off x="145" y="2134"/>
              <a:ext cx="3123" cy="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600" b="1">
                  <a:solidFill>
                    <a:srgbClr val="FF0000"/>
                  </a:solidFill>
                </a:rPr>
                <a:t>82 + 4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98790" y="791845"/>
            <a:ext cx="3687445" cy="2509520"/>
            <a:chOff x="133" y="914"/>
            <a:chExt cx="4769" cy="3698"/>
          </a:xfrm>
        </p:grpSpPr>
        <p:pic>
          <p:nvPicPr>
            <p:cNvPr id="15" name="PA_库_图片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" y="914"/>
              <a:ext cx="4749" cy="3698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>
                  <a:solidFill>
                    <a:srgbClr val="FF0000"/>
                  </a:solidFill>
                </a14:hiddenLine>
              </a:ext>
            </a:extLst>
          </p:spPr>
        </p:pic>
        <p:sp>
          <p:nvSpPr>
            <p:cNvPr id="16" name="Text Box 15"/>
            <p:cNvSpPr txBox="1"/>
            <p:nvPr/>
          </p:nvSpPr>
          <p:spPr>
            <a:xfrm>
              <a:off x="133" y="2149"/>
              <a:ext cx="3123" cy="9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600" b="1">
                  <a:solidFill>
                    <a:srgbClr val="FF0000"/>
                  </a:solidFill>
                </a:rPr>
                <a:t>63 + 3</a:t>
              </a:r>
            </a:p>
          </p:txBody>
        </p:sp>
      </p:grpSp>
      <p:sp>
        <p:nvSpPr>
          <p:cNvPr id="17" name="Text Box 16"/>
          <p:cNvSpPr txBox="1"/>
          <p:nvPr/>
        </p:nvSpPr>
        <p:spPr>
          <a:xfrm>
            <a:off x="2002155" y="1940560"/>
            <a:ext cx="139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>
                <a:solidFill>
                  <a:srgbClr val="0070C0"/>
                </a:solidFill>
              </a:rPr>
              <a:t>= 48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5726430" y="4076065"/>
            <a:ext cx="139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>
                <a:solidFill>
                  <a:srgbClr val="0070C0"/>
                </a:solidFill>
              </a:rPr>
              <a:t>= 59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6136005" y="1300480"/>
            <a:ext cx="139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>
                <a:solidFill>
                  <a:srgbClr val="0070C0"/>
                </a:solidFill>
              </a:rPr>
              <a:t>= 86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9969500" y="1642745"/>
            <a:ext cx="139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>
                <a:solidFill>
                  <a:srgbClr val="0070C0"/>
                </a:solidFill>
              </a:rPr>
              <a:t>= 66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2203547" y="2234474"/>
            <a:ext cx="121920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0000FF"/>
                </a:solidFill>
                <a:cs typeface="Arial" panose="020B0604020202020204" pitchFamily="34" charset="0"/>
              </a:rPr>
              <a:t>25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2160166" y="3038389"/>
            <a:ext cx="121920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6000" b="1" dirty="0">
                <a:solidFill>
                  <a:srgbClr val="0000FF"/>
                </a:solidFill>
                <a:cs typeface="Arial" panose="020B0604020202020204" pitchFamily="34" charset="0"/>
              </a:rPr>
              <a:t>40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1639325" y="2681136"/>
            <a:ext cx="457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0000FF"/>
                </a:solidFill>
                <a:cs typeface="Arial" panose="020B0604020202020204" pitchFamily="34" charset="0"/>
              </a:rPr>
              <a:t>+</a:t>
            </a:r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 flipV="1">
            <a:off x="2096525" y="4042132"/>
            <a:ext cx="1140141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800"/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3968271" y="2358556"/>
            <a:ext cx="562800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 5 </a:t>
            </a:r>
            <a:r>
              <a:rPr lang="en-US" altLang="en-US" sz="3600" b="1" dirty="0" err="1">
                <a:solidFill>
                  <a:srgbClr val="0000FF"/>
                </a:solidFill>
                <a:cs typeface="Arial" panose="020B0604020202020204" pitchFamily="34" charset="0"/>
              </a:rPr>
              <a:t>cộng</a:t>
            </a:r>
            <a:r>
              <a:rPr lang="en-US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vi-VN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0</a:t>
            </a:r>
            <a:r>
              <a:rPr lang="en-US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cs typeface="Arial" panose="020B0604020202020204" pitchFamily="34" charset="0"/>
              </a:rPr>
              <a:t>bằng</a:t>
            </a:r>
            <a:r>
              <a:rPr lang="en-US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vi-VN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5</a:t>
            </a:r>
            <a:r>
              <a:rPr lang="en-US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 , </a:t>
            </a:r>
            <a:r>
              <a:rPr lang="en-US" altLang="en-US" sz="3600" b="1" dirty="0" err="1">
                <a:solidFill>
                  <a:srgbClr val="0000FF"/>
                </a:solidFill>
                <a:cs typeface="Arial" panose="020B0604020202020204" pitchFamily="34" charset="0"/>
              </a:rPr>
              <a:t>viết</a:t>
            </a:r>
            <a:r>
              <a:rPr lang="en-US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vi-VN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2541166" y="4049551"/>
            <a:ext cx="45720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6000" b="1" dirty="0">
                <a:solidFill>
                  <a:srgbClr val="0000FF"/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4124" name="Text Box 28"/>
          <p:cNvSpPr txBox="1">
            <a:spLocks noChangeArrowheads="1"/>
          </p:cNvSpPr>
          <p:nvPr/>
        </p:nvSpPr>
        <p:spPr bwMode="auto">
          <a:xfrm>
            <a:off x="3968271" y="3221052"/>
            <a:ext cx="5529897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vi-VN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 2 cộng 4 bằng 6, viết 6</a:t>
            </a:r>
            <a:r>
              <a:rPr lang="en-US" altLang="en-US" sz="3600" b="1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2135044" y="4044165"/>
            <a:ext cx="457200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6000" b="1" dirty="0">
                <a:solidFill>
                  <a:srgbClr val="0000FF"/>
                </a:solidFill>
                <a:cs typeface="Arial" panose="020B0604020202020204" pitchFamily="34" charset="0"/>
              </a:rPr>
              <a:t>6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"/>
            <a:ext cx="5513070" cy="178308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496570" y="920750"/>
            <a:ext cx="4150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3: Tính (theo mẫu)</a:t>
            </a:r>
            <a:r>
              <a:rPr lang="en-US" alt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altLang="en-US" sz="28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47398" y="3087494"/>
            <a:ext cx="8322945" cy="3820160"/>
            <a:chOff x="7135" y="6107"/>
            <a:chExt cx="11902" cy="482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5" y="6107"/>
              <a:ext cx="11902" cy="4824"/>
            </a:xfrm>
            <a:prstGeom prst="rect">
              <a:avLst/>
            </a:prstGeom>
          </p:spPr>
        </p:pic>
        <p:sp>
          <p:nvSpPr>
            <p:cNvPr id="3" name="Text Box 2"/>
            <p:cNvSpPr txBox="1"/>
            <p:nvPr/>
          </p:nvSpPr>
          <p:spPr>
            <a:xfrm>
              <a:off x="9470" y="8519"/>
              <a:ext cx="6536" cy="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altLang="en-US" sz="3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 25 + 40 = 65</a:t>
              </a:r>
            </a:p>
          </p:txBody>
        </p:sp>
      </p:grpSp>
      <p:pic>
        <p:nvPicPr>
          <p:cNvPr id="6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">
            <a:off x="9057005" y="248285"/>
            <a:ext cx="3354705" cy="18669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8" grpId="0"/>
      <p:bldP spid="4119" grpId="0"/>
      <p:bldP spid="4120" grpId="0"/>
      <p:bldP spid="4121" grpId="0" bldLvl="0" animBg="1"/>
      <p:bldP spid="4122" grpId="0"/>
      <p:bldP spid="4123" grpId="0"/>
      <p:bldP spid="4124" grpId="0"/>
      <p:bldP spid="4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854" t="70835" r="13715" b="12458"/>
          <a:stretch>
            <a:fillRect/>
          </a:stretch>
        </p:blipFill>
        <p:spPr>
          <a:xfrm>
            <a:off x="502211" y="2354140"/>
            <a:ext cx="11187577" cy="2149719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932326" y="4503859"/>
            <a:ext cx="11106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UTM Avo" panose="02040603050506020204" pitchFamily="18" charset="0"/>
              </a:rPr>
              <a:t>47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035815" y="4503859"/>
            <a:ext cx="11106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UTM Avo" panose="02040603050506020204" pitchFamily="18" charset="0"/>
              </a:rPr>
              <a:t>38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7307493" y="4503859"/>
            <a:ext cx="11106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UTM Avo" panose="02040603050506020204" pitchFamily="18" charset="0"/>
              </a:rPr>
              <a:t>76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0422939" y="4503859"/>
            <a:ext cx="11106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UTM Avo" panose="02040603050506020204" pitchFamily="18" charset="0"/>
              </a:rPr>
              <a:t>94</a:t>
            </a: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0000">
            <a:off x="9164955" y="441960"/>
            <a:ext cx="3354705" cy="18669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960"/>
            <a:ext cx="12192000" cy="641604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35" y="332105"/>
            <a:ext cx="8585200" cy="452945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1510030" y="1975485"/>
            <a:ext cx="61652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600" b="1">
                <a:solidFill>
                  <a:srgbClr val="0070C0"/>
                </a:solidFill>
              </a:rPr>
              <a:t>BÀI 4 : ĐẶT TÍNH RỒI TÍNH</a:t>
            </a:r>
          </a:p>
        </p:txBody>
      </p:sp>
    </p:spTree>
  </p:cSld>
  <p:clrMapOvr>
    <a:masterClrMapping/>
  </p:clrMapOvr>
  <p:transition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960"/>
            <a:ext cx="12192000" cy="641604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3" b="18358"/>
          <a:stretch>
            <a:fillRect/>
          </a:stretch>
        </p:blipFill>
        <p:spPr>
          <a:xfrm>
            <a:off x="-638175" y="323215"/>
            <a:ext cx="6873875" cy="401256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007235" y="1294130"/>
            <a:ext cx="23717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>
                <a:solidFill>
                  <a:srgbClr val="FF0000"/>
                </a:solidFill>
              </a:rPr>
              <a:t>       29 </a:t>
            </a:r>
          </a:p>
          <a:p>
            <a:pPr algn="ctr"/>
            <a:r>
              <a:rPr lang="vi-VN" altLang="en-US" sz="4000" b="1">
                <a:solidFill>
                  <a:srgbClr val="FF0000"/>
                </a:solidFill>
              </a:rPr>
              <a:t>+  </a:t>
            </a:r>
          </a:p>
          <a:p>
            <a:pPr algn="ctr"/>
            <a:r>
              <a:rPr lang="vi-VN" altLang="en-US" sz="4000" b="1">
                <a:solidFill>
                  <a:srgbClr val="FF0000"/>
                </a:solidFill>
              </a:rPr>
              <a:t>        40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3042285" y="3164840"/>
            <a:ext cx="1397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>
                <a:solidFill>
                  <a:srgbClr val="0070C0"/>
                </a:solidFill>
              </a:rPr>
              <a:t>69</a:t>
            </a:r>
          </a:p>
        </p:txBody>
      </p:sp>
      <p:pic>
        <p:nvPicPr>
          <p:cNvPr id="2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3" b="18358"/>
          <a:stretch>
            <a:fillRect/>
          </a:stretch>
        </p:blipFill>
        <p:spPr>
          <a:xfrm>
            <a:off x="5081270" y="-51435"/>
            <a:ext cx="6873875" cy="4012565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7967345" y="909320"/>
            <a:ext cx="23006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>
                <a:solidFill>
                  <a:srgbClr val="FF0000"/>
                </a:solidFill>
              </a:rPr>
              <a:t>     72 </a:t>
            </a:r>
          </a:p>
          <a:p>
            <a:pPr algn="ctr"/>
            <a:r>
              <a:rPr lang="vi-VN" altLang="en-US" sz="4000" b="1">
                <a:solidFill>
                  <a:srgbClr val="FF0000"/>
                </a:solidFill>
              </a:rPr>
              <a:t>+  </a:t>
            </a:r>
          </a:p>
          <a:p>
            <a:pPr algn="ctr"/>
            <a:r>
              <a:rPr lang="vi-VN" altLang="en-US" sz="4000" b="1">
                <a:solidFill>
                  <a:srgbClr val="FF0000"/>
                </a:solidFill>
              </a:rPr>
              <a:t>      20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8872855" y="2903220"/>
            <a:ext cx="1397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0070C0"/>
                </a:solidFill>
              </a:rPr>
              <a:t>  92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232785" y="3148330"/>
            <a:ext cx="991870" cy="10795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Straight Connector 4"/>
          <p:cNvCxnSpPr/>
          <p:nvPr/>
        </p:nvCxnSpPr>
        <p:spPr>
          <a:xfrm flipV="1">
            <a:off x="9075420" y="2836545"/>
            <a:ext cx="991870" cy="10795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960"/>
            <a:ext cx="12192000" cy="641604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3" b="18358"/>
          <a:stretch>
            <a:fillRect/>
          </a:stretch>
        </p:blipFill>
        <p:spPr>
          <a:xfrm>
            <a:off x="-638175" y="323215"/>
            <a:ext cx="6873875" cy="401256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007235" y="1294130"/>
            <a:ext cx="23717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>
                <a:solidFill>
                  <a:srgbClr val="FF0000"/>
                </a:solidFill>
              </a:rPr>
              <a:t>       48 </a:t>
            </a:r>
          </a:p>
          <a:p>
            <a:pPr algn="ctr"/>
            <a:r>
              <a:rPr lang="vi-VN" altLang="en-US" sz="4000" b="1">
                <a:solidFill>
                  <a:srgbClr val="FF0000"/>
                </a:solidFill>
              </a:rPr>
              <a:t>+  </a:t>
            </a:r>
          </a:p>
          <a:p>
            <a:pPr algn="ctr"/>
            <a:r>
              <a:rPr lang="vi-VN" altLang="en-US" sz="4000" b="1">
                <a:solidFill>
                  <a:srgbClr val="FF0000"/>
                </a:solidFill>
              </a:rPr>
              <a:t>        50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3042285" y="3164840"/>
            <a:ext cx="1397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>
                <a:solidFill>
                  <a:srgbClr val="0070C0"/>
                </a:solidFill>
              </a:rPr>
              <a:t>98</a:t>
            </a:r>
          </a:p>
        </p:txBody>
      </p:sp>
      <p:pic>
        <p:nvPicPr>
          <p:cNvPr id="2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3" b="18358"/>
          <a:stretch>
            <a:fillRect/>
          </a:stretch>
        </p:blipFill>
        <p:spPr>
          <a:xfrm>
            <a:off x="5081270" y="-51435"/>
            <a:ext cx="6873875" cy="4012565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7967345" y="909320"/>
            <a:ext cx="23006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>
                <a:solidFill>
                  <a:srgbClr val="FF0000"/>
                </a:solidFill>
              </a:rPr>
              <a:t>     67 </a:t>
            </a:r>
          </a:p>
          <a:p>
            <a:pPr algn="ctr"/>
            <a:r>
              <a:rPr lang="vi-VN" altLang="en-US" sz="4000" b="1">
                <a:solidFill>
                  <a:srgbClr val="FF0000"/>
                </a:solidFill>
              </a:rPr>
              <a:t>+  </a:t>
            </a:r>
          </a:p>
          <a:p>
            <a:pPr algn="ctr"/>
            <a:r>
              <a:rPr lang="vi-VN" altLang="en-US" sz="4000" b="1">
                <a:solidFill>
                  <a:srgbClr val="FF0000"/>
                </a:solidFill>
              </a:rPr>
              <a:t>      10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8872855" y="2903220"/>
            <a:ext cx="13976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4000" b="1">
                <a:solidFill>
                  <a:srgbClr val="0070C0"/>
                </a:solidFill>
              </a:rPr>
              <a:t>  77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3232785" y="3148330"/>
            <a:ext cx="991870" cy="10795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" name="Straight Connector 4"/>
          <p:cNvCxnSpPr/>
          <p:nvPr/>
        </p:nvCxnSpPr>
        <p:spPr>
          <a:xfrm flipV="1">
            <a:off x="9075420" y="2836545"/>
            <a:ext cx="991870" cy="10795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960"/>
            <a:ext cx="12192000" cy="641604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195" y="256540"/>
            <a:ext cx="8585200" cy="4755515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614363" y="1495287"/>
            <a:ext cx="626173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altLang="en-US" sz="3200">
                <a:solidFill>
                  <a:srgbClr val="0070C0"/>
                </a:solidFill>
              </a:rPr>
              <a:t>5. Mẹ làm được 25 chiếc bánh rán nhân ngọt và 20 chiếc bánh nhân mặn. Hỏi mẹ làm được tất cả bao nhiêu chiếc bánh 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 l="46629" t="41199" r="21170" b="18067"/>
          <a:stretch>
            <a:fillRect/>
          </a:stretch>
        </p:blipFill>
        <p:spPr>
          <a:xfrm>
            <a:off x="7653655" y="441325"/>
            <a:ext cx="4538980" cy="268605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155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SimSun</vt:lpstr>
      <vt:lpstr>Arial</vt:lpstr>
      <vt:lpstr>UTM Avo</vt:lpstr>
      <vt:lpstr>Cambria Math</vt:lpstr>
      <vt:lpstr>Calibri</vt:lpstr>
      <vt:lpstr>Green Color</vt:lpstr>
      <vt:lpstr>Tuần 29 Bài 61: Phép cộng dạng  25 + 4, 25 + 40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65</cp:revision>
  <dcterms:created xsi:type="dcterms:W3CDTF">2021-11-01T08:16:00Z</dcterms:created>
  <dcterms:modified xsi:type="dcterms:W3CDTF">2022-05-02T17:30:58Z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01F2B4ECAD754A14A0B23DDFB4FC928E</vt:lpwstr>
  </property>
  <property fmtid="{D5CDD505-2E9C-101B-9397-08002B2CF9AE}" pid="3" name="KSOProductBuildVer">
    <vt:lpwstr>1033-11.2.0.10463</vt:lpwstr>
  </property>
</Properties>
</file>