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7"/>
  </p:notesMasterIdLst>
  <p:sldIdLst>
    <p:sldId id="277" r:id="rId2"/>
    <p:sldId id="274" r:id="rId3"/>
    <p:sldId id="257" r:id="rId4"/>
    <p:sldId id="260" r:id="rId5"/>
    <p:sldId id="259" r:id="rId6"/>
    <p:sldId id="262" r:id="rId7"/>
    <p:sldId id="263" r:id="rId8"/>
    <p:sldId id="264" r:id="rId9"/>
    <p:sldId id="272" r:id="rId10"/>
    <p:sldId id="265" r:id="rId11"/>
    <p:sldId id="267" r:id="rId12"/>
    <p:sldId id="268" r:id="rId13"/>
    <p:sldId id="269" r:id="rId14"/>
    <p:sldId id="270" r:id="rId15"/>
    <p:sldId id="271"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1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41898026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3724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5901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0708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415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86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338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52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189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043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676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5498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639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0731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053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2525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vi-VN" sz="1400" b="0" i="0" u="none" strike="noStrike" cap="none">
                <a:solidFill>
                  <a:schemeClr val="dk1"/>
                </a:solidFill>
                <a:latin typeface="Arial"/>
                <a:ea typeface="Arial"/>
                <a:cs typeface="Arial"/>
                <a:sym typeface="Arial"/>
              </a:rPr>
              <a:t>‹#›</a:t>
            </a:fld>
            <a:endParaRPr lang="vi-VN"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623888" y="1709738"/>
            <a:ext cx="7886700" cy="2852737"/>
          </a:xfrm>
          <a:prstGeom prst="rect">
            <a:avLst/>
          </a:prstGeom>
          <a:noFill/>
          <a:ln>
            <a:noFill/>
          </a:ln>
        </p:spPr>
        <p:txBody>
          <a:bodyPr wrap="square" lIns="91425" tIns="91425" rIns="91425" bIns="91425" anchor="b" anchorCtr="0"/>
          <a:lstStyle>
            <a:lvl1pPr marL="0" marR="0" lvl="0" indent="0" algn="ctr" rtl="0">
              <a:spcBef>
                <a:spcPts val="0"/>
              </a:spcBef>
              <a:spcAft>
                <a:spcPts val="0"/>
              </a:spcAft>
              <a:buNone/>
              <a:defRPr sz="6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2" name="Shape 72"/>
          <p:cNvSpPr txBox="1">
            <a:spLocks noGrp="1"/>
          </p:cNvSpPr>
          <p:nvPr>
            <p:ph type="body" idx="1"/>
          </p:nvPr>
        </p:nvSpPr>
        <p:spPr>
          <a:xfrm>
            <a:off x="623888" y="4589463"/>
            <a:ext cx="7886700" cy="1500187"/>
          </a:xfrm>
          <a:prstGeom prst="rect">
            <a:avLst/>
          </a:prstGeom>
          <a:noFill/>
          <a:ln>
            <a:noFill/>
          </a:ln>
        </p:spPr>
        <p:txBody>
          <a:bodyPr wrap="square" lIns="91425" tIns="91425" rIns="91425" bIns="91425" anchor="t" anchorCtr="0"/>
          <a:lstStyle>
            <a:lvl1pPr marL="0" marR="0" lvl="0" indent="0" algn="l" rtl="0">
              <a:spcBef>
                <a:spcPts val="480"/>
              </a:spcBef>
              <a:spcAft>
                <a:spcPts val="0"/>
              </a:spcAft>
              <a:buClr>
                <a:schemeClr val="dk1"/>
              </a:buClr>
              <a:buFont typeface="Arial"/>
              <a:buNone/>
              <a:defRPr sz="2400">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vi-VN" sz="1400" b="0" i="0" u="none">
                <a:solidFill>
                  <a:schemeClr val="dk1"/>
                </a:solidFill>
                <a:latin typeface="Arial"/>
                <a:ea typeface="Arial"/>
                <a:cs typeface="Arial"/>
                <a:sym typeface="Arial"/>
              </a:rPr>
              <a:t>‹#›</a:t>
            </a:fld>
            <a:endParaRPr lang="vi-VN" sz="1400" b="0" i="0" u="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8" name="Shape 78"/>
          <p:cNvSpPr txBox="1">
            <a:spLocks noGrp="1"/>
          </p:cNvSpPr>
          <p:nvPr>
            <p:ph type="body" idx="1"/>
          </p:nvPr>
        </p:nvSpPr>
        <p:spPr>
          <a:xfrm>
            <a:off x="457200" y="1600200"/>
            <a:ext cx="8229600" cy="452596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vi-VN" sz="1400" b="0" i="0" u="none">
                <a:solidFill>
                  <a:schemeClr val="dk1"/>
                </a:solidFill>
                <a:latin typeface="Arial"/>
                <a:ea typeface="Arial"/>
                <a:cs typeface="Arial"/>
                <a:sym typeface="Arial"/>
              </a:rPr>
              <a:t>‹#›</a:t>
            </a:fld>
            <a:endParaRPr lang="vi-VN" sz="1400" b="0" i="0" u="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1143000" y="1122363"/>
            <a:ext cx="6858000" cy="2387600"/>
          </a:xfrm>
          <a:prstGeom prst="rect">
            <a:avLst/>
          </a:prstGeom>
          <a:noFill/>
          <a:ln>
            <a:noFill/>
          </a:ln>
        </p:spPr>
        <p:txBody>
          <a:bodyPr wrap="square" lIns="91425" tIns="91425" rIns="91425" bIns="91425" anchor="b" anchorCtr="0"/>
          <a:lstStyle>
            <a:lvl1pPr marL="0" marR="0" lvl="0" indent="0" algn="ctr" rtl="0">
              <a:spcBef>
                <a:spcPts val="0"/>
              </a:spcBef>
              <a:spcAft>
                <a:spcPts val="0"/>
              </a:spcAft>
              <a:buNone/>
              <a:defRPr sz="60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4" name="Shape 84"/>
          <p:cNvSpPr txBox="1">
            <a:spLocks noGrp="1"/>
          </p:cNvSpPr>
          <p:nvPr>
            <p:ph type="subTitle" idx="1"/>
          </p:nvPr>
        </p:nvSpPr>
        <p:spPr>
          <a:xfrm>
            <a:off x="1143000" y="3602038"/>
            <a:ext cx="6858000" cy="1655762"/>
          </a:xfrm>
          <a:prstGeom prst="rect">
            <a:avLst/>
          </a:prstGeom>
          <a:noFill/>
          <a:ln>
            <a:noFill/>
          </a:ln>
        </p:spPr>
        <p:txBody>
          <a:bodyPr wrap="square" lIns="91425" tIns="91425" rIns="91425" bIns="91425" anchor="t" anchorCtr="0"/>
          <a:lstStyle>
            <a:lvl1pPr marL="0" marR="0" lvl="0" indent="0" algn="ctr" rtl="0">
              <a:spcBef>
                <a:spcPts val="480"/>
              </a:spcBef>
              <a:spcAft>
                <a:spcPts val="0"/>
              </a:spcAft>
              <a:buClr>
                <a:schemeClr val="dk1"/>
              </a:buClr>
              <a:buFont typeface="Arial"/>
              <a:buNone/>
              <a:defRPr sz="2400">
                <a:solidFill>
                  <a:schemeClr val="dk1"/>
                </a:solidFill>
                <a:latin typeface="Arial"/>
                <a:ea typeface="Arial"/>
                <a:cs typeface="Arial"/>
                <a:sym typeface="Arial"/>
              </a:defRPr>
            </a:lvl1pPr>
            <a:lvl2pPr marL="457200" marR="0" lvl="1"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2pPr>
            <a:lvl3pPr marL="914400" marR="0" lvl="2" indent="0" algn="ctr"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ctr"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4pPr>
            <a:lvl5pPr marL="1828800" marR="0" lvl="4" indent="0" algn="ctr"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vi-VN" sz="1400" b="0" i="0" u="none">
                <a:solidFill>
                  <a:schemeClr val="dk1"/>
                </a:solidFill>
                <a:latin typeface="Arial"/>
                <a:ea typeface="Arial"/>
                <a:cs typeface="Arial"/>
                <a:sym typeface="Arial"/>
              </a:rPr>
              <a:t>‹#›</a:t>
            </a:fld>
            <a:endParaRPr lang="vi-VN" sz="1400" b="0" i="0" u="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body" idx="2"/>
          </p:nvPr>
        </p:nvSpPr>
        <p:spPr>
          <a:xfrm>
            <a:off x="4648200" y="1600200"/>
            <a:ext cx="4038600" cy="2185988"/>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body" idx="3"/>
          </p:nvPr>
        </p:nvSpPr>
        <p:spPr>
          <a:xfrm>
            <a:off x="4648200" y="3938588"/>
            <a:ext cx="4038600" cy="2187575"/>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vi-VN" sz="1400" b="0" i="0" u="none">
                <a:solidFill>
                  <a:schemeClr val="dk1"/>
                </a:solidFill>
                <a:latin typeface="Arial"/>
                <a:ea typeface="Arial"/>
                <a:cs typeface="Arial"/>
                <a:sym typeface="Arial"/>
              </a:rPr>
              <a:t>‹#›</a:t>
            </a:fld>
            <a:endParaRPr lang="vi-VN" sz="1400" b="0" i="0" u="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vi-VN" sz="1400" b="0" i="0" u="none">
                <a:solidFill>
                  <a:schemeClr val="dk1"/>
                </a:solidFill>
                <a:latin typeface="Arial"/>
                <a:ea typeface="Arial"/>
                <a:cs typeface="Arial"/>
                <a:sym typeface="Arial"/>
              </a:rPr>
              <a:t>‹#›</a:t>
            </a:fld>
            <a:endParaRPr lang="vi-VN" sz="1400" b="0" i="0" u="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body" idx="1"/>
          </p:nvPr>
        </p:nvSpPr>
        <p:spPr>
          <a:xfrm rot="5400000">
            <a:off x="2309019" y="-251619"/>
            <a:ext cx="4525962" cy="82296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vi-VN" sz="1400" b="0" i="0" u="none">
                <a:solidFill>
                  <a:schemeClr val="dk1"/>
                </a:solidFill>
                <a:latin typeface="Arial"/>
                <a:ea typeface="Arial"/>
                <a:cs typeface="Arial"/>
                <a:sym typeface="Arial"/>
              </a:rPr>
              <a:t>‹#›</a:t>
            </a:fld>
            <a:endParaRPr lang="vi-VN" sz="1400" b="0" i="0" u="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30238" y="457200"/>
            <a:ext cx="2949575" cy="1600200"/>
          </a:xfrm>
          <a:prstGeom prst="rect">
            <a:avLst/>
          </a:prstGeom>
          <a:noFill/>
          <a:ln>
            <a:noFill/>
          </a:ln>
        </p:spPr>
        <p:txBody>
          <a:bodyPr wrap="square" lIns="91425" tIns="91425" rIns="91425" bIns="91425" anchor="b" anchorCtr="0"/>
          <a:lstStyle>
            <a:lvl1pPr marL="0" marR="0" lvl="0" indent="0" algn="ctr" rtl="0">
              <a:spcBef>
                <a:spcPts val="0"/>
              </a:spcBef>
              <a:spcAft>
                <a:spcPts val="0"/>
              </a:spcAft>
              <a:buNone/>
              <a:defRPr sz="32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7" name="Shape 37"/>
          <p:cNvSpPr>
            <a:spLocks noGrp="1"/>
          </p:cNvSpPr>
          <p:nvPr>
            <p:ph type="pic" idx="2"/>
          </p:nvPr>
        </p:nvSpPr>
        <p:spPr>
          <a:xfrm>
            <a:off x="3887788" y="987425"/>
            <a:ext cx="4629150" cy="4873625"/>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Font typeface="Arial"/>
              <a:buNone/>
              <a:defRPr sz="3200">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body" idx="1"/>
          </p:nvPr>
        </p:nvSpPr>
        <p:spPr>
          <a:xfrm>
            <a:off x="630238" y="2057400"/>
            <a:ext cx="2949575" cy="3811588"/>
          </a:xfrm>
          <a:prstGeom prst="rect">
            <a:avLst/>
          </a:prstGeom>
          <a:noFill/>
          <a:ln>
            <a:noFill/>
          </a:ln>
        </p:spPr>
        <p:txBody>
          <a:bodyPr wrap="square" lIns="91425" tIns="91425" rIns="91425" bIns="91425" anchor="t" anchorCtr="0"/>
          <a:lstStyle>
            <a:lvl1pPr marL="0" marR="0" lvl="0" indent="0" algn="l" rtl="0">
              <a:spcBef>
                <a:spcPts val="320"/>
              </a:spcBef>
              <a:spcAft>
                <a:spcPts val="0"/>
              </a:spcAft>
              <a:buClr>
                <a:schemeClr val="dk1"/>
              </a:buClr>
              <a:buFont typeface="Arial"/>
              <a:buNone/>
              <a:defRPr sz="1600">
                <a:solidFill>
                  <a:schemeClr val="dk1"/>
                </a:solidFill>
                <a:latin typeface="Arial"/>
                <a:ea typeface="Arial"/>
                <a:cs typeface="Arial"/>
                <a:sym typeface="Arial"/>
              </a:defRPr>
            </a:lvl1pPr>
            <a:lvl2pPr marL="457200" marR="0" lvl="1"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4pPr>
            <a:lvl5pPr marL="1828800" marR="0" lvl="4"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vi-VN" sz="1400" b="0" i="0" u="none">
                <a:solidFill>
                  <a:schemeClr val="dk1"/>
                </a:solidFill>
                <a:latin typeface="Arial"/>
                <a:ea typeface="Arial"/>
                <a:cs typeface="Arial"/>
                <a:sym typeface="Arial"/>
              </a:rPr>
              <a:t>‹#›</a:t>
            </a:fld>
            <a:endParaRPr lang="vi-VN" sz="1400" b="0" i="0" u="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30238" y="457200"/>
            <a:ext cx="2949575" cy="1600200"/>
          </a:xfrm>
          <a:prstGeom prst="rect">
            <a:avLst/>
          </a:prstGeom>
          <a:noFill/>
          <a:ln>
            <a:noFill/>
          </a:ln>
        </p:spPr>
        <p:txBody>
          <a:bodyPr wrap="square" lIns="91425" tIns="91425" rIns="91425" bIns="91425" anchor="b" anchorCtr="0"/>
          <a:lstStyle>
            <a:lvl1pPr marL="0" marR="0" lvl="0" indent="0" algn="ctr" rtl="0">
              <a:spcBef>
                <a:spcPts val="0"/>
              </a:spcBef>
              <a:spcAft>
                <a:spcPts val="0"/>
              </a:spcAft>
              <a:buNone/>
              <a:defRPr sz="32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4" name="Shape 44"/>
          <p:cNvSpPr txBox="1">
            <a:spLocks noGrp="1"/>
          </p:cNvSpPr>
          <p:nvPr>
            <p:ph type="body" idx="1"/>
          </p:nvPr>
        </p:nvSpPr>
        <p:spPr>
          <a:xfrm>
            <a:off x="3887788" y="987425"/>
            <a:ext cx="4629150" cy="4873625"/>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630238" y="2057400"/>
            <a:ext cx="2949575" cy="3811588"/>
          </a:xfrm>
          <a:prstGeom prst="rect">
            <a:avLst/>
          </a:prstGeom>
          <a:noFill/>
          <a:ln>
            <a:noFill/>
          </a:ln>
        </p:spPr>
        <p:txBody>
          <a:bodyPr wrap="square" lIns="91425" tIns="91425" rIns="91425" bIns="91425" anchor="t" anchorCtr="0"/>
          <a:lstStyle>
            <a:lvl1pPr marL="0" marR="0" lvl="0" indent="0" algn="l" rtl="0">
              <a:spcBef>
                <a:spcPts val="320"/>
              </a:spcBef>
              <a:spcAft>
                <a:spcPts val="0"/>
              </a:spcAft>
              <a:buClr>
                <a:schemeClr val="dk1"/>
              </a:buClr>
              <a:buFont typeface="Arial"/>
              <a:buNone/>
              <a:defRPr sz="1600">
                <a:solidFill>
                  <a:schemeClr val="dk1"/>
                </a:solidFill>
                <a:latin typeface="Arial"/>
                <a:ea typeface="Arial"/>
                <a:cs typeface="Arial"/>
                <a:sym typeface="Arial"/>
              </a:defRPr>
            </a:lvl1pPr>
            <a:lvl2pPr marL="457200" marR="0" lvl="1"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4pPr>
            <a:lvl5pPr marL="1828800" marR="0" lvl="4"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vi-VN" sz="1400" b="0" i="0" u="none">
                <a:solidFill>
                  <a:schemeClr val="dk1"/>
                </a:solidFill>
                <a:latin typeface="Arial"/>
                <a:ea typeface="Arial"/>
                <a:cs typeface="Arial"/>
                <a:sym typeface="Arial"/>
              </a:rPr>
              <a:t>‹#›</a:t>
            </a:fld>
            <a:endParaRPr lang="vi-VN" sz="1400" b="0" i="0" u="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1" name="Shape 51"/>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vi-VN" sz="1400" b="0" i="0" u="none">
                <a:solidFill>
                  <a:schemeClr val="dk1"/>
                </a:solidFill>
                <a:latin typeface="Arial"/>
                <a:ea typeface="Arial"/>
                <a:cs typeface="Arial"/>
                <a:sym typeface="Arial"/>
              </a:rPr>
              <a:t>‹#›</a:t>
            </a:fld>
            <a:endParaRPr lang="vi-VN" sz="1400" b="0" i="0" u="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30238" y="365125"/>
            <a:ext cx="7886700" cy="1325563"/>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6" name="Shape 56"/>
          <p:cNvSpPr txBox="1">
            <a:spLocks noGrp="1"/>
          </p:cNvSpPr>
          <p:nvPr>
            <p:ph type="body" idx="1"/>
          </p:nvPr>
        </p:nvSpPr>
        <p:spPr>
          <a:xfrm>
            <a:off x="630238" y="1681163"/>
            <a:ext cx="3868737" cy="82391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None/>
              <a:defRPr sz="2400" b="1">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body" idx="2"/>
          </p:nvPr>
        </p:nvSpPr>
        <p:spPr>
          <a:xfrm>
            <a:off x="630238" y="2505075"/>
            <a:ext cx="3868737" cy="3684588"/>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3"/>
          </p:nvPr>
        </p:nvSpPr>
        <p:spPr>
          <a:xfrm>
            <a:off x="4629150" y="1681163"/>
            <a:ext cx="3887788" cy="82391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None/>
              <a:defRPr sz="2400" b="1">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4"/>
          </p:nvPr>
        </p:nvSpPr>
        <p:spPr>
          <a:xfrm>
            <a:off x="4629150" y="2505075"/>
            <a:ext cx="3887788" cy="3684588"/>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vi-VN" sz="1400" b="0" i="0" u="none">
                <a:solidFill>
                  <a:schemeClr val="dk1"/>
                </a:solidFill>
                <a:latin typeface="Arial"/>
                <a:ea typeface="Arial"/>
                <a:cs typeface="Arial"/>
                <a:sym typeface="Arial"/>
              </a:rPr>
              <a:t>‹#›</a:t>
            </a:fld>
            <a:endParaRPr lang="vi-VN" sz="1400" b="0" i="0" u="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5" name="Shape 65"/>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vi-VN" sz="1400" b="0" i="0" u="none">
                <a:solidFill>
                  <a:schemeClr val="dk1"/>
                </a:solidFill>
                <a:latin typeface="Arial"/>
                <a:ea typeface="Arial"/>
                <a:cs typeface="Arial"/>
                <a:sym typeface="Arial"/>
              </a:rPr>
              <a:t>‹#›</a:t>
            </a:fld>
            <a:endParaRPr lang="vi-VN" sz="1400" b="0" i="0" u="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600200"/>
            <a:ext cx="8229600" cy="452596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6245225"/>
            <a:ext cx="2133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3124200" y="6245225"/>
            <a:ext cx="2895600" cy="47625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6553200" y="6245225"/>
            <a:ext cx="2133600" cy="476250"/>
          </a:xfrm>
          <a:prstGeom prst="rect">
            <a:avLst/>
          </a:prstGeom>
          <a:noFill/>
          <a:ln>
            <a:noFill/>
          </a:ln>
        </p:spPr>
        <p:txBody>
          <a:bodyPr wrap="square"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vi-VN" sz="1400" b="0" i="0" u="none" strike="noStrike" cap="none">
                <a:solidFill>
                  <a:schemeClr val="dk1"/>
                </a:solidFill>
                <a:latin typeface="Arial"/>
                <a:ea typeface="Arial"/>
                <a:cs typeface="Arial"/>
                <a:sym typeface="Arial"/>
              </a:rPr>
              <a:t>‹#›</a:t>
            </a:fld>
            <a:endParaRPr lang="vi-VN"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13000" r="-5000" b="-3000"/>
          </a:stretch>
        </a:blipFill>
        <a:effectLst/>
      </p:bgPr>
    </p:bg>
    <p:spTree>
      <p:nvGrpSpPr>
        <p:cNvPr id="1" name="Shape 108"/>
        <p:cNvGrpSpPr/>
        <p:nvPr/>
      </p:nvGrpSpPr>
      <p:grpSpPr>
        <a:xfrm>
          <a:off x="0" y="0"/>
          <a:ext cx="0" cy="0"/>
          <a:chOff x="0" y="0"/>
          <a:chExt cx="0" cy="0"/>
        </a:xfrm>
      </p:grpSpPr>
      <p:sp>
        <p:nvSpPr>
          <p:cNvPr id="110" name="Shape 110"/>
          <p:cNvSpPr txBox="1"/>
          <p:nvPr/>
        </p:nvSpPr>
        <p:spPr>
          <a:xfrm>
            <a:off x="2093495" y="2839453"/>
            <a:ext cx="4764505" cy="1082842"/>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vi-VN" sz="3600" b="0" i="0" u="none" strike="noStrike" kern="0" cap="none" spc="0" normalizeH="0" baseline="0" noProof="0" dirty="0">
                <a:ln>
                  <a:noFill/>
                </a:ln>
                <a:solidFill>
                  <a:srgbClr val="000000"/>
                </a:solidFill>
                <a:effectLst/>
                <a:uLnTx/>
                <a:uFillTx/>
                <a:latin typeface="Arial"/>
                <a:ea typeface="Arial"/>
                <a:cs typeface="Arial"/>
                <a:sym typeface="Arial"/>
              </a:rPr>
              <a:t>Tập làm văn</a:t>
            </a:r>
          </a:p>
        </p:txBody>
      </p:sp>
      <p:sp>
        <p:nvSpPr>
          <p:cNvPr id="111" name="Shape 111"/>
          <p:cNvSpPr/>
          <p:nvPr/>
        </p:nvSpPr>
        <p:spPr>
          <a:xfrm>
            <a:off x="822324" y="3052515"/>
            <a:ext cx="7499350" cy="92075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262626"/>
              </a:buClr>
              <a:buSzPct val="25000"/>
              <a:buFont typeface="Times New Roman"/>
              <a:buNone/>
              <a:tabLst/>
              <a:defRPr/>
            </a:pPr>
            <a:endParaRPr kumimoji="0" lang="vi-VN" sz="5400" b="1" i="0" u="none" strike="noStrike" kern="0" cap="none" spc="0" normalizeH="0" baseline="0" noProof="0" dirty="0">
              <a:ln>
                <a:noFill/>
              </a:ln>
              <a:solidFill>
                <a:srgbClr val="262626"/>
              </a:solidFill>
              <a:effectLst/>
              <a:uLnTx/>
              <a:uFillTx/>
              <a:latin typeface="Times New Roman"/>
              <a:ea typeface="Times New Roman"/>
              <a:cs typeface="Times New Roman"/>
              <a:sym typeface="Times New Roman"/>
            </a:endParaRPr>
          </a:p>
        </p:txBody>
      </p:sp>
      <p:sp>
        <p:nvSpPr>
          <p:cNvPr id="4" name="Shape 110"/>
          <p:cNvSpPr txBox="1"/>
          <p:nvPr/>
        </p:nvSpPr>
        <p:spPr>
          <a:xfrm>
            <a:off x="3224003" y="3720477"/>
            <a:ext cx="2808287" cy="64135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3600" dirty="0" smtClean="0"/>
              <a:t>LỚP 5A2</a:t>
            </a:r>
            <a:endParaRPr kumimoji="0" lang="vi-VN" sz="3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 name="Shape 110"/>
          <p:cNvSpPr txBox="1"/>
          <p:nvPr/>
        </p:nvSpPr>
        <p:spPr>
          <a:xfrm>
            <a:off x="2370220" y="4610811"/>
            <a:ext cx="4162926" cy="64135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2800" dirty="0" smtClean="0"/>
              <a:t>GV: Phan </a:t>
            </a:r>
            <a:r>
              <a:rPr lang="en-US" sz="2800" dirty="0" err="1" smtClean="0"/>
              <a:t>Thị</a:t>
            </a:r>
            <a:r>
              <a:rPr lang="en-US" sz="2800" dirty="0" smtClean="0"/>
              <a:t> Nga</a:t>
            </a:r>
            <a:endParaRPr kumimoji="0" lang="vi-VN" sz="2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1436105889"/>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descr="HINH SCAN"/>
          <p:cNvPicPr preferRelativeResize="0"/>
          <p:nvPr/>
        </p:nvPicPr>
        <p:blipFill rotWithShape="1">
          <a:blip r:embed="rId3">
            <a:alphaModFix/>
          </a:blip>
          <a:srcRect/>
          <a:stretch/>
        </p:blipFill>
        <p:spPr>
          <a:xfrm>
            <a:off x="250825" y="260350"/>
            <a:ext cx="8686800" cy="6400800"/>
          </a:xfrm>
          <a:prstGeom prst="rect">
            <a:avLst/>
          </a:prstGeom>
          <a:noFill/>
          <a:ln w="101600" cap="flat" cmpd="tri">
            <a:solidFill>
              <a:srgbClr val="FF0000"/>
            </a:solidFill>
            <a:prstDash val="solid"/>
            <a:miter lim="8000"/>
            <a:headEnd type="none" w="med" len="med"/>
            <a:tailEnd type="none" w="med" len="med"/>
          </a:ln>
        </p:spPr>
      </p:pic>
      <p:cxnSp>
        <p:nvCxnSpPr>
          <p:cNvPr id="173" name="Shape 173"/>
          <p:cNvCxnSpPr/>
          <p:nvPr/>
        </p:nvCxnSpPr>
        <p:spPr>
          <a:xfrm>
            <a:off x="3924300" y="1628775"/>
            <a:ext cx="4032250" cy="1512887"/>
          </a:xfrm>
          <a:prstGeom prst="straightConnector1">
            <a:avLst/>
          </a:prstGeom>
          <a:noFill/>
          <a:ln w="38100" cap="flat" cmpd="sng">
            <a:solidFill>
              <a:srgbClr val="FF0000"/>
            </a:solidFill>
            <a:prstDash val="solid"/>
            <a:miter lim="8000"/>
            <a:headEnd type="none" w="med" len="med"/>
            <a:tailEnd type="triangle" w="lg" len="lg"/>
          </a:ln>
        </p:spPr>
      </p:cxnSp>
      <p:sp>
        <p:nvSpPr>
          <p:cNvPr id="174" name="Shape 174"/>
          <p:cNvSpPr txBox="1"/>
          <p:nvPr/>
        </p:nvSpPr>
        <p:spPr>
          <a:xfrm>
            <a:off x="395287" y="981075"/>
            <a:ext cx="1296987" cy="579437"/>
          </a:xfrm>
          <a:prstGeom prst="rect">
            <a:avLst/>
          </a:prstGeom>
          <a:solidFill>
            <a:srgbClr val="66FFF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vi-VN" sz="3200" b="0" i="0" u="none">
                <a:solidFill>
                  <a:schemeClr val="dk1"/>
                </a:solidFill>
                <a:latin typeface="Arial"/>
                <a:ea typeface="Arial"/>
                <a:cs typeface="Arial"/>
                <a:sym typeface="Arial"/>
              </a:rPr>
              <a:t>Ngực:</a:t>
            </a:r>
          </a:p>
        </p:txBody>
      </p:sp>
      <p:cxnSp>
        <p:nvCxnSpPr>
          <p:cNvPr id="175" name="Shape 175"/>
          <p:cNvCxnSpPr/>
          <p:nvPr/>
        </p:nvCxnSpPr>
        <p:spPr>
          <a:xfrm>
            <a:off x="7667625" y="981075"/>
            <a:ext cx="504825" cy="1655762"/>
          </a:xfrm>
          <a:prstGeom prst="straightConnector1">
            <a:avLst/>
          </a:prstGeom>
          <a:noFill/>
          <a:ln w="38100" cap="flat" cmpd="sng">
            <a:solidFill>
              <a:srgbClr val="FF0000"/>
            </a:solidFill>
            <a:prstDash val="solid"/>
            <a:miter lim="8000"/>
            <a:headEnd type="none" w="med" len="med"/>
            <a:tailEnd type="triangle" w="lg" len="lg"/>
          </a:ln>
        </p:spPr>
      </p:cxnSp>
      <p:sp>
        <p:nvSpPr>
          <p:cNvPr id="176" name="Shape 176"/>
          <p:cNvSpPr txBox="1"/>
          <p:nvPr/>
        </p:nvSpPr>
        <p:spPr>
          <a:xfrm>
            <a:off x="7019925" y="476250"/>
            <a:ext cx="1008062" cy="579437"/>
          </a:xfrm>
          <a:prstGeom prst="rect">
            <a:avLst/>
          </a:prstGeom>
          <a:solidFill>
            <a:srgbClr val="66FFF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vi-VN" sz="3200" b="0" i="0" u="none">
                <a:solidFill>
                  <a:schemeClr val="dk1"/>
                </a:solidFill>
                <a:latin typeface="Arial"/>
                <a:ea typeface="Arial"/>
                <a:cs typeface="Arial"/>
                <a:sym typeface="Arial"/>
              </a:rPr>
              <a:t>Vai:</a:t>
            </a:r>
          </a:p>
        </p:txBody>
      </p:sp>
      <p:sp>
        <p:nvSpPr>
          <p:cNvPr id="177" name="Shape 177"/>
          <p:cNvSpPr txBox="1"/>
          <p:nvPr/>
        </p:nvSpPr>
        <p:spPr>
          <a:xfrm>
            <a:off x="3132137" y="5445125"/>
            <a:ext cx="3671887" cy="579437"/>
          </a:xfrm>
          <a:prstGeom prst="rect">
            <a:avLst/>
          </a:prstGeom>
          <a:solidFill>
            <a:srgbClr val="66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vi-VN" sz="3200" b="0" i="0" u="none">
                <a:solidFill>
                  <a:schemeClr val="dk1"/>
                </a:solidFill>
                <a:latin typeface="Arial"/>
                <a:ea typeface="Arial"/>
                <a:cs typeface="Arial"/>
                <a:sym typeface="Arial"/>
              </a:rPr>
              <a:t>Bắp tay, bắp chân:</a:t>
            </a:r>
          </a:p>
        </p:txBody>
      </p:sp>
      <p:cxnSp>
        <p:nvCxnSpPr>
          <p:cNvPr id="178" name="Shape 178"/>
          <p:cNvCxnSpPr/>
          <p:nvPr/>
        </p:nvCxnSpPr>
        <p:spPr>
          <a:xfrm rot="10800000" flipH="1">
            <a:off x="4572000" y="3284537"/>
            <a:ext cx="3816350" cy="2160587"/>
          </a:xfrm>
          <a:prstGeom prst="straightConnector1">
            <a:avLst/>
          </a:prstGeom>
          <a:noFill/>
          <a:ln w="38100" cap="flat" cmpd="sng">
            <a:solidFill>
              <a:srgbClr val="FF0000"/>
            </a:solidFill>
            <a:prstDash val="solid"/>
            <a:miter lim="8000"/>
            <a:headEnd type="none" w="med" len="med"/>
            <a:tailEnd type="triangle" w="lg" len="lg"/>
          </a:ln>
        </p:spPr>
      </p:cxnSp>
      <p:cxnSp>
        <p:nvCxnSpPr>
          <p:cNvPr id="179" name="Shape 179"/>
          <p:cNvCxnSpPr/>
          <p:nvPr/>
        </p:nvCxnSpPr>
        <p:spPr>
          <a:xfrm rot="10800000" flipH="1">
            <a:off x="6804025" y="4652962"/>
            <a:ext cx="1655762" cy="936625"/>
          </a:xfrm>
          <a:prstGeom prst="straightConnector1">
            <a:avLst/>
          </a:prstGeom>
          <a:noFill/>
          <a:ln w="38100" cap="flat" cmpd="sng">
            <a:solidFill>
              <a:srgbClr val="FF0000"/>
            </a:solidFill>
            <a:prstDash val="solid"/>
            <a:miter lim="8000"/>
            <a:headEnd type="none" w="med" len="med"/>
            <a:tailEnd type="triangle" w="lg" len="lg"/>
          </a:ln>
        </p:spPr>
      </p:cxnSp>
      <p:sp>
        <p:nvSpPr>
          <p:cNvPr id="180" name="Shape 180"/>
          <p:cNvSpPr txBox="1"/>
          <p:nvPr/>
        </p:nvSpPr>
        <p:spPr>
          <a:xfrm>
            <a:off x="5795962" y="1484312"/>
            <a:ext cx="936625" cy="579437"/>
          </a:xfrm>
          <a:prstGeom prst="rect">
            <a:avLst/>
          </a:prstGeom>
          <a:solidFill>
            <a:srgbClr val="66FFFF"/>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vi-VN" sz="3200" b="0" i="0" u="none">
                <a:solidFill>
                  <a:schemeClr val="dk1"/>
                </a:solidFill>
                <a:latin typeface="Arial"/>
                <a:ea typeface="Arial"/>
                <a:cs typeface="Arial"/>
                <a:sym typeface="Arial"/>
              </a:rPr>
              <a:t>Vóc</a:t>
            </a:r>
          </a:p>
        </p:txBody>
      </p:sp>
      <p:sp>
        <p:nvSpPr>
          <p:cNvPr id="181" name="Shape 181"/>
          <p:cNvSpPr txBox="1"/>
          <p:nvPr/>
        </p:nvSpPr>
        <p:spPr>
          <a:xfrm>
            <a:off x="395287" y="1844675"/>
            <a:ext cx="936625" cy="579437"/>
          </a:xfrm>
          <a:prstGeom prst="rect">
            <a:avLst/>
          </a:prstGeom>
          <a:solidFill>
            <a:srgbClr val="66FFF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vi-VN" sz="3200" b="0" i="0" u="none">
                <a:solidFill>
                  <a:schemeClr val="dk1"/>
                </a:solidFill>
                <a:latin typeface="Arial"/>
                <a:ea typeface="Arial"/>
                <a:cs typeface="Arial"/>
                <a:sym typeface="Arial"/>
              </a:rPr>
              <a:t>Da:</a:t>
            </a:r>
          </a:p>
        </p:txBody>
      </p:sp>
      <p:sp>
        <p:nvSpPr>
          <p:cNvPr id="182" name="Shape 182"/>
          <p:cNvSpPr txBox="1"/>
          <p:nvPr/>
        </p:nvSpPr>
        <p:spPr>
          <a:xfrm>
            <a:off x="1692275" y="981075"/>
            <a:ext cx="2973387" cy="641350"/>
          </a:xfrm>
          <a:prstGeom prst="rect">
            <a:avLst/>
          </a:prstGeom>
          <a:solidFill>
            <a:srgbClr val="FFFFCC"/>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vi-VN" sz="3600" b="0" i="0" u="none">
                <a:solidFill>
                  <a:schemeClr val="dk1"/>
                </a:solidFill>
                <a:latin typeface="Arial"/>
                <a:ea typeface="Arial"/>
                <a:cs typeface="Arial"/>
                <a:sym typeface="Arial"/>
              </a:rPr>
              <a:t>nở vòng cung</a:t>
            </a:r>
          </a:p>
        </p:txBody>
      </p:sp>
      <p:sp>
        <p:nvSpPr>
          <p:cNvPr id="183" name="Shape 183"/>
          <p:cNvSpPr txBox="1"/>
          <p:nvPr/>
        </p:nvSpPr>
        <p:spPr>
          <a:xfrm>
            <a:off x="1331912" y="1844675"/>
            <a:ext cx="2376487" cy="641350"/>
          </a:xfrm>
          <a:prstGeom prst="rect">
            <a:avLst/>
          </a:prstGeom>
          <a:solidFill>
            <a:srgbClr val="FFFFCC"/>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vi-VN" sz="3600" b="0" i="0" u="none">
                <a:solidFill>
                  <a:schemeClr val="dk1"/>
                </a:solidFill>
                <a:latin typeface="Arial"/>
                <a:ea typeface="Arial"/>
                <a:cs typeface="Arial"/>
                <a:sym typeface="Arial"/>
              </a:rPr>
              <a:t>đỏ như lim</a:t>
            </a:r>
          </a:p>
        </p:txBody>
      </p:sp>
      <p:sp>
        <p:nvSpPr>
          <p:cNvPr id="184" name="Shape 184"/>
          <p:cNvSpPr txBox="1"/>
          <p:nvPr/>
        </p:nvSpPr>
        <p:spPr>
          <a:xfrm>
            <a:off x="8045450" y="476250"/>
            <a:ext cx="1098550" cy="641350"/>
          </a:xfrm>
          <a:prstGeom prst="rect">
            <a:avLst/>
          </a:prstGeom>
          <a:solidFill>
            <a:srgbClr val="FFFFCC"/>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vi-VN" sz="3600" b="0" i="0" u="none">
                <a:solidFill>
                  <a:schemeClr val="dk1"/>
                </a:solidFill>
                <a:latin typeface="Arial"/>
                <a:ea typeface="Arial"/>
                <a:cs typeface="Arial"/>
                <a:sym typeface="Arial"/>
              </a:rPr>
              <a:t>rộng</a:t>
            </a:r>
          </a:p>
        </p:txBody>
      </p:sp>
      <p:sp>
        <p:nvSpPr>
          <p:cNvPr id="185" name="Shape 185"/>
          <p:cNvSpPr txBox="1"/>
          <p:nvPr/>
        </p:nvSpPr>
        <p:spPr>
          <a:xfrm>
            <a:off x="3132137" y="6021387"/>
            <a:ext cx="3436937" cy="641350"/>
          </a:xfrm>
          <a:prstGeom prst="rect">
            <a:avLst/>
          </a:prstGeom>
          <a:solidFill>
            <a:srgbClr val="FFFFCC"/>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vi-VN" sz="3600" b="0" i="0" u="none">
                <a:solidFill>
                  <a:schemeClr val="dk1"/>
                </a:solidFill>
                <a:latin typeface="Arial"/>
                <a:ea typeface="Arial"/>
                <a:cs typeface="Arial"/>
                <a:sym typeface="Arial"/>
              </a:rPr>
              <a:t>rắn như trắc, gụ</a:t>
            </a:r>
          </a:p>
        </p:txBody>
      </p:sp>
      <p:sp>
        <p:nvSpPr>
          <p:cNvPr id="186" name="Shape 186"/>
          <p:cNvSpPr txBox="1"/>
          <p:nvPr/>
        </p:nvSpPr>
        <p:spPr>
          <a:xfrm>
            <a:off x="6732587" y="1484312"/>
            <a:ext cx="920750" cy="641350"/>
          </a:xfrm>
          <a:prstGeom prst="rect">
            <a:avLst/>
          </a:prstGeom>
          <a:solidFill>
            <a:srgbClr val="FFFFCC"/>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vi-VN" sz="3600" b="0" i="0" u="none">
                <a:solidFill>
                  <a:schemeClr val="dk1"/>
                </a:solidFill>
                <a:latin typeface="Arial"/>
                <a:ea typeface="Arial"/>
                <a:cs typeface="Arial"/>
                <a:sym typeface="Arial"/>
              </a:rPr>
              <a:t>cao</a:t>
            </a:r>
          </a:p>
        </p:txBody>
      </p:sp>
      <p:sp>
        <p:nvSpPr>
          <p:cNvPr id="187" name="Shape 187"/>
          <p:cNvSpPr txBox="1"/>
          <p:nvPr/>
        </p:nvSpPr>
        <p:spPr>
          <a:xfrm>
            <a:off x="179387" y="6308725"/>
            <a:ext cx="360362" cy="30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vi-VN" sz="1400" b="1" i="0" u="none">
                <a:solidFill>
                  <a:schemeClr val="dk1"/>
                </a:solidFill>
                <a:latin typeface="Arial"/>
                <a:ea typeface="Arial"/>
                <a:cs typeface="Arial"/>
                <a:sym typeface="Arial"/>
              </a:rPr>
              <a:t>X</a:t>
            </a:r>
          </a:p>
        </p:txBody>
      </p:sp>
      <p:sp>
        <p:nvSpPr>
          <p:cNvPr id="188" name="Shape 188"/>
          <p:cNvSpPr txBox="1"/>
          <p:nvPr/>
        </p:nvSpPr>
        <p:spPr>
          <a:xfrm>
            <a:off x="395287" y="3429000"/>
            <a:ext cx="4464050" cy="1190625"/>
          </a:xfrm>
          <a:prstGeom prst="rect">
            <a:avLst/>
          </a:prstGeom>
          <a:solidFill>
            <a:srgbClr val="FFFFCC"/>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vi-VN" sz="3600" b="0" i="0" u="none">
                <a:solidFill>
                  <a:schemeClr val="dk1"/>
                </a:solidFill>
                <a:latin typeface="Arial"/>
                <a:ea typeface="Arial"/>
                <a:cs typeface="Arial"/>
                <a:sym typeface="Arial"/>
              </a:rPr>
              <a:t>Người đứng thẳng như cột đá trời trồng</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fade">
                                      <p:cBhvr>
                                        <p:cTn id="12" dur="500"/>
                                        <p:tgtEl>
                                          <p:spTgt spid="174"/>
                                        </p:tgtEl>
                                      </p:cBhvr>
                                    </p:animEffect>
                                  </p:childTnLst>
                                </p:cTn>
                              </p:par>
                              <p:par>
                                <p:cTn id="13" presetID="10" presetClass="entr" presetSubtype="0" fill="hold" nodeType="withEffect">
                                  <p:stCondLst>
                                    <p:cond delay="0"/>
                                  </p:stCondLst>
                                  <p:childTnLst>
                                    <p:set>
                                      <p:cBhvr>
                                        <p:cTn id="14" dur="1" fill="hold">
                                          <p:stCondLst>
                                            <p:cond delay="0"/>
                                          </p:stCondLst>
                                        </p:cTn>
                                        <p:tgtEl>
                                          <p:spTgt spid="173"/>
                                        </p:tgtEl>
                                        <p:attrNameLst>
                                          <p:attrName>style.visibility</p:attrName>
                                        </p:attrNameLst>
                                      </p:cBhvr>
                                      <p:to>
                                        <p:strVal val="visible"/>
                                      </p:to>
                                    </p:set>
                                    <p:animEffect transition="in" filter="fade">
                                      <p:cBhvr>
                                        <p:cTn id="15" dur="500"/>
                                        <p:tgtEl>
                                          <p:spTgt spid="17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1"/>
                                        </p:tgtEl>
                                        <p:attrNameLst>
                                          <p:attrName>style.visibility</p:attrName>
                                        </p:attrNameLst>
                                      </p:cBhvr>
                                      <p:to>
                                        <p:strVal val="visible"/>
                                      </p:to>
                                    </p:set>
                                    <p:animEffect transition="in" filter="fade">
                                      <p:cBhvr>
                                        <p:cTn id="20" dur="500"/>
                                        <p:tgtEl>
                                          <p:spTgt spid="18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7"/>
                                        </p:tgtEl>
                                        <p:attrNameLst>
                                          <p:attrName>style.visibility</p:attrName>
                                        </p:attrNameLst>
                                      </p:cBhvr>
                                      <p:to>
                                        <p:strVal val="visible"/>
                                      </p:to>
                                    </p:set>
                                    <p:animEffect transition="in" filter="fade">
                                      <p:cBhvr>
                                        <p:cTn id="25" dur="500"/>
                                        <p:tgtEl>
                                          <p:spTgt spid="177"/>
                                        </p:tgtEl>
                                      </p:cBhvr>
                                    </p:animEffect>
                                  </p:childTnLst>
                                </p:cTn>
                              </p:par>
                              <p:par>
                                <p:cTn id="26" presetID="10" presetClass="entr" presetSubtype="0" fill="hold" nodeType="withEffect">
                                  <p:stCondLst>
                                    <p:cond delay="0"/>
                                  </p:stCondLst>
                                  <p:childTnLst>
                                    <p:set>
                                      <p:cBhvr>
                                        <p:cTn id="27" dur="1" fill="hold">
                                          <p:stCondLst>
                                            <p:cond delay="0"/>
                                          </p:stCondLst>
                                        </p:cTn>
                                        <p:tgtEl>
                                          <p:spTgt spid="178"/>
                                        </p:tgtEl>
                                        <p:attrNameLst>
                                          <p:attrName>style.visibility</p:attrName>
                                        </p:attrNameLst>
                                      </p:cBhvr>
                                      <p:to>
                                        <p:strVal val="visible"/>
                                      </p:to>
                                    </p:set>
                                    <p:animEffect transition="in" filter="fade">
                                      <p:cBhvr>
                                        <p:cTn id="28" dur="500"/>
                                        <p:tgtEl>
                                          <p:spTgt spid="178"/>
                                        </p:tgtEl>
                                      </p:cBhvr>
                                    </p:animEffect>
                                  </p:childTnLst>
                                </p:cTn>
                              </p:par>
                              <p:par>
                                <p:cTn id="29" presetID="2" presetClass="entr" presetSubtype="4" fill="hold" nodeType="withEffect">
                                  <p:stCondLst>
                                    <p:cond delay="0"/>
                                  </p:stCondLst>
                                  <p:childTnLst>
                                    <p:set>
                                      <p:cBhvr>
                                        <p:cTn id="30" dur="1" fill="hold">
                                          <p:stCondLst>
                                            <p:cond delay="0"/>
                                          </p:stCondLst>
                                        </p:cTn>
                                        <p:tgtEl>
                                          <p:spTgt spid="179"/>
                                        </p:tgtEl>
                                        <p:attrNameLst>
                                          <p:attrName>style.visibility</p:attrName>
                                        </p:attrNameLst>
                                      </p:cBhvr>
                                      <p:to>
                                        <p:strVal val="visible"/>
                                      </p:to>
                                    </p:set>
                                    <p:anim calcmode="lin" valueType="num">
                                      <p:cBhvr additive="base">
                                        <p:cTn id="31" dur="500"/>
                                        <p:tgtEl>
                                          <p:spTgt spid="17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0"/>
                                        </p:tgtEl>
                                        <p:attrNameLst>
                                          <p:attrName>style.visibility</p:attrName>
                                        </p:attrNameLst>
                                      </p:cBhvr>
                                      <p:to>
                                        <p:strVal val="visible"/>
                                      </p:to>
                                    </p:set>
                                    <p:animEffect transition="in" filter="fade">
                                      <p:cBhvr>
                                        <p:cTn id="36" dur="1000"/>
                                        <p:tgtEl>
                                          <p:spTgt spid="18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6"/>
                                        </p:tgtEl>
                                        <p:attrNameLst>
                                          <p:attrName>style.visibility</p:attrName>
                                        </p:attrNameLst>
                                      </p:cBhvr>
                                      <p:to>
                                        <p:strVal val="visible"/>
                                      </p:to>
                                    </p:set>
                                    <p:animEffect transition="in" filter="fade">
                                      <p:cBhvr>
                                        <p:cTn id="41" dur="1000"/>
                                        <p:tgtEl>
                                          <p:spTgt spid="17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75"/>
                                        </p:tgtEl>
                                        <p:attrNameLst>
                                          <p:attrName>style.visibility</p:attrName>
                                        </p:attrNameLst>
                                      </p:cBhvr>
                                      <p:to>
                                        <p:strVal val="visible"/>
                                      </p:to>
                                    </p:set>
                                    <p:anim calcmode="lin" valueType="num">
                                      <p:cBhvr additive="base">
                                        <p:cTn id="46" dur="500"/>
                                        <p:tgtEl>
                                          <p:spTgt spid="17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2"/>
                                        </p:tgtEl>
                                        <p:attrNameLst>
                                          <p:attrName>style.visibility</p:attrName>
                                        </p:attrNameLst>
                                      </p:cBhvr>
                                      <p:to>
                                        <p:strVal val="visible"/>
                                      </p:to>
                                    </p:set>
                                    <p:animEffect transition="in" filter="fade">
                                      <p:cBhvr>
                                        <p:cTn id="51" dur="2000"/>
                                        <p:tgtEl>
                                          <p:spTgt spid="18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83"/>
                                        </p:tgtEl>
                                        <p:attrNameLst>
                                          <p:attrName>style.visibility</p:attrName>
                                        </p:attrNameLst>
                                      </p:cBhvr>
                                      <p:to>
                                        <p:strVal val="visible"/>
                                      </p:to>
                                    </p:set>
                                    <p:animEffect transition="in" filter="fade">
                                      <p:cBhvr>
                                        <p:cTn id="56" dur="500"/>
                                        <p:tgtEl>
                                          <p:spTgt spid="18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85"/>
                                        </p:tgtEl>
                                        <p:attrNameLst>
                                          <p:attrName>style.visibility</p:attrName>
                                        </p:attrNameLst>
                                      </p:cBhvr>
                                      <p:to>
                                        <p:strVal val="visible"/>
                                      </p:to>
                                    </p:set>
                                    <p:animEffect transition="in" filter="fade">
                                      <p:cBhvr>
                                        <p:cTn id="61" dur="500"/>
                                        <p:tgtEl>
                                          <p:spTgt spid="18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8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84"/>
                                        </p:tgtEl>
                                        <p:attrNameLst>
                                          <p:attrName>style.visibility</p:attrName>
                                        </p:attrNameLst>
                                      </p:cBhvr>
                                      <p:to>
                                        <p:strVal val="visible"/>
                                      </p:to>
                                    </p:set>
                                    <p:animEffect transition="in" filter="fade">
                                      <p:cBhvr>
                                        <p:cTn id="70" dur="500"/>
                                        <p:tgtEl>
                                          <p:spTgt spid="184"/>
                                        </p:tgtEl>
                                      </p:cBhvr>
                                    </p:animEffect>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nodeType="clickEffect">
                                  <p:stCondLst>
                                    <p:cond delay="0"/>
                                  </p:stCondLst>
                                  <p:childTnLst>
                                    <p:set>
                                      <p:cBhvr>
                                        <p:cTn id="74" dur="1" fill="hold">
                                          <p:stCondLst>
                                            <p:cond delay="0"/>
                                          </p:stCondLst>
                                        </p:cTn>
                                        <p:tgtEl>
                                          <p:spTgt spid="188"/>
                                        </p:tgtEl>
                                        <p:attrNameLst>
                                          <p:attrName>style.visibility</p:attrName>
                                        </p:attrNameLst>
                                      </p:cBhvr>
                                      <p:to>
                                        <p:strVal val="visible"/>
                                      </p:to>
                                    </p:set>
                                    <p:anim calcmode="lin" valueType="num">
                                      <p:cBhvr additive="base">
                                        <p:cTn id="75" dur="500"/>
                                        <p:tgtEl>
                                          <p:spTgt spid="188"/>
                                        </p:tgtEl>
                                        <p:attrNameLst>
                                          <p:attrName>ppt_w</p:attrName>
                                        </p:attrNameLst>
                                      </p:cBhvr>
                                      <p:tavLst>
                                        <p:tav tm="0">
                                          <p:val>
                                            <p:strVal val="0"/>
                                          </p:val>
                                        </p:tav>
                                        <p:tav tm="100000">
                                          <p:val>
                                            <p:strVal val="#ppt_w"/>
                                          </p:val>
                                        </p:tav>
                                      </p:tavLst>
                                    </p:anim>
                                    <p:anim calcmode="lin" valueType="num">
                                      <p:cBhvr additive="base">
                                        <p:cTn id="76" dur="500"/>
                                        <p:tgtEl>
                                          <p:spTgt spid="1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p:nvPr/>
        </p:nvSpPr>
        <p:spPr>
          <a:xfrm>
            <a:off x="444615" y="1537981"/>
            <a:ext cx="2986087" cy="862011"/>
          </a:xfrm>
          <a:prstGeom prst="ellipse">
            <a:avLst/>
          </a:prstGeom>
          <a:solidFill>
            <a:srgbClr val="FFFF00"/>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vi-VN" sz="3200" b="0" i="0" u="none">
                <a:solidFill>
                  <a:schemeClr val="dk1"/>
                </a:solidFill>
                <a:latin typeface="Cambria" panose="02040503050406030204" pitchFamily="18" charset="0"/>
                <a:ea typeface="Cambria" panose="02040503050406030204" pitchFamily="18" charset="0"/>
                <a:sym typeface="Arial"/>
              </a:rPr>
              <a:t>Hoạt động</a:t>
            </a:r>
          </a:p>
        </p:txBody>
      </p:sp>
      <p:cxnSp>
        <p:nvCxnSpPr>
          <p:cNvPr id="213" name="Shape 213"/>
          <p:cNvCxnSpPr/>
          <p:nvPr/>
        </p:nvCxnSpPr>
        <p:spPr>
          <a:xfrm rot="10800000" flipH="1">
            <a:off x="3071928" y="456893"/>
            <a:ext cx="576262" cy="1584325"/>
          </a:xfrm>
          <a:prstGeom prst="straightConnector1">
            <a:avLst/>
          </a:prstGeom>
          <a:noFill/>
          <a:ln w="38100" cap="flat" cmpd="sng">
            <a:solidFill>
              <a:srgbClr val="009900"/>
            </a:solidFill>
            <a:prstDash val="solid"/>
            <a:miter lim="8000"/>
            <a:headEnd type="none" w="med" len="med"/>
            <a:tailEnd type="triangle" w="lg" len="lg"/>
          </a:ln>
        </p:spPr>
      </p:cxnSp>
      <p:cxnSp>
        <p:nvCxnSpPr>
          <p:cNvPr id="214" name="Shape 214"/>
          <p:cNvCxnSpPr/>
          <p:nvPr/>
        </p:nvCxnSpPr>
        <p:spPr>
          <a:xfrm rot="10800000" flipH="1">
            <a:off x="3071928" y="1320493"/>
            <a:ext cx="576262" cy="720725"/>
          </a:xfrm>
          <a:prstGeom prst="straightConnector1">
            <a:avLst/>
          </a:prstGeom>
          <a:noFill/>
          <a:ln w="38100" cap="flat" cmpd="sng">
            <a:solidFill>
              <a:srgbClr val="009900"/>
            </a:solidFill>
            <a:prstDash val="solid"/>
            <a:miter lim="8000"/>
            <a:headEnd type="none" w="med" len="med"/>
            <a:tailEnd type="triangle" w="lg" len="lg"/>
          </a:ln>
        </p:spPr>
      </p:cxnSp>
      <p:cxnSp>
        <p:nvCxnSpPr>
          <p:cNvPr id="215" name="Shape 215"/>
          <p:cNvCxnSpPr/>
          <p:nvPr/>
        </p:nvCxnSpPr>
        <p:spPr>
          <a:xfrm>
            <a:off x="3071928" y="2041218"/>
            <a:ext cx="923619" cy="133431"/>
          </a:xfrm>
          <a:prstGeom prst="straightConnector1">
            <a:avLst/>
          </a:prstGeom>
          <a:noFill/>
          <a:ln w="38100" cap="flat" cmpd="sng">
            <a:solidFill>
              <a:srgbClr val="009900"/>
            </a:solidFill>
            <a:prstDash val="solid"/>
            <a:miter lim="8000"/>
            <a:headEnd type="none" w="med" len="med"/>
            <a:tailEnd type="triangle" w="lg" len="lg"/>
          </a:ln>
        </p:spPr>
      </p:cxnSp>
      <p:cxnSp>
        <p:nvCxnSpPr>
          <p:cNvPr id="216" name="Shape 216"/>
          <p:cNvCxnSpPr/>
          <p:nvPr/>
        </p:nvCxnSpPr>
        <p:spPr>
          <a:xfrm>
            <a:off x="3071928" y="2041218"/>
            <a:ext cx="923619" cy="1470899"/>
          </a:xfrm>
          <a:prstGeom prst="straightConnector1">
            <a:avLst/>
          </a:prstGeom>
          <a:noFill/>
          <a:ln w="38100" cap="flat" cmpd="sng">
            <a:solidFill>
              <a:srgbClr val="009900"/>
            </a:solidFill>
            <a:prstDash val="solid"/>
            <a:miter lim="8000"/>
            <a:headEnd type="none" w="med" len="med"/>
            <a:tailEnd type="triangle" w="lg" len="lg"/>
          </a:ln>
        </p:spPr>
      </p:cxnSp>
      <p:sp>
        <p:nvSpPr>
          <p:cNvPr id="217" name="Shape 217"/>
          <p:cNvSpPr txBox="1"/>
          <p:nvPr/>
        </p:nvSpPr>
        <p:spPr>
          <a:xfrm>
            <a:off x="3576753" y="-39994"/>
            <a:ext cx="4895850" cy="6413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vi-VN" sz="3200" b="0" i="0" u="none">
                <a:solidFill>
                  <a:schemeClr val="tx1"/>
                </a:solidFill>
                <a:latin typeface="Cambria" panose="02040503050406030204" pitchFamily="18" charset="0"/>
                <a:ea typeface="Cambria" panose="02040503050406030204" pitchFamily="18" charset="0"/>
                <a:sym typeface="Arial"/>
              </a:rPr>
              <a:t>Hai tay nắm đốc cày</a:t>
            </a:r>
          </a:p>
        </p:txBody>
      </p:sp>
      <p:sp>
        <p:nvSpPr>
          <p:cNvPr id="218" name="Shape 218"/>
          <p:cNvSpPr txBox="1"/>
          <p:nvPr/>
        </p:nvSpPr>
        <p:spPr>
          <a:xfrm>
            <a:off x="3360058" y="509280"/>
            <a:ext cx="5257800" cy="11906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Arial"/>
              <a:buNone/>
            </a:pPr>
            <a:r>
              <a:rPr lang="vi-VN" sz="3200" b="0" i="0" u="none" dirty="0">
                <a:solidFill>
                  <a:schemeClr val="tx1"/>
                </a:solidFill>
                <a:latin typeface="Cambria" panose="02040503050406030204" pitchFamily="18" charset="0"/>
                <a:ea typeface="Cambria" panose="02040503050406030204" pitchFamily="18" charset="0"/>
                <a:sym typeface="Arial"/>
              </a:rPr>
              <a:t>Mắt nhìn thế ruộng, nhìn đường cày.</a:t>
            </a:r>
          </a:p>
        </p:txBody>
      </p:sp>
      <p:sp>
        <p:nvSpPr>
          <p:cNvPr id="219" name="Shape 219"/>
          <p:cNvSpPr txBox="1"/>
          <p:nvPr/>
        </p:nvSpPr>
        <p:spPr>
          <a:xfrm>
            <a:off x="3924110" y="1472179"/>
            <a:ext cx="5184775" cy="1739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vi-VN" sz="3200" b="0" i="0" u="none" dirty="0">
                <a:solidFill>
                  <a:schemeClr val="tx1"/>
                </a:solidFill>
                <a:latin typeface="Cambria" panose="02040503050406030204" pitchFamily="18" charset="0"/>
                <a:ea typeface="Cambria" panose="02040503050406030204" pitchFamily="18" charset="0"/>
                <a:sym typeface="Arial"/>
              </a:rPr>
              <a:t>Thân hình nhoài thành đường cong mềm mại… thửa ruộng bậc thang.</a:t>
            </a:r>
          </a:p>
        </p:txBody>
      </p:sp>
      <p:sp>
        <p:nvSpPr>
          <p:cNvPr id="220" name="Shape 220"/>
          <p:cNvSpPr txBox="1"/>
          <p:nvPr/>
        </p:nvSpPr>
        <p:spPr>
          <a:xfrm>
            <a:off x="3924110" y="3078889"/>
            <a:ext cx="5489896" cy="11906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vi-VN" sz="3200" b="0" i="0" u="none" dirty="0">
                <a:solidFill>
                  <a:schemeClr val="tx1"/>
                </a:solidFill>
                <a:latin typeface="Cambria" panose="02040503050406030204" pitchFamily="18" charset="0"/>
                <a:ea typeface="Cambria" panose="02040503050406030204" pitchFamily="18" charset="0"/>
                <a:sym typeface="Arial"/>
              </a:rPr>
              <a:t>Có lúc rạp hẳn xuống… gấp gấp.</a:t>
            </a:r>
          </a:p>
        </p:txBody>
      </p:sp>
      <p:sp>
        <p:nvSpPr>
          <p:cNvPr id="222" name="Shape 222"/>
          <p:cNvSpPr txBox="1"/>
          <p:nvPr/>
        </p:nvSpPr>
        <p:spPr>
          <a:xfrm>
            <a:off x="1367405" y="5549842"/>
            <a:ext cx="7348756" cy="554285"/>
          </a:xfrm>
          <a:prstGeom prst="rect">
            <a:avLst/>
          </a:prstGeom>
          <a:solidFill>
            <a:srgbClr val="66FFFF"/>
          </a:solidFill>
          <a:ln w="9525" cap="flat" cmpd="sng">
            <a:solidFill>
              <a:srgbClr val="3333FF"/>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vi-VN" sz="3200" b="0" i="0" u="none" dirty="0">
                <a:solidFill>
                  <a:schemeClr val="dk1"/>
                </a:solidFill>
                <a:latin typeface="Cambria" panose="02040503050406030204" pitchFamily="18" charset="0"/>
                <a:ea typeface="Cambria" panose="02040503050406030204" pitchFamily="18" charset="0"/>
                <a:sym typeface="Arial"/>
              </a:rPr>
              <a:t>Khỏe mạnh, chăm chỉ, say mê công việc</a:t>
            </a:r>
          </a:p>
        </p:txBody>
      </p:sp>
      <p:sp>
        <p:nvSpPr>
          <p:cNvPr id="5" name="TextBox 4"/>
          <p:cNvSpPr txBox="1"/>
          <p:nvPr/>
        </p:nvSpPr>
        <p:spPr>
          <a:xfrm>
            <a:off x="218114" y="4269513"/>
            <a:ext cx="8313490" cy="1077218"/>
          </a:xfrm>
          <a:prstGeom prst="rect">
            <a:avLst/>
          </a:prstGeom>
          <a:noFill/>
        </p:spPr>
        <p:txBody>
          <a:bodyPr wrap="square" rtlCol="0">
            <a:spAutoFit/>
          </a:bodyPr>
          <a:lstStyle/>
          <a:p>
            <a:r>
              <a:rPr lang="en-SG" sz="3200" dirty="0" smtClean="0">
                <a:solidFill>
                  <a:srgbClr val="FF0000"/>
                </a:solidFill>
                <a:latin typeface="Cambria" panose="02040503050406030204" pitchFamily="18" charset="0"/>
                <a:ea typeface="Cambria" panose="02040503050406030204" pitchFamily="18" charset="0"/>
              </a:rPr>
              <a:t>Qua </a:t>
            </a:r>
            <a:r>
              <a:rPr lang="en-SG" sz="3200" dirty="0" err="1" smtClean="0">
                <a:solidFill>
                  <a:srgbClr val="FF0000"/>
                </a:solidFill>
                <a:latin typeface="Cambria" panose="02040503050406030204" pitchFamily="18" charset="0"/>
                <a:ea typeface="Cambria" panose="02040503050406030204" pitchFamily="18" charset="0"/>
              </a:rPr>
              <a:t>đoạn</a:t>
            </a:r>
            <a:r>
              <a:rPr lang="en-SG" sz="3200" dirty="0" smtClean="0">
                <a:solidFill>
                  <a:srgbClr val="FF0000"/>
                </a:solidFill>
                <a:latin typeface="Cambria" panose="02040503050406030204" pitchFamily="18" charset="0"/>
                <a:ea typeface="Cambria" panose="02040503050406030204" pitchFamily="18" charset="0"/>
              </a:rPr>
              <a:t> </a:t>
            </a:r>
            <a:r>
              <a:rPr lang="en-SG" sz="3200" dirty="0" err="1" smtClean="0">
                <a:solidFill>
                  <a:srgbClr val="FF0000"/>
                </a:solidFill>
                <a:latin typeface="Cambria" panose="02040503050406030204" pitchFamily="18" charset="0"/>
                <a:ea typeface="Cambria" panose="02040503050406030204" pitchFamily="18" charset="0"/>
              </a:rPr>
              <a:t>văn</a:t>
            </a:r>
            <a:r>
              <a:rPr lang="en-SG" sz="3200" dirty="0" smtClean="0">
                <a:solidFill>
                  <a:srgbClr val="FF0000"/>
                </a:solidFill>
                <a:latin typeface="Cambria" panose="02040503050406030204" pitchFamily="18" charset="0"/>
                <a:ea typeface="Cambria" panose="02040503050406030204" pitchFamily="18" charset="0"/>
              </a:rPr>
              <a:t> </a:t>
            </a:r>
            <a:r>
              <a:rPr lang="en-SG" sz="3200" dirty="0" err="1" smtClean="0">
                <a:solidFill>
                  <a:srgbClr val="FF0000"/>
                </a:solidFill>
                <a:latin typeface="Cambria" panose="02040503050406030204" pitchFamily="18" charset="0"/>
                <a:ea typeface="Cambria" panose="02040503050406030204" pitchFamily="18" charset="0"/>
              </a:rPr>
              <a:t>miêu</a:t>
            </a:r>
            <a:r>
              <a:rPr lang="en-SG" sz="3200" dirty="0" smtClean="0">
                <a:solidFill>
                  <a:srgbClr val="FF0000"/>
                </a:solidFill>
                <a:latin typeface="Cambria" panose="02040503050406030204" pitchFamily="18" charset="0"/>
                <a:ea typeface="Cambria" panose="02040503050406030204" pitchFamily="18" charset="0"/>
              </a:rPr>
              <a:t> </a:t>
            </a:r>
            <a:r>
              <a:rPr lang="en-SG" sz="3200" dirty="0" err="1" smtClean="0">
                <a:solidFill>
                  <a:srgbClr val="FF0000"/>
                </a:solidFill>
                <a:latin typeface="Cambria" panose="02040503050406030204" pitchFamily="18" charset="0"/>
                <a:ea typeface="Cambria" panose="02040503050406030204" pitchFamily="18" charset="0"/>
              </a:rPr>
              <a:t>tả</a:t>
            </a:r>
            <a:r>
              <a:rPr lang="en-SG" sz="3200" dirty="0" smtClean="0">
                <a:solidFill>
                  <a:srgbClr val="FF0000"/>
                </a:solidFill>
                <a:latin typeface="Cambria" panose="02040503050406030204" pitchFamily="18" charset="0"/>
                <a:ea typeface="Cambria" panose="02040503050406030204" pitchFamily="18" charset="0"/>
              </a:rPr>
              <a:t> </a:t>
            </a:r>
            <a:r>
              <a:rPr lang="en-SG" sz="3200" dirty="0" err="1" smtClean="0">
                <a:solidFill>
                  <a:srgbClr val="FF0000"/>
                </a:solidFill>
                <a:latin typeface="Cambria" panose="02040503050406030204" pitchFamily="18" charset="0"/>
                <a:ea typeface="Cambria" panose="02040503050406030204" pitchFamily="18" charset="0"/>
              </a:rPr>
              <a:t>hoạt</a:t>
            </a:r>
            <a:r>
              <a:rPr lang="en-SG" sz="3200" dirty="0" smtClean="0">
                <a:solidFill>
                  <a:srgbClr val="FF0000"/>
                </a:solidFill>
                <a:latin typeface="Cambria" panose="02040503050406030204" pitchFamily="18" charset="0"/>
                <a:ea typeface="Cambria" panose="02040503050406030204" pitchFamily="18" charset="0"/>
              </a:rPr>
              <a:t> </a:t>
            </a:r>
            <a:r>
              <a:rPr lang="en-SG" sz="3200" dirty="0" err="1" smtClean="0">
                <a:solidFill>
                  <a:srgbClr val="FF0000"/>
                </a:solidFill>
                <a:latin typeface="Cambria" panose="02040503050406030204" pitchFamily="18" charset="0"/>
                <a:ea typeface="Cambria" panose="02040503050406030204" pitchFamily="18" charset="0"/>
              </a:rPr>
              <a:t>động</a:t>
            </a:r>
            <a:r>
              <a:rPr lang="en-SG" sz="3200" dirty="0" smtClean="0">
                <a:solidFill>
                  <a:srgbClr val="FF0000"/>
                </a:solidFill>
                <a:latin typeface="Cambria" panose="02040503050406030204" pitchFamily="18" charset="0"/>
                <a:ea typeface="Cambria" panose="02040503050406030204" pitchFamily="18" charset="0"/>
              </a:rPr>
              <a:t> </a:t>
            </a:r>
            <a:r>
              <a:rPr lang="en-SG" sz="3200" dirty="0" err="1" smtClean="0">
                <a:solidFill>
                  <a:srgbClr val="FF0000"/>
                </a:solidFill>
                <a:latin typeface="Cambria" panose="02040503050406030204" pitchFamily="18" charset="0"/>
                <a:ea typeface="Cambria" panose="02040503050406030204" pitchFamily="18" charset="0"/>
              </a:rPr>
              <a:t>của</a:t>
            </a:r>
            <a:r>
              <a:rPr lang="en-SG" sz="3200" dirty="0" smtClean="0">
                <a:solidFill>
                  <a:srgbClr val="FF0000"/>
                </a:solidFill>
                <a:latin typeface="Cambria" panose="02040503050406030204" pitchFamily="18" charset="0"/>
                <a:ea typeface="Cambria" panose="02040503050406030204" pitchFamily="18" charset="0"/>
              </a:rPr>
              <a:t> A </a:t>
            </a:r>
            <a:r>
              <a:rPr lang="en-SG" sz="3200" dirty="0" err="1" smtClean="0">
                <a:solidFill>
                  <a:srgbClr val="FF0000"/>
                </a:solidFill>
                <a:latin typeface="Cambria" panose="02040503050406030204" pitchFamily="18" charset="0"/>
                <a:ea typeface="Cambria" panose="02040503050406030204" pitchFamily="18" charset="0"/>
              </a:rPr>
              <a:t>Cháng</a:t>
            </a:r>
            <a:r>
              <a:rPr lang="en-SG" sz="3200" dirty="0" smtClean="0">
                <a:solidFill>
                  <a:srgbClr val="FF0000"/>
                </a:solidFill>
                <a:latin typeface="Cambria" panose="02040503050406030204" pitchFamily="18" charset="0"/>
                <a:ea typeface="Cambria" panose="02040503050406030204" pitchFamily="18" charset="0"/>
              </a:rPr>
              <a:t>, </a:t>
            </a:r>
            <a:r>
              <a:rPr lang="en-SG" sz="3200" dirty="0" err="1" smtClean="0">
                <a:solidFill>
                  <a:srgbClr val="FF0000"/>
                </a:solidFill>
                <a:latin typeface="Cambria" panose="02040503050406030204" pitchFamily="18" charset="0"/>
                <a:ea typeface="Cambria" panose="02040503050406030204" pitchFamily="18" charset="0"/>
              </a:rPr>
              <a:t>em</a:t>
            </a:r>
            <a:r>
              <a:rPr lang="en-SG" sz="3200" dirty="0" smtClean="0">
                <a:solidFill>
                  <a:srgbClr val="FF0000"/>
                </a:solidFill>
                <a:latin typeface="Cambria" panose="02040503050406030204" pitchFamily="18" charset="0"/>
                <a:ea typeface="Cambria" panose="02040503050406030204" pitchFamily="18" charset="0"/>
              </a:rPr>
              <a:t> </a:t>
            </a:r>
            <a:r>
              <a:rPr lang="en-SG" sz="3200" dirty="0" err="1" smtClean="0">
                <a:solidFill>
                  <a:srgbClr val="FF0000"/>
                </a:solidFill>
                <a:latin typeface="Cambria" panose="02040503050406030204" pitchFamily="18" charset="0"/>
                <a:ea typeface="Cambria" panose="02040503050406030204" pitchFamily="18" charset="0"/>
              </a:rPr>
              <a:t>thấy</a:t>
            </a:r>
            <a:r>
              <a:rPr lang="en-SG" sz="3200" dirty="0" smtClean="0">
                <a:solidFill>
                  <a:srgbClr val="FF0000"/>
                </a:solidFill>
                <a:latin typeface="Cambria" panose="02040503050406030204" pitchFamily="18" charset="0"/>
                <a:ea typeface="Cambria" panose="02040503050406030204" pitchFamily="18" charset="0"/>
              </a:rPr>
              <a:t> </a:t>
            </a:r>
            <a:r>
              <a:rPr lang="en-SG" sz="3200" dirty="0" err="1" smtClean="0">
                <a:solidFill>
                  <a:srgbClr val="FF0000"/>
                </a:solidFill>
                <a:latin typeface="Cambria" panose="02040503050406030204" pitchFamily="18" charset="0"/>
                <a:ea typeface="Cambria" panose="02040503050406030204" pitchFamily="18" charset="0"/>
              </a:rPr>
              <a:t>anh</a:t>
            </a:r>
            <a:r>
              <a:rPr lang="en-SG" sz="3200" dirty="0" smtClean="0">
                <a:solidFill>
                  <a:srgbClr val="FF0000"/>
                </a:solidFill>
                <a:latin typeface="Cambria" panose="02040503050406030204" pitchFamily="18" charset="0"/>
                <a:ea typeface="Cambria" panose="02040503050406030204" pitchFamily="18" charset="0"/>
              </a:rPr>
              <a:t> </a:t>
            </a:r>
            <a:r>
              <a:rPr lang="en-SG" sz="3200" dirty="0" err="1" smtClean="0">
                <a:solidFill>
                  <a:srgbClr val="FF0000"/>
                </a:solidFill>
                <a:latin typeface="Cambria" panose="02040503050406030204" pitchFamily="18" charset="0"/>
                <a:ea typeface="Cambria" panose="02040503050406030204" pitchFamily="18" charset="0"/>
              </a:rPr>
              <a:t>ấy</a:t>
            </a:r>
            <a:r>
              <a:rPr lang="en-SG" sz="3200" dirty="0" smtClean="0">
                <a:solidFill>
                  <a:srgbClr val="FF0000"/>
                </a:solidFill>
                <a:latin typeface="Cambria" panose="02040503050406030204" pitchFamily="18" charset="0"/>
                <a:ea typeface="Cambria" panose="02040503050406030204" pitchFamily="18" charset="0"/>
              </a:rPr>
              <a:t> </a:t>
            </a:r>
            <a:r>
              <a:rPr lang="en-SG" sz="3200" dirty="0" err="1" smtClean="0">
                <a:solidFill>
                  <a:srgbClr val="FF0000"/>
                </a:solidFill>
                <a:latin typeface="Cambria" panose="02040503050406030204" pitchFamily="18" charset="0"/>
                <a:ea typeface="Cambria" panose="02040503050406030204" pitchFamily="18" charset="0"/>
              </a:rPr>
              <a:t>là</a:t>
            </a:r>
            <a:r>
              <a:rPr lang="en-SG" sz="3200" dirty="0" smtClean="0">
                <a:solidFill>
                  <a:srgbClr val="FF0000"/>
                </a:solidFill>
                <a:latin typeface="Cambria" panose="02040503050406030204" pitchFamily="18" charset="0"/>
                <a:ea typeface="Cambria" panose="02040503050406030204" pitchFamily="18" charset="0"/>
              </a:rPr>
              <a:t> </a:t>
            </a:r>
            <a:r>
              <a:rPr lang="en-SG" sz="3200" dirty="0" err="1" smtClean="0">
                <a:solidFill>
                  <a:srgbClr val="FF0000"/>
                </a:solidFill>
                <a:latin typeface="Cambria" panose="02040503050406030204" pitchFamily="18" charset="0"/>
                <a:ea typeface="Cambria" panose="02040503050406030204" pitchFamily="18" charset="0"/>
              </a:rPr>
              <a:t>người</a:t>
            </a:r>
            <a:r>
              <a:rPr lang="en-SG" sz="3200" dirty="0" smtClean="0">
                <a:solidFill>
                  <a:srgbClr val="FF0000"/>
                </a:solidFill>
                <a:latin typeface="Cambria" panose="02040503050406030204" pitchFamily="18" charset="0"/>
                <a:ea typeface="Cambria" panose="02040503050406030204" pitchFamily="18" charset="0"/>
              </a:rPr>
              <a:t> </a:t>
            </a:r>
            <a:r>
              <a:rPr lang="en-SG" sz="3200" dirty="0" err="1" smtClean="0">
                <a:solidFill>
                  <a:srgbClr val="FF0000"/>
                </a:solidFill>
                <a:latin typeface="Cambria" panose="02040503050406030204" pitchFamily="18" charset="0"/>
                <a:ea typeface="Cambria" panose="02040503050406030204" pitchFamily="18" charset="0"/>
              </a:rPr>
              <a:t>như</a:t>
            </a:r>
            <a:r>
              <a:rPr lang="en-SG" sz="3200" dirty="0" smtClean="0">
                <a:solidFill>
                  <a:srgbClr val="FF0000"/>
                </a:solidFill>
                <a:latin typeface="Cambria" panose="02040503050406030204" pitchFamily="18" charset="0"/>
                <a:ea typeface="Cambria" panose="02040503050406030204" pitchFamily="18" charset="0"/>
              </a:rPr>
              <a:t> </a:t>
            </a:r>
            <a:r>
              <a:rPr lang="en-SG" sz="3200" dirty="0" err="1" smtClean="0">
                <a:solidFill>
                  <a:srgbClr val="FF0000"/>
                </a:solidFill>
                <a:latin typeface="Cambria" panose="02040503050406030204" pitchFamily="18" charset="0"/>
                <a:ea typeface="Cambria" panose="02040503050406030204" pitchFamily="18" charset="0"/>
              </a:rPr>
              <a:t>thế</a:t>
            </a:r>
            <a:r>
              <a:rPr lang="en-SG" sz="3200" dirty="0" smtClean="0">
                <a:solidFill>
                  <a:srgbClr val="FF0000"/>
                </a:solidFill>
                <a:latin typeface="Cambria" panose="02040503050406030204" pitchFamily="18" charset="0"/>
                <a:ea typeface="Cambria" panose="02040503050406030204" pitchFamily="18" charset="0"/>
              </a:rPr>
              <a:t> </a:t>
            </a:r>
            <a:r>
              <a:rPr lang="en-SG" sz="3200" dirty="0" err="1" smtClean="0">
                <a:solidFill>
                  <a:srgbClr val="FF0000"/>
                </a:solidFill>
                <a:latin typeface="Cambria" panose="02040503050406030204" pitchFamily="18" charset="0"/>
                <a:ea typeface="Cambria" panose="02040503050406030204" pitchFamily="18" charset="0"/>
              </a:rPr>
              <a:t>nào</a:t>
            </a:r>
            <a:r>
              <a:rPr lang="en-SG" sz="3200" dirty="0" smtClean="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ight Arrow 5"/>
          <p:cNvSpPr/>
          <p:nvPr/>
        </p:nvSpPr>
        <p:spPr>
          <a:xfrm>
            <a:off x="444615" y="5701456"/>
            <a:ext cx="771788" cy="402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wipe(down)">
                                      <p:cBhvr>
                                        <p:cTn id="15"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Shape 250"/>
        <p:cNvGrpSpPr/>
        <p:nvPr/>
      </p:nvGrpSpPr>
      <p:grpSpPr>
        <a:xfrm>
          <a:off x="0" y="0"/>
          <a:ext cx="0" cy="0"/>
          <a:chOff x="0" y="0"/>
          <a:chExt cx="0" cy="0"/>
        </a:xfrm>
      </p:grpSpPr>
      <p:sp>
        <p:nvSpPr>
          <p:cNvPr id="251" name="Shape 251"/>
          <p:cNvSpPr/>
          <p:nvPr/>
        </p:nvSpPr>
        <p:spPr>
          <a:xfrm>
            <a:off x="1042538" y="2176669"/>
            <a:ext cx="6898827" cy="1669774"/>
          </a:xfrm>
          <a:prstGeom prst="cloudCallout">
            <a:avLst>
              <a:gd name="adj1" fmla="val 1360"/>
              <a:gd name="adj2" fmla="val 29363"/>
            </a:avLst>
          </a:prstGeom>
          <a:solidFill>
            <a:srgbClr val="FFFF66"/>
          </a:solid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FF"/>
              </a:buClr>
              <a:buSzPct val="25000"/>
              <a:buFont typeface="Arial"/>
              <a:buNone/>
            </a:pPr>
            <a:r>
              <a:rPr lang="vi-VN" sz="4000" b="1" i="0" u="none" dirty="0">
                <a:solidFill>
                  <a:srgbClr val="FF0000"/>
                </a:solidFill>
                <a:latin typeface="Arial"/>
                <a:ea typeface="Arial"/>
                <a:cs typeface="Arial"/>
                <a:sym typeface="Arial"/>
              </a:rPr>
              <a:t>Nêu ý chính của phần kết bài.</a:t>
            </a:r>
          </a:p>
        </p:txBody>
      </p:sp>
      <p:sp>
        <p:nvSpPr>
          <p:cNvPr id="252" name="Shape 252"/>
          <p:cNvSpPr/>
          <p:nvPr/>
        </p:nvSpPr>
        <p:spPr>
          <a:xfrm>
            <a:off x="-256139" y="4363484"/>
            <a:ext cx="9144000" cy="1848472"/>
          </a:xfrm>
          <a:prstGeom prst="horizontalScroll">
            <a:avLst>
              <a:gd name="adj" fmla="val 3211"/>
            </a:avLst>
          </a:prstGeom>
          <a:no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vi-VN" sz="4000" b="0" i="0" u="none" dirty="0">
                <a:solidFill>
                  <a:schemeClr val="dk1"/>
                </a:solidFill>
                <a:latin typeface="Arial"/>
                <a:ea typeface="Arial"/>
                <a:cs typeface="Arial"/>
                <a:sym typeface="Arial"/>
              </a:rPr>
              <a:t>Ca ngợi sức lực tràn trề </a:t>
            </a:r>
            <a:r>
              <a:rPr lang="vi-VN" sz="4000" b="0" i="0" u="none" dirty="0" smtClean="0">
                <a:solidFill>
                  <a:schemeClr val="dk1"/>
                </a:solidFill>
                <a:latin typeface="Arial"/>
                <a:ea typeface="Arial"/>
                <a:cs typeface="Arial"/>
                <a:sym typeface="Arial"/>
              </a:rPr>
              <a:t>của </a:t>
            </a:r>
            <a:r>
              <a:rPr lang="vi-VN" sz="4000" b="0" i="0" u="none" dirty="0">
                <a:solidFill>
                  <a:schemeClr val="dk1"/>
                </a:solidFill>
                <a:latin typeface="Arial"/>
                <a:ea typeface="Arial"/>
                <a:cs typeface="Arial"/>
                <a:sym typeface="Arial"/>
              </a:rPr>
              <a:t>Hạng A Cháng là </a:t>
            </a:r>
            <a:r>
              <a:rPr lang="vi-VN" sz="4000" b="0" i="0" u="none" dirty="0" smtClean="0">
                <a:solidFill>
                  <a:schemeClr val="dk1"/>
                </a:solidFill>
                <a:latin typeface="Arial"/>
                <a:ea typeface="Arial"/>
                <a:cs typeface="Arial"/>
                <a:sym typeface="Arial"/>
              </a:rPr>
              <a:t>niềm </a:t>
            </a:r>
            <a:r>
              <a:rPr lang="vi-VN" sz="4000" b="0" i="0" u="none" dirty="0">
                <a:solidFill>
                  <a:schemeClr val="dk1"/>
                </a:solidFill>
                <a:latin typeface="Arial"/>
                <a:ea typeface="Arial"/>
                <a:cs typeface="Arial"/>
                <a:sym typeface="Arial"/>
              </a:rPr>
              <a:t>tự hào của dòng họ Hạng.</a:t>
            </a:r>
          </a:p>
        </p:txBody>
      </p:sp>
      <p:sp>
        <p:nvSpPr>
          <p:cNvPr id="4" name="Shape 133"/>
          <p:cNvSpPr txBox="1"/>
          <p:nvPr/>
        </p:nvSpPr>
        <p:spPr>
          <a:xfrm>
            <a:off x="347871" y="443673"/>
            <a:ext cx="8539990" cy="1583910"/>
          </a:xfrm>
          <a:prstGeom prst="rect">
            <a:avLst/>
          </a:prstGeom>
          <a:ln/>
        </p:spPr>
        <p:style>
          <a:lnRef idx="3">
            <a:schemeClr val="lt1"/>
          </a:lnRef>
          <a:fillRef idx="1">
            <a:schemeClr val="accent3"/>
          </a:fillRef>
          <a:effectRef idx="1">
            <a:schemeClr val="accent3"/>
          </a:effectRef>
          <a:fontRef idx="minor">
            <a:schemeClr val="lt1"/>
          </a:fontRef>
        </p:style>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vi-VN" sz="3200" b="0" i="0" u="none" dirty="0">
                <a:solidFill>
                  <a:schemeClr val="dk1"/>
                </a:solidFill>
                <a:latin typeface="Cambria" panose="02040503050406030204" pitchFamily="18" charset="0"/>
                <a:ea typeface="Cambria" panose="02040503050406030204" pitchFamily="18" charset="0"/>
                <a:sym typeface="Arial"/>
              </a:rPr>
              <a:t>   Sức lực tràn trề của A Cháng là niềm tự hào của dòng họ Hạng, một dòng </a:t>
            </a:r>
            <a:r>
              <a:rPr lang="vi-VN" sz="3200" b="0" i="0" u="none" dirty="0" smtClean="0">
                <a:solidFill>
                  <a:schemeClr val="dk1"/>
                </a:solidFill>
                <a:latin typeface="Cambria" panose="02040503050406030204" pitchFamily="18" charset="0"/>
                <a:ea typeface="Cambria" panose="02040503050406030204" pitchFamily="18" charset="0"/>
                <a:sym typeface="Arial"/>
              </a:rPr>
              <a:t>họ</a:t>
            </a:r>
            <a:r>
              <a:rPr lang="en-SG" sz="3200" b="0" i="0" u="none" dirty="0" smtClean="0">
                <a:solidFill>
                  <a:schemeClr val="dk1"/>
                </a:solidFill>
                <a:latin typeface="Cambria" panose="02040503050406030204" pitchFamily="18" charset="0"/>
                <a:ea typeface="Cambria" panose="02040503050406030204" pitchFamily="18" charset="0"/>
                <a:sym typeface="Arial"/>
              </a:rPr>
              <a:t> </a:t>
            </a:r>
            <a:r>
              <a:rPr lang="vi-VN" sz="3200" b="0" i="0" u="none" dirty="0" smtClean="0">
                <a:solidFill>
                  <a:schemeClr val="dk1"/>
                </a:solidFill>
                <a:latin typeface="Cambria" panose="02040503050406030204" pitchFamily="18" charset="0"/>
                <a:ea typeface="Cambria" panose="02040503050406030204" pitchFamily="18" charset="0"/>
                <a:sym typeface="Arial"/>
              </a:rPr>
              <a:t>Hmông </a:t>
            </a:r>
            <a:r>
              <a:rPr lang="vi-VN" sz="3200" b="0" i="0" u="none" dirty="0">
                <a:solidFill>
                  <a:schemeClr val="dk1"/>
                </a:solidFill>
                <a:latin typeface="Cambria" panose="02040503050406030204" pitchFamily="18" charset="0"/>
                <a:ea typeface="Cambria" panose="02040503050406030204" pitchFamily="18" charset="0"/>
                <a:sym typeface="Arial"/>
              </a:rPr>
              <a:t>đang định cư ở chân núi Tơ Bo.</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2000"/>
                                        <p:tgtEl>
                                          <p:spTgt spid="25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56"/>
        <p:cNvGrpSpPr/>
        <p:nvPr/>
      </p:nvGrpSpPr>
      <p:grpSpPr>
        <a:xfrm>
          <a:off x="0" y="0"/>
          <a:ext cx="0" cy="0"/>
          <a:chOff x="0" y="0"/>
          <a:chExt cx="0" cy="0"/>
        </a:xfrm>
      </p:grpSpPr>
      <p:sp>
        <p:nvSpPr>
          <p:cNvPr id="257" name="Shape 257"/>
          <p:cNvSpPr/>
          <p:nvPr/>
        </p:nvSpPr>
        <p:spPr>
          <a:xfrm>
            <a:off x="531467" y="1474167"/>
            <a:ext cx="7976429" cy="3236981"/>
          </a:xfrm>
          <a:prstGeom prst="roundRect">
            <a:avLst>
              <a:gd name="adj" fmla="val 16667"/>
            </a:avLst>
          </a:prstGeom>
          <a:gradFill>
            <a:gsLst>
              <a:gs pos="0">
                <a:srgbClr val="00FF00"/>
              </a:gs>
              <a:gs pos="100000">
                <a:schemeClr val="lt1"/>
              </a:gs>
            </a:gsLst>
            <a:path path="circle">
              <a:fillToRect l="50000" t="50000" r="50000" b="50000"/>
            </a:path>
            <a:tileRect/>
          </a:gra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FF"/>
              </a:buClr>
              <a:buSzPct val="25000"/>
              <a:buFont typeface="Arial"/>
              <a:buNone/>
            </a:pPr>
            <a:r>
              <a:rPr lang="vi-VN" sz="4000" b="0" i="0" u="none">
                <a:solidFill>
                  <a:srgbClr val="0000FF"/>
                </a:solidFill>
                <a:latin typeface="Arial"/>
                <a:ea typeface="Arial"/>
                <a:cs typeface="Arial"/>
                <a:sym typeface="Arial"/>
              </a:rPr>
              <a:t>Từ bài văn Hạng A Cháng, </a:t>
            </a:r>
          </a:p>
          <a:p>
            <a:pPr marL="0" marR="0" lvl="0" indent="0" algn="ctr" rtl="0">
              <a:lnSpc>
                <a:spcPct val="100000"/>
              </a:lnSpc>
              <a:spcBef>
                <a:spcPts val="0"/>
              </a:spcBef>
              <a:spcAft>
                <a:spcPts val="0"/>
              </a:spcAft>
              <a:buClr>
                <a:srgbClr val="0000FF"/>
              </a:buClr>
              <a:buSzPct val="25000"/>
              <a:buFont typeface="Arial"/>
              <a:buNone/>
            </a:pPr>
            <a:r>
              <a:rPr lang="vi-VN" sz="4000" b="0" i="0" u="none">
                <a:solidFill>
                  <a:srgbClr val="0000FF"/>
                </a:solidFill>
                <a:latin typeface="Arial"/>
                <a:ea typeface="Arial"/>
                <a:cs typeface="Arial"/>
                <a:sym typeface="Arial"/>
              </a:rPr>
              <a:t>em có nhận xét gì về </a:t>
            </a:r>
          </a:p>
          <a:p>
            <a:pPr marL="0" marR="0" lvl="0" indent="0" algn="ctr" rtl="0">
              <a:lnSpc>
                <a:spcPct val="100000"/>
              </a:lnSpc>
              <a:spcBef>
                <a:spcPts val="0"/>
              </a:spcBef>
              <a:spcAft>
                <a:spcPts val="0"/>
              </a:spcAft>
              <a:buClr>
                <a:srgbClr val="0000FF"/>
              </a:buClr>
              <a:buSzPct val="25000"/>
              <a:buFont typeface="Arial"/>
              <a:buNone/>
            </a:pPr>
            <a:r>
              <a:rPr lang="vi-VN" sz="4000" b="0" i="0" u="none">
                <a:solidFill>
                  <a:srgbClr val="0000FF"/>
                </a:solidFill>
                <a:latin typeface="Arial"/>
                <a:ea typeface="Arial"/>
                <a:cs typeface="Arial"/>
                <a:sym typeface="Arial"/>
              </a:rPr>
              <a:t>cấu tạo của bài văn tả người?</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 calcmode="lin" valueType="num">
                                      <p:cBhvr additive="base">
                                        <p:cTn id="7" dur="500"/>
                                        <p:tgtEl>
                                          <p:spTgt spid="2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61"/>
        <p:cNvGrpSpPr/>
        <p:nvPr/>
      </p:nvGrpSpPr>
      <p:grpSpPr>
        <a:xfrm>
          <a:off x="0" y="0"/>
          <a:ext cx="0" cy="0"/>
          <a:chOff x="0" y="0"/>
          <a:chExt cx="0" cy="0"/>
        </a:xfrm>
      </p:grpSpPr>
      <p:sp>
        <p:nvSpPr>
          <p:cNvPr id="262" name="Shape 262"/>
          <p:cNvSpPr txBox="1"/>
          <p:nvPr/>
        </p:nvSpPr>
        <p:spPr>
          <a:xfrm>
            <a:off x="468312" y="476250"/>
            <a:ext cx="8280400" cy="5730875"/>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vi-VN" sz="3400" b="0" i="0" u="none">
                <a:solidFill>
                  <a:schemeClr val="dk1"/>
                </a:solidFill>
                <a:latin typeface="Arial"/>
                <a:ea typeface="Arial"/>
                <a:cs typeface="Arial"/>
                <a:sym typeface="Arial"/>
              </a:rPr>
              <a:t>     </a:t>
            </a:r>
            <a:r>
              <a:rPr lang="vi-VN" sz="3400" b="0" i="0" u="none">
                <a:solidFill>
                  <a:srgbClr val="3333FF"/>
                </a:solidFill>
                <a:latin typeface="Arial"/>
                <a:ea typeface="Arial"/>
                <a:cs typeface="Arial"/>
                <a:sym typeface="Arial"/>
              </a:rPr>
              <a:t>Bài văn tả người thường có </a:t>
            </a:r>
            <a:r>
              <a:rPr lang="vi-VN" sz="3400" b="1" i="0" u="none">
                <a:solidFill>
                  <a:srgbClr val="FF0000"/>
                </a:solidFill>
                <a:latin typeface="Arial"/>
                <a:ea typeface="Arial"/>
                <a:cs typeface="Arial"/>
                <a:sym typeface="Arial"/>
              </a:rPr>
              <a:t>ba</a:t>
            </a:r>
            <a:r>
              <a:rPr lang="vi-VN" sz="3400" b="0" i="0" u="none">
                <a:solidFill>
                  <a:srgbClr val="3333FF"/>
                </a:solidFill>
                <a:latin typeface="Arial"/>
                <a:ea typeface="Arial"/>
                <a:cs typeface="Arial"/>
                <a:sym typeface="Arial"/>
              </a:rPr>
              <a:t> phần:</a:t>
            </a:r>
          </a:p>
          <a:p>
            <a:pPr marL="342900" marR="0" lvl="0" indent="-342900" algn="l" rtl="0">
              <a:lnSpc>
                <a:spcPct val="100000"/>
              </a:lnSpc>
              <a:spcBef>
                <a:spcPts val="1600"/>
              </a:spcBef>
              <a:spcAft>
                <a:spcPts val="0"/>
              </a:spcAft>
              <a:buClr>
                <a:srgbClr val="3333FF"/>
              </a:buClr>
              <a:buSzPct val="25000"/>
              <a:buFont typeface="Arial"/>
              <a:buNone/>
            </a:pPr>
            <a:r>
              <a:rPr lang="vi-VN" sz="3200" b="1" i="0" u="none">
                <a:solidFill>
                  <a:srgbClr val="3333FF"/>
                </a:solidFill>
                <a:latin typeface="Arial"/>
                <a:ea typeface="Arial"/>
                <a:cs typeface="Arial"/>
                <a:sym typeface="Arial"/>
              </a:rPr>
              <a:t>1</a:t>
            </a:r>
            <a:r>
              <a:rPr lang="vi-VN" sz="3200" b="0" i="0" u="none">
                <a:solidFill>
                  <a:srgbClr val="3333FF"/>
                </a:solidFill>
                <a:latin typeface="Arial"/>
                <a:ea typeface="Arial"/>
                <a:cs typeface="Arial"/>
                <a:sym typeface="Arial"/>
              </a:rPr>
              <a:t>.</a:t>
            </a:r>
            <a:r>
              <a:rPr lang="vi-VN" sz="3200" b="1" i="0" u="sng">
                <a:solidFill>
                  <a:srgbClr val="3333FF"/>
                </a:solidFill>
                <a:latin typeface="Arial"/>
                <a:ea typeface="Arial"/>
                <a:cs typeface="Arial"/>
                <a:sym typeface="Arial"/>
              </a:rPr>
              <a:t>Mở bài:</a:t>
            </a:r>
            <a:r>
              <a:rPr lang="vi-VN" sz="3200" b="0" i="0" u="none">
                <a:solidFill>
                  <a:srgbClr val="3333FF"/>
                </a:solidFill>
                <a:latin typeface="Arial"/>
                <a:ea typeface="Arial"/>
                <a:cs typeface="Arial"/>
                <a:sym typeface="Arial"/>
              </a:rPr>
              <a:t> Giới thiệu người định tả.</a:t>
            </a:r>
          </a:p>
          <a:p>
            <a:pPr marL="342900" marR="0" lvl="0" indent="-342900" algn="l" rtl="0">
              <a:lnSpc>
                <a:spcPct val="100000"/>
              </a:lnSpc>
              <a:spcBef>
                <a:spcPts val="1600"/>
              </a:spcBef>
              <a:spcAft>
                <a:spcPts val="0"/>
              </a:spcAft>
              <a:buClr>
                <a:srgbClr val="3333FF"/>
              </a:buClr>
              <a:buSzPct val="25000"/>
              <a:buFont typeface="Arial"/>
              <a:buNone/>
            </a:pPr>
            <a:r>
              <a:rPr lang="vi-VN" sz="3200" b="1" i="0" u="none">
                <a:solidFill>
                  <a:srgbClr val="3333FF"/>
                </a:solidFill>
                <a:latin typeface="Arial"/>
                <a:ea typeface="Arial"/>
                <a:cs typeface="Arial"/>
                <a:sym typeface="Arial"/>
              </a:rPr>
              <a:t>2.</a:t>
            </a:r>
            <a:r>
              <a:rPr lang="vi-VN" sz="3200" b="1" i="0" u="sng">
                <a:solidFill>
                  <a:srgbClr val="3333FF"/>
                </a:solidFill>
                <a:latin typeface="Arial"/>
                <a:ea typeface="Arial"/>
                <a:cs typeface="Arial"/>
                <a:sym typeface="Arial"/>
              </a:rPr>
              <a:t>Thân bài:</a:t>
            </a:r>
            <a:r>
              <a:rPr lang="vi-VN" sz="3200" b="0" i="0" u="none">
                <a:solidFill>
                  <a:srgbClr val="3333FF"/>
                </a:solidFill>
                <a:latin typeface="Arial"/>
                <a:ea typeface="Arial"/>
                <a:cs typeface="Arial"/>
                <a:sym typeface="Arial"/>
              </a:rPr>
              <a:t> </a:t>
            </a:r>
          </a:p>
          <a:p>
            <a:pPr marL="342900" marR="0" lvl="0" indent="-342900" algn="l" rtl="0">
              <a:lnSpc>
                <a:spcPct val="100000"/>
              </a:lnSpc>
              <a:spcBef>
                <a:spcPts val="1600"/>
              </a:spcBef>
              <a:spcAft>
                <a:spcPts val="0"/>
              </a:spcAft>
              <a:buClr>
                <a:srgbClr val="990099"/>
              </a:buClr>
              <a:buSzPct val="25000"/>
              <a:buFont typeface="Arial"/>
              <a:buNone/>
            </a:pPr>
            <a:r>
              <a:rPr lang="vi-VN" sz="3200" b="0" i="0" u="none">
                <a:solidFill>
                  <a:srgbClr val="990099"/>
                </a:solidFill>
                <a:latin typeface="Arial"/>
                <a:ea typeface="Arial"/>
                <a:cs typeface="Arial"/>
                <a:sym typeface="Arial"/>
              </a:rPr>
              <a:t>    a/</a:t>
            </a:r>
            <a:r>
              <a:rPr lang="vi-VN" sz="3200" b="0" i="1" u="sng">
                <a:solidFill>
                  <a:srgbClr val="990099"/>
                </a:solidFill>
                <a:latin typeface="Arial"/>
                <a:ea typeface="Arial"/>
                <a:cs typeface="Arial"/>
                <a:sym typeface="Arial"/>
              </a:rPr>
              <a:t>Tả ngoại hình:</a:t>
            </a:r>
            <a:r>
              <a:rPr lang="vi-VN" sz="3200" b="0" i="0" u="none">
                <a:solidFill>
                  <a:srgbClr val="3333FF"/>
                </a:solidFill>
                <a:latin typeface="Arial"/>
                <a:ea typeface="Arial"/>
                <a:cs typeface="Arial"/>
                <a:sym typeface="Arial"/>
              </a:rPr>
              <a:t> đặc điểm nổi bật về tầm vóc, cách ăn mặc, khuôn mặt, mái tóc, cặp mắt, hàm răng…</a:t>
            </a:r>
          </a:p>
          <a:p>
            <a:pPr marL="342900" marR="0" lvl="0" indent="-342900" algn="l" rtl="0">
              <a:lnSpc>
                <a:spcPct val="100000"/>
              </a:lnSpc>
              <a:spcBef>
                <a:spcPts val="1600"/>
              </a:spcBef>
              <a:spcAft>
                <a:spcPts val="0"/>
              </a:spcAft>
              <a:buClr>
                <a:srgbClr val="990099"/>
              </a:buClr>
              <a:buSzPct val="25000"/>
              <a:buFont typeface="Arial"/>
              <a:buNone/>
            </a:pPr>
            <a:r>
              <a:rPr lang="vi-VN" sz="3200" b="0" i="0" u="none">
                <a:solidFill>
                  <a:srgbClr val="990099"/>
                </a:solidFill>
                <a:latin typeface="Arial"/>
                <a:ea typeface="Arial"/>
                <a:cs typeface="Arial"/>
                <a:sym typeface="Arial"/>
              </a:rPr>
              <a:t>   b/</a:t>
            </a:r>
            <a:r>
              <a:rPr lang="vi-VN" sz="3200" b="0" i="1" u="sng">
                <a:solidFill>
                  <a:srgbClr val="990099"/>
                </a:solidFill>
                <a:latin typeface="Arial"/>
                <a:ea typeface="Arial"/>
                <a:cs typeface="Arial"/>
                <a:sym typeface="Arial"/>
              </a:rPr>
              <a:t>Tả tính tình, hoạt động:</a:t>
            </a:r>
            <a:r>
              <a:rPr lang="vi-VN" sz="3200" b="0" i="0" u="none">
                <a:solidFill>
                  <a:srgbClr val="3333FF"/>
                </a:solidFill>
                <a:latin typeface="Arial"/>
                <a:ea typeface="Arial"/>
                <a:cs typeface="Arial"/>
                <a:sym typeface="Arial"/>
              </a:rPr>
              <a:t> lời nói, cử chỉ, thói quen, cách cư xử với người khác…</a:t>
            </a:r>
          </a:p>
          <a:p>
            <a:pPr marL="342900" marR="0" lvl="0" indent="-342900" algn="l" rtl="0">
              <a:lnSpc>
                <a:spcPct val="100000"/>
              </a:lnSpc>
              <a:spcBef>
                <a:spcPts val="1600"/>
              </a:spcBef>
              <a:spcAft>
                <a:spcPts val="0"/>
              </a:spcAft>
              <a:buClr>
                <a:srgbClr val="3333FF"/>
              </a:buClr>
              <a:buSzPct val="25000"/>
              <a:buFont typeface="Arial"/>
              <a:buNone/>
            </a:pPr>
            <a:r>
              <a:rPr lang="vi-VN" sz="3200" b="1" i="0" u="none">
                <a:solidFill>
                  <a:srgbClr val="3333FF"/>
                </a:solidFill>
                <a:latin typeface="Arial"/>
                <a:ea typeface="Arial"/>
                <a:cs typeface="Arial"/>
                <a:sym typeface="Arial"/>
              </a:rPr>
              <a:t>3.</a:t>
            </a:r>
            <a:r>
              <a:rPr lang="vi-VN" sz="3200" b="0" i="0" u="none">
                <a:solidFill>
                  <a:srgbClr val="3333FF"/>
                </a:solidFill>
                <a:latin typeface="Arial"/>
                <a:ea typeface="Arial"/>
                <a:cs typeface="Arial"/>
                <a:sym typeface="Arial"/>
              </a:rPr>
              <a:t> </a:t>
            </a:r>
            <a:r>
              <a:rPr lang="vi-VN" sz="3200" b="1" i="0" u="sng">
                <a:solidFill>
                  <a:srgbClr val="3333FF"/>
                </a:solidFill>
                <a:latin typeface="Arial"/>
                <a:ea typeface="Arial"/>
                <a:cs typeface="Arial"/>
                <a:sym typeface="Arial"/>
              </a:rPr>
              <a:t>Kết bài:</a:t>
            </a:r>
            <a:r>
              <a:rPr lang="vi-VN" sz="3200" b="0" i="0" u="none">
                <a:solidFill>
                  <a:srgbClr val="3333FF"/>
                </a:solidFill>
                <a:latin typeface="Arial"/>
                <a:ea typeface="Arial"/>
                <a:cs typeface="Arial"/>
                <a:sym typeface="Arial"/>
              </a:rPr>
              <a:t> Nêu cảm nghĩ về người được tả.</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 calcmode="lin" valueType="num">
                                      <p:cBhvr additive="base">
                                        <p:cTn id="7" dur="500"/>
                                        <p:tgtEl>
                                          <p:spTgt spid="2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Shape 266"/>
        <p:cNvGrpSpPr/>
        <p:nvPr/>
      </p:nvGrpSpPr>
      <p:grpSpPr>
        <a:xfrm>
          <a:off x="0" y="0"/>
          <a:ext cx="0" cy="0"/>
          <a:chOff x="0" y="0"/>
          <a:chExt cx="0" cy="0"/>
        </a:xfrm>
      </p:grpSpPr>
      <p:sp>
        <p:nvSpPr>
          <p:cNvPr id="267" name="Shape 267"/>
          <p:cNvSpPr/>
          <p:nvPr/>
        </p:nvSpPr>
        <p:spPr>
          <a:xfrm>
            <a:off x="0" y="0"/>
            <a:ext cx="9144000" cy="6742112"/>
          </a:xfrm>
          <a:prstGeom prst="roundRect">
            <a:avLst>
              <a:gd name="adj" fmla="val 16667"/>
            </a:avLst>
          </a:prstGeom>
          <a:solidFill>
            <a:srgbClr val="FFFFFF">
              <a:alpha val="77000"/>
            </a:srgbClr>
          </a:solidFill>
          <a:ln w="12700" cap="flat" cmpd="sng">
            <a:solidFill>
              <a:srgbClr val="89A4A7"/>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3600" b="0" i="0" u="none">
              <a:solidFill>
                <a:schemeClr val="dk1"/>
              </a:solidFill>
              <a:latin typeface="Arial"/>
              <a:ea typeface="Arial"/>
              <a:cs typeface="Arial"/>
              <a:sym typeface="Arial"/>
            </a:endParaRPr>
          </a:p>
        </p:txBody>
      </p:sp>
      <p:sp>
        <p:nvSpPr>
          <p:cNvPr id="268" name="Shape 268"/>
          <p:cNvSpPr txBox="1"/>
          <p:nvPr/>
        </p:nvSpPr>
        <p:spPr>
          <a:xfrm>
            <a:off x="1854200" y="1754187"/>
            <a:ext cx="2087562" cy="7016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vi-VN" sz="4000" b="1" i="0" u="none">
                <a:solidFill>
                  <a:srgbClr val="FF0000"/>
                </a:solidFill>
                <a:latin typeface="Arial"/>
                <a:ea typeface="Arial"/>
                <a:cs typeface="Arial"/>
                <a:sym typeface="Arial"/>
              </a:rPr>
              <a:t>Đề bài: </a:t>
            </a:r>
          </a:p>
        </p:txBody>
      </p:sp>
      <p:sp>
        <p:nvSpPr>
          <p:cNvPr id="269" name="Shape 269"/>
          <p:cNvSpPr txBox="1"/>
          <p:nvPr/>
        </p:nvSpPr>
        <p:spPr>
          <a:xfrm>
            <a:off x="682625" y="2492375"/>
            <a:ext cx="7921625" cy="25304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3333FF"/>
              </a:buClr>
              <a:buSzPct val="25000"/>
              <a:buFont typeface="Arial"/>
              <a:buNone/>
            </a:pPr>
            <a:r>
              <a:rPr lang="vi-VN" sz="4000" b="0" i="0" u="none">
                <a:solidFill>
                  <a:srgbClr val="3333FF"/>
                </a:solidFill>
                <a:latin typeface="Arial"/>
                <a:ea typeface="Arial"/>
                <a:cs typeface="Arial"/>
                <a:sym typeface="Arial"/>
              </a:rPr>
              <a:t>    Lập dàn ý chi tiết cho bài văn tả một người trong gia đình em (chú ý những nét nổi bật về ngoại hình và hoạt động của người đó)</a:t>
            </a:r>
          </a:p>
        </p:txBody>
      </p:sp>
      <p:cxnSp>
        <p:nvCxnSpPr>
          <p:cNvPr id="270" name="Shape 270"/>
          <p:cNvCxnSpPr/>
          <p:nvPr/>
        </p:nvCxnSpPr>
        <p:spPr>
          <a:xfrm>
            <a:off x="2339975" y="3141662"/>
            <a:ext cx="2808287" cy="0"/>
          </a:xfrm>
          <a:prstGeom prst="straightConnector1">
            <a:avLst/>
          </a:prstGeom>
          <a:noFill/>
          <a:ln w="38100" cap="flat" cmpd="sng">
            <a:solidFill>
              <a:srgbClr val="FF0000"/>
            </a:solidFill>
            <a:prstDash val="solid"/>
            <a:miter lim="8000"/>
            <a:headEnd type="none" w="med" len="med"/>
            <a:tailEnd type="none" w="med" len="med"/>
          </a:ln>
        </p:spPr>
      </p:cxnSp>
      <p:cxnSp>
        <p:nvCxnSpPr>
          <p:cNvPr id="271" name="Shape 271"/>
          <p:cNvCxnSpPr/>
          <p:nvPr/>
        </p:nvCxnSpPr>
        <p:spPr>
          <a:xfrm>
            <a:off x="1835150" y="3716337"/>
            <a:ext cx="5400675" cy="0"/>
          </a:xfrm>
          <a:prstGeom prst="straightConnector1">
            <a:avLst/>
          </a:prstGeom>
          <a:noFill/>
          <a:ln w="38100" cap="flat" cmpd="sng">
            <a:solidFill>
              <a:srgbClr val="FF0000"/>
            </a:solidFill>
            <a:prstDash val="solid"/>
            <a:miter lim="8000"/>
            <a:headEnd type="none" w="med" len="med"/>
            <a:tailEnd type="none" w="med" len="med"/>
          </a:ln>
        </p:spPr>
      </p:cxnSp>
      <p:sp>
        <p:nvSpPr>
          <p:cNvPr id="274" name="Shape 274"/>
          <p:cNvSpPr/>
          <p:nvPr/>
        </p:nvSpPr>
        <p:spPr>
          <a:xfrm>
            <a:off x="768350" y="536575"/>
            <a:ext cx="4260850" cy="9271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262626"/>
              </a:buClr>
              <a:buSzPct val="25000"/>
              <a:buFont typeface="Arial"/>
              <a:buNone/>
            </a:pPr>
            <a:r>
              <a:rPr lang="vi-VN" sz="5400" b="1" i="0" u="none" strike="noStrike" cap="none">
                <a:solidFill>
                  <a:srgbClr val="262626"/>
                </a:solidFill>
                <a:latin typeface="Arial"/>
                <a:ea typeface="Arial"/>
                <a:cs typeface="Arial"/>
                <a:sym typeface="Arial"/>
              </a:rPr>
              <a:t>II.Luyện tập:</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500"/>
                                        <p:tgtEl>
                                          <p:spTgt spid="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9"/>
                                        </p:tgtEl>
                                        <p:attrNameLst>
                                          <p:attrName>style.visibility</p:attrName>
                                        </p:attrNameLst>
                                      </p:cBhvr>
                                      <p:to>
                                        <p:strVal val="visible"/>
                                      </p:to>
                                    </p:set>
                                    <p:animEffect transition="in" filter="fade">
                                      <p:cBhvr>
                                        <p:cTn id="12" dur="500"/>
                                        <p:tgtEl>
                                          <p:spTgt spid="2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0"/>
                                        </p:tgtEl>
                                        <p:attrNameLst>
                                          <p:attrName>style.visibility</p:attrName>
                                        </p:attrNameLst>
                                      </p:cBhvr>
                                      <p:to>
                                        <p:strVal val="visible"/>
                                      </p:to>
                                    </p:set>
                                    <p:animEffect transition="in" filter="fade">
                                      <p:cBhvr>
                                        <p:cTn id="17" dur="500"/>
                                        <p:tgtEl>
                                          <p:spTgt spid="2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1"/>
                                        </p:tgtEl>
                                        <p:attrNameLst>
                                          <p:attrName>style.visibility</p:attrName>
                                        </p:attrNameLst>
                                      </p:cBhvr>
                                      <p:to>
                                        <p:strVal val="visible"/>
                                      </p:to>
                                    </p:set>
                                    <p:animEffect transition="in" filter="fade">
                                      <p:cBhvr>
                                        <p:cTn id="22" dur="2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Shape 93"/>
          <p:cNvSpPr txBox="1"/>
          <p:nvPr/>
        </p:nvSpPr>
        <p:spPr>
          <a:xfrm>
            <a:off x="0" y="3429000"/>
            <a:ext cx="2124075" cy="22891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3333FF"/>
              </a:buClr>
              <a:buSzPct val="25000"/>
              <a:buFont typeface="Arial"/>
              <a:buNone/>
            </a:pPr>
            <a:r>
              <a:rPr lang="vi-VN" sz="3200" b="1" i="0" u="none" strike="noStrike" cap="none">
                <a:solidFill>
                  <a:srgbClr val="3333FF"/>
                </a:solidFill>
                <a:latin typeface="Cambria" panose="02040503050406030204" pitchFamily="18" charset="0"/>
                <a:ea typeface="Cambria" panose="02040503050406030204" pitchFamily="18" charset="0"/>
                <a:sym typeface="Arial"/>
              </a:rPr>
              <a:t>*Bài văn tả cảnh gồm có …phần:</a:t>
            </a:r>
          </a:p>
        </p:txBody>
      </p:sp>
      <p:sp>
        <p:nvSpPr>
          <p:cNvPr id="94" name="Shape 94" descr="Solid diamond"/>
          <p:cNvSpPr/>
          <p:nvPr/>
        </p:nvSpPr>
        <p:spPr>
          <a:xfrm>
            <a:off x="1426304" y="347662"/>
            <a:ext cx="6408737" cy="2447925"/>
          </a:xfrm>
          <a:prstGeom prst="horizontalScroll">
            <a:avLst>
              <a:gd name="adj" fmla="val 12500"/>
            </a:avLst>
          </a:prstGeom>
          <a:solidFill>
            <a:schemeClr val="lt1"/>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0000"/>
              </a:buClr>
              <a:buSzPct val="25000"/>
              <a:buFont typeface="Arial"/>
              <a:buNone/>
            </a:pPr>
            <a:r>
              <a:rPr lang="vi-VN" sz="3200" b="1" i="0" u="none" strike="noStrike" cap="none" dirty="0">
                <a:solidFill>
                  <a:srgbClr val="FF0000"/>
                </a:solidFill>
                <a:latin typeface="Cambria" panose="02040503050406030204" pitchFamily="18" charset="0"/>
                <a:ea typeface="Cambria" panose="02040503050406030204" pitchFamily="18" charset="0"/>
                <a:sym typeface="Arial"/>
              </a:rPr>
              <a:t>Nêu cấu tạo </a:t>
            </a:r>
          </a:p>
          <a:p>
            <a:pPr marL="0" marR="0" lvl="0" indent="0" algn="ctr" rtl="0">
              <a:lnSpc>
                <a:spcPct val="100000"/>
              </a:lnSpc>
              <a:spcBef>
                <a:spcPts val="0"/>
              </a:spcBef>
              <a:spcAft>
                <a:spcPts val="0"/>
              </a:spcAft>
              <a:buClr>
                <a:srgbClr val="FF0000"/>
              </a:buClr>
              <a:buSzPct val="25000"/>
              <a:buFont typeface="Arial"/>
              <a:buNone/>
            </a:pPr>
            <a:r>
              <a:rPr lang="vi-VN" sz="3200" b="1" i="0" u="none" strike="noStrike" cap="none" dirty="0">
                <a:solidFill>
                  <a:srgbClr val="FF0000"/>
                </a:solidFill>
                <a:latin typeface="Cambria" panose="02040503050406030204" pitchFamily="18" charset="0"/>
                <a:ea typeface="Cambria" panose="02040503050406030204" pitchFamily="18" charset="0"/>
                <a:sym typeface="Arial"/>
              </a:rPr>
              <a:t>bài văn tả cảnh?</a:t>
            </a:r>
          </a:p>
        </p:txBody>
      </p:sp>
      <p:sp>
        <p:nvSpPr>
          <p:cNvPr id="96" name="Shape 96"/>
          <p:cNvSpPr txBox="1"/>
          <p:nvPr/>
        </p:nvSpPr>
        <p:spPr>
          <a:xfrm>
            <a:off x="2664932" y="2781300"/>
            <a:ext cx="6265862" cy="6096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CC0099"/>
              </a:buClr>
              <a:buSzPct val="25000"/>
              <a:buFont typeface="Arial"/>
              <a:buNone/>
            </a:pPr>
            <a:r>
              <a:rPr lang="vi-VN" sz="3200" b="0" i="0" u="none" dirty="0">
                <a:solidFill>
                  <a:srgbClr val="CC0099"/>
                </a:solidFill>
                <a:latin typeface="Cambria" panose="02040503050406030204" pitchFamily="18" charset="0"/>
                <a:ea typeface="Cambria" panose="02040503050406030204" pitchFamily="18" charset="0"/>
                <a:sym typeface="Arial"/>
              </a:rPr>
              <a:t>1.Mở bài: Giới thiệu cảnh sẽ tả.</a:t>
            </a:r>
          </a:p>
        </p:txBody>
      </p:sp>
      <p:sp>
        <p:nvSpPr>
          <p:cNvPr id="97" name="Shape 97"/>
          <p:cNvSpPr txBox="1"/>
          <p:nvPr/>
        </p:nvSpPr>
        <p:spPr>
          <a:xfrm>
            <a:off x="2304639" y="3879849"/>
            <a:ext cx="6372225" cy="11271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CC0099"/>
              </a:buClr>
              <a:buSzPct val="25000"/>
              <a:buFont typeface="Arial"/>
              <a:buNone/>
            </a:pPr>
            <a:r>
              <a:rPr lang="vi-VN" sz="3200" b="0" i="0" u="none" dirty="0">
                <a:solidFill>
                  <a:srgbClr val="CC0099"/>
                </a:solidFill>
                <a:latin typeface="Cambria" panose="02040503050406030204" pitchFamily="18" charset="0"/>
                <a:ea typeface="Cambria" panose="02040503050406030204" pitchFamily="18" charset="0"/>
                <a:sym typeface="Arial"/>
              </a:rPr>
              <a:t>2. Thân bài: Tả những đặc điểm chính, nổi bật của cảnh vật.</a:t>
            </a:r>
          </a:p>
        </p:txBody>
      </p:sp>
      <p:sp>
        <p:nvSpPr>
          <p:cNvPr id="98" name="Shape 98"/>
          <p:cNvSpPr txBox="1"/>
          <p:nvPr/>
        </p:nvSpPr>
        <p:spPr>
          <a:xfrm>
            <a:off x="2505908" y="5373687"/>
            <a:ext cx="6588125" cy="112712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CC0099"/>
              </a:buClr>
              <a:buSzPct val="25000"/>
              <a:buFont typeface="Arial"/>
              <a:buNone/>
            </a:pPr>
            <a:r>
              <a:rPr lang="vi-VN" sz="3200" b="0" i="0" u="none" dirty="0">
                <a:solidFill>
                  <a:srgbClr val="CC0099"/>
                </a:solidFill>
                <a:latin typeface="Cambria" panose="02040503050406030204" pitchFamily="18" charset="0"/>
                <a:ea typeface="Cambria" panose="02040503050406030204" pitchFamily="18" charset="0"/>
                <a:sym typeface="Arial"/>
              </a:rPr>
              <a:t>3. Kết bài: Nêu cảm nghĩ của em về cảnh được tả.</a:t>
            </a:r>
          </a:p>
        </p:txBody>
      </p:sp>
      <p:cxnSp>
        <p:nvCxnSpPr>
          <p:cNvPr id="99" name="Shape 99"/>
          <p:cNvCxnSpPr/>
          <p:nvPr/>
        </p:nvCxnSpPr>
        <p:spPr>
          <a:xfrm rot="10800000" flipH="1">
            <a:off x="1979612" y="3213100"/>
            <a:ext cx="720725" cy="1439862"/>
          </a:xfrm>
          <a:prstGeom prst="straightConnector1">
            <a:avLst/>
          </a:prstGeom>
          <a:noFill/>
          <a:ln w="9525" cap="flat" cmpd="sng">
            <a:solidFill>
              <a:schemeClr val="dk1"/>
            </a:solidFill>
            <a:prstDash val="solid"/>
            <a:miter lim="8000"/>
            <a:headEnd type="none" w="med" len="med"/>
            <a:tailEnd type="triangle" w="lg" len="lg"/>
          </a:ln>
        </p:spPr>
      </p:cxnSp>
      <p:cxnSp>
        <p:nvCxnSpPr>
          <p:cNvPr id="100" name="Shape 100"/>
          <p:cNvCxnSpPr/>
          <p:nvPr/>
        </p:nvCxnSpPr>
        <p:spPr>
          <a:xfrm rot="10800000" flipH="1">
            <a:off x="1979612" y="4292600"/>
            <a:ext cx="720725" cy="360362"/>
          </a:xfrm>
          <a:prstGeom prst="straightConnector1">
            <a:avLst/>
          </a:prstGeom>
          <a:noFill/>
          <a:ln w="9525" cap="flat" cmpd="sng">
            <a:solidFill>
              <a:schemeClr val="dk1"/>
            </a:solidFill>
            <a:prstDash val="solid"/>
            <a:miter lim="8000"/>
            <a:headEnd type="none" w="med" len="med"/>
            <a:tailEnd type="triangle" w="lg" len="lg"/>
          </a:ln>
        </p:spPr>
      </p:cxnSp>
      <p:cxnSp>
        <p:nvCxnSpPr>
          <p:cNvPr id="101" name="Shape 101"/>
          <p:cNvCxnSpPr/>
          <p:nvPr/>
        </p:nvCxnSpPr>
        <p:spPr>
          <a:xfrm>
            <a:off x="1979612" y="4652962"/>
            <a:ext cx="720725" cy="1152525"/>
          </a:xfrm>
          <a:prstGeom prst="straightConnector1">
            <a:avLst/>
          </a:prstGeom>
          <a:noFill/>
          <a:ln w="9525" cap="flat" cmpd="sng">
            <a:solidFill>
              <a:schemeClr val="dk1"/>
            </a:solidFill>
            <a:prstDash val="solid"/>
            <a:miter lim="8000"/>
            <a:headEnd type="none" w="med" len="med"/>
            <a:tailEnd type="triangle" w="lg" len="lg"/>
          </a:ln>
        </p:spPr>
      </p:cxnSp>
      <p:sp>
        <p:nvSpPr>
          <p:cNvPr id="102" name="Shape 102"/>
          <p:cNvSpPr txBox="1"/>
          <p:nvPr/>
        </p:nvSpPr>
        <p:spPr>
          <a:xfrm>
            <a:off x="258899" y="4884118"/>
            <a:ext cx="647700" cy="7016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vi-VN" sz="3200" b="1" i="0" u="none" dirty="0">
                <a:solidFill>
                  <a:srgbClr val="FF0000"/>
                </a:solidFill>
                <a:latin typeface="Cambria" panose="02040503050406030204" pitchFamily="18" charset="0"/>
                <a:ea typeface="Cambria" panose="02040503050406030204" pitchFamily="18" charset="0"/>
                <a:sym typeface="Arial"/>
              </a:rPr>
              <a:t>3</a:t>
            </a:r>
          </a:p>
        </p:txBody>
      </p:sp>
    </p:spTree>
    <p:extLst>
      <p:ext uri="{BB962C8B-B14F-4D97-AF65-F5344CB8AC3E}">
        <p14:creationId xmlns:p14="http://schemas.microsoft.com/office/powerpoint/2010/main" val="415839310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2000"/>
                                        <p:tgtEl>
                                          <p:spTgt spid="9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 calcmode="lin" valueType="num">
                                      <p:cBhvr additive="base">
                                        <p:cTn id="17" dur="500"/>
                                        <p:tgtEl>
                                          <p:spTgt spid="102"/>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500"/>
                                        <p:tgtEl>
                                          <p:spTgt spid="99"/>
                                        </p:tgtEl>
                                      </p:cBhvr>
                                    </p:animEffect>
                                  </p:childTnLst>
                                </p:cTn>
                              </p:par>
                              <p:par>
                                <p:cTn id="21" presetID="10" presetClass="entr" presetSubtype="0" fill="hold" nodeType="with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500"/>
                                        <p:tgtEl>
                                          <p:spTgt spid="100"/>
                                        </p:tgtEl>
                                      </p:cBhvr>
                                    </p:animEffect>
                                  </p:childTnLst>
                                </p:cTn>
                              </p:par>
                              <p:par>
                                <p:cTn id="24" presetID="10" presetClass="entr" presetSubtype="0" fill="hold" nodeType="with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fade">
                                      <p:cBhvr>
                                        <p:cTn id="26" dur="500"/>
                                        <p:tgtEl>
                                          <p:spTgt spid="10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2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13000" r="-5000" b="-3000"/>
          </a:stretch>
        </a:blipFill>
        <a:effectLst/>
      </p:bgPr>
    </p:bg>
    <p:spTree>
      <p:nvGrpSpPr>
        <p:cNvPr id="1" name="Shape 108"/>
        <p:cNvGrpSpPr/>
        <p:nvPr/>
      </p:nvGrpSpPr>
      <p:grpSpPr>
        <a:xfrm>
          <a:off x="0" y="0"/>
          <a:ext cx="0" cy="0"/>
          <a:chOff x="0" y="0"/>
          <a:chExt cx="0" cy="0"/>
        </a:xfrm>
      </p:grpSpPr>
      <p:sp>
        <p:nvSpPr>
          <p:cNvPr id="110" name="Shape 110"/>
          <p:cNvSpPr txBox="1"/>
          <p:nvPr/>
        </p:nvSpPr>
        <p:spPr>
          <a:xfrm>
            <a:off x="3167855" y="2545389"/>
            <a:ext cx="2808287" cy="64135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vi-VN" sz="3600" b="0" i="0" dirty="0">
                <a:solidFill>
                  <a:schemeClr val="dk1"/>
                </a:solidFill>
                <a:latin typeface="Arial"/>
                <a:ea typeface="Arial"/>
                <a:cs typeface="Arial"/>
                <a:sym typeface="Arial"/>
              </a:rPr>
              <a:t>Tập làm văn</a:t>
            </a:r>
          </a:p>
        </p:txBody>
      </p:sp>
      <p:sp>
        <p:nvSpPr>
          <p:cNvPr id="111" name="Shape 111"/>
          <p:cNvSpPr/>
          <p:nvPr/>
        </p:nvSpPr>
        <p:spPr>
          <a:xfrm>
            <a:off x="822324" y="3052515"/>
            <a:ext cx="7499350" cy="92075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262626"/>
              </a:buClr>
              <a:buSzPct val="25000"/>
              <a:buFont typeface="Times New Roman"/>
              <a:buNone/>
            </a:pPr>
            <a:r>
              <a:rPr lang="vi-VN" sz="5400" b="1" i="0" u="none" strike="noStrike" cap="none" dirty="0">
                <a:solidFill>
                  <a:srgbClr val="262626"/>
                </a:solidFill>
                <a:latin typeface="Times New Roman"/>
                <a:ea typeface="Times New Roman"/>
                <a:cs typeface="Times New Roman"/>
                <a:sym typeface="Times New Roman"/>
              </a:rPr>
              <a:t>Cấu tạo </a:t>
            </a:r>
            <a:endParaRPr lang="en-SG" sz="5400" b="1" dirty="0">
              <a:solidFill>
                <a:srgbClr val="262626"/>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262626"/>
              </a:buClr>
              <a:buSzPct val="25000"/>
              <a:buFont typeface="Times New Roman"/>
              <a:buNone/>
            </a:pPr>
            <a:r>
              <a:rPr lang="vi-VN" sz="5400" b="1" i="0" u="none" strike="noStrike" cap="none" dirty="0" smtClean="0">
                <a:solidFill>
                  <a:srgbClr val="262626"/>
                </a:solidFill>
                <a:latin typeface="Times New Roman"/>
                <a:ea typeface="Times New Roman"/>
                <a:cs typeface="Times New Roman"/>
                <a:sym typeface="Times New Roman"/>
              </a:rPr>
              <a:t>bài </a:t>
            </a:r>
            <a:r>
              <a:rPr lang="vi-VN" sz="5400" b="1" i="0" u="none" strike="noStrike" cap="none" dirty="0">
                <a:solidFill>
                  <a:srgbClr val="262626"/>
                </a:solidFill>
                <a:latin typeface="Times New Roman"/>
                <a:ea typeface="Times New Roman"/>
                <a:cs typeface="Times New Roman"/>
                <a:sym typeface="Times New Roman"/>
              </a:rPr>
              <a:t>văn tả người</a:t>
            </a: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l="-4000" r="-4000"/>
          </a:stretch>
        </a:blipFill>
        <a:effectLst/>
      </p:bgPr>
    </p:bg>
    <p:spTree>
      <p:nvGrpSpPr>
        <p:cNvPr id="1" name="Shape 129"/>
        <p:cNvGrpSpPr/>
        <p:nvPr/>
      </p:nvGrpSpPr>
      <p:grpSpPr>
        <a:xfrm>
          <a:off x="0" y="0"/>
          <a:ext cx="0" cy="0"/>
          <a:chOff x="0" y="0"/>
          <a:chExt cx="0" cy="0"/>
        </a:xfrm>
      </p:grpSpPr>
      <p:sp>
        <p:nvSpPr>
          <p:cNvPr id="2" name="Rounded Rectangle 1"/>
          <p:cNvSpPr/>
          <p:nvPr/>
        </p:nvSpPr>
        <p:spPr>
          <a:xfrm>
            <a:off x="192947" y="396876"/>
            <a:ext cx="8816829" cy="6280762"/>
          </a:xfrm>
          <a:prstGeom prst="roundRect">
            <a:avLst/>
          </a:prstGeom>
          <a:solidFill>
            <a:schemeClr val="bg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Shape 130"/>
          <p:cNvSpPr txBox="1"/>
          <p:nvPr/>
        </p:nvSpPr>
        <p:spPr>
          <a:xfrm>
            <a:off x="3492500" y="0"/>
            <a:ext cx="2087562" cy="3968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vi-VN" sz="2000" b="1" i="0" u="none">
                <a:solidFill>
                  <a:schemeClr val="dk1"/>
                </a:solidFill>
                <a:latin typeface="Arial"/>
                <a:ea typeface="Arial"/>
                <a:cs typeface="Arial"/>
                <a:sym typeface="Arial"/>
              </a:rPr>
              <a:t>Hạng A Cháng</a:t>
            </a:r>
          </a:p>
        </p:txBody>
      </p:sp>
      <p:sp>
        <p:nvSpPr>
          <p:cNvPr id="131" name="Shape 131"/>
          <p:cNvSpPr txBox="1"/>
          <p:nvPr/>
        </p:nvSpPr>
        <p:spPr>
          <a:xfrm>
            <a:off x="494949" y="604006"/>
            <a:ext cx="8326787" cy="598729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vi-VN" sz="1800" b="0" i="0" u="none" dirty="0">
                <a:solidFill>
                  <a:schemeClr val="dk1"/>
                </a:solidFill>
                <a:latin typeface="Arial"/>
                <a:ea typeface="Arial"/>
                <a:cs typeface="Arial"/>
                <a:sym typeface="Arial"/>
              </a:rPr>
              <a:t>       Nhìn thân hình cân đối của Hạng A Cháng, tất cả các cụ già trong làng đều tấm tắc:</a:t>
            </a:r>
          </a:p>
          <a:p>
            <a:pPr marL="0" marR="0" lvl="0" indent="0" algn="l" rtl="0">
              <a:lnSpc>
                <a:spcPct val="100000"/>
              </a:lnSpc>
              <a:spcBef>
                <a:spcPts val="900"/>
              </a:spcBef>
              <a:spcAft>
                <a:spcPts val="0"/>
              </a:spcAft>
              <a:buClr>
                <a:schemeClr val="dk1"/>
              </a:buClr>
              <a:buSzPct val="25000"/>
              <a:buFont typeface="Arial"/>
              <a:buNone/>
            </a:pPr>
            <a:r>
              <a:rPr lang="vi-VN" sz="1800" b="0" i="0" u="none" dirty="0">
                <a:solidFill>
                  <a:schemeClr val="dk1"/>
                </a:solidFill>
                <a:latin typeface="Arial"/>
                <a:ea typeface="Arial"/>
                <a:cs typeface="Arial"/>
                <a:sym typeface="Arial"/>
              </a:rPr>
              <a:t>  - A Cháng trông như một con ngựa tơ hai tuổi, chân chạy qua chín núi mười khe không biết mệt, khỏe quá! Đẹp quá!</a:t>
            </a:r>
          </a:p>
          <a:p>
            <a:pPr marL="0" marR="0" lvl="0" indent="0" algn="l" rtl="0">
              <a:lnSpc>
                <a:spcPct val="100000"/>
              </a:lnSpc>
              <a:spcBef>
                <a:spcPts val="0"/>
              </a:spcBef>
              <a:spcAft>
                <a:spcPts val="0"/>
              </a:spcAft>
              <a:buClr>
                <a:schemeClr val="dk1"/>
              </a:buClr>
              <a:buSzPct val="25000"/>
              <a:buFont typeface="Arial"/>
              <a:buNone/>
            </a:pPr>
            <a:r>
              <a:rPr lang="vi-VN" sz="1800" b="0" i="0" u="none" dirty="0">
                <a:solidFill>
                  <a:schemeClr val="dk1"/>
                </a:solidFill>
                <a:latin typeface="Arial"/>
                <a:ea typeface="Arial"/>
                <a:cs typeface="Arial"/>
                <a:sym typeface="Arial"/>
              </a:rPr>
              <a:t>   </a:t>
            </a:r>
          </a:p>
        </p:txBody>
      </p:sp>
      <p:sp>
        <p:nvSpPr>
          <p:cNvPr id="132" name="Shape 132"/>
          <p:cNvSpPr txBox="1"/>
          <p:nvPr/>
        </p:nvSpPr>
        <p:spPr>
          <a:xfrm>
            <a:off x="323850" y="1916112"/>
            <a:ext cx="8496300" cy="44878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vi-VN" sz="1800" b="0" i="0" u="none" dirty="0">
                <a:solidFill>
                  <a:schemeClr val="dk1"/>
                </a:solidFill>
                <a:latin typeface="Arial"/>
                <a:ea typeface="Arial"/>
                <a:cs typeface="Arial"/>
                <a:sym typeface="Arial"/>
              </a:rPr>
              <a:t>  </a:t>
            </a:r>
            <a:r>
              <a:rPr lang="vi-VN" sz="1800" b="0" i="0" u="none" dirty="0" smtClean="0">
                <a:solidFill>
                  <a:schemeClr val="dk1"/>
                </a:solidFill>
                <a:latin typeface="Arial"/>
                <a:ea typeface="Arial"/>
                <a:cs typeface="Arial"/>
                <a:sym typeface="Arial"/>
              </a:rPr>
              <a:t> </a:t>
            </a:r>
            <a:r>
              <a:rPr lang="vi-VN" sz="1800" b="0" i="0" u="none" dirty="0">
                <a:solidFill>
                  <a:schemeClr val="dk1"/>
                </a:solidFill>
                <a:latin typeface="Arial"/>
                <a:ea typeface="Arial"/>
                <a:cs typeface="Arial"/>
                <a:sym typeface="Arial"/>
              </a:rPr>
              <a:t>A Cháng đẹp người thật. Mười tám tuổi, ngực nở vòng cung, da đỏ như lim, bắp tay bắp chân rắn như trắc , gụ. Vóc cao, vai rộng, người đứng như cột đá trời trồng.</a:t>
            </a:r>
          </a:p>
          <a:p>
            <a:pPr marL="0" marR="0" lvl="0" indent="0" algn="l" rtl="0">
              <a:lnSpc>
                <a:spcPct val="100000"/>
              </a:lnSpc>
              <a:spcBef>
                <a:spcPts val="0"/>
              </a:spcBef>
              <a:spcAft>
                <a:spcPts val="0"/>
              </a:spcAft>
              <a:buClr>
                <a:schemeClr val="dk1"/>
              </a:buClr>
              <a:buSzPct val="25000"/>
              <a:buFont typeface="Arial"/>
              <a:buNone/>
            </a:pPr>
            <a:r>
              <a:rPr lang="vi-VN" sz="1800" b="0" i="0" u="none" dirty="0">
                <a:solidFill>
                  <a:schemeClr val="dk1"/>
                </a:solidFill>
                <a:latin typeface="Arial"/>
                <a:ea typeface="Arial"/>
                <a:cs typeface="Arial"/>
                <a:sym typeface="Arial"/>
              </a:rPr>
              <a:t>  Nhưng phải nhìn Hạng A Cháng cày mới thấy hết vẻ đẹp của anh.</a:t>
            </a:r>
          </a:p>
          <a:p>
            <a:pPr marL="0" marR="0" lvl="0" indent="0" algn="l" rtl="0">
              <a:lnSpc>
                <a:spcPct val="100000"/>
              </a:lnSpc>
              <a:spcBef>
                <a:spcPts val="0"/>
              </a:spcBef>
              <a:spcAft>
                <a:spcPts val="0"/>
              </a:spcAft>
              <a:buClr>
                <a:schemeClr val="dk1"/>
              </a:buClr>
              <a:buSzPct val="25000"/>
              <a:buFont typeface="Arial"/>
              <a:buNone/>
            </a:pPr>
            <a:r>
              <a:rPr lang="vi-VN" sz="1800" b="0" i="0" u="none" dirty="0">
                <a:solidFill>
                  <a:schemeClr val="dk1"/>
                </a:solidFill>
                <a:latin typeface="Arial"/>
                <a:ea typeface="Arial"/>
                <a:cs typeface="Arial"/>
                <a:sym typeface="Arial"/>
              </a:rPr>
              <a:t>Anh đến chuồng trâu dắt con trâu to béo nhất, khỏe nhất. Người và trâu cùng ra ruộng. A Cháng đeo cày. Cái cày của người Hmông to nặng, bắp cày bằng gỗ tốt màu đen, vòng như hình cánh cung, ôm lấy bộ ngực nở. Trông anh hùng dũng như một chàng hiệp sĩ cổ đeo cung ra trận.</a:t>
            </a:r>
          </a:p>
          <a:p>
            <a:pPr marL="0" marR="0" lvl="0" indent="0" algn="l" rtl="0">
              <a:lnSpc>
                <a:spcPct val="100000"/>
              </a:lnSpc>
              <a:spcBef>
                <a:spcPts val="900"/>
              </a:spcBef>
              <a:spcAft>
                <a:spcPts val="0"/>
              </a:spcAft>
              <a:buClr>
                <a:schemeClr val="dk1"/>
              </a:buClr>
              <a:buSzPct val="25000"/>
              <a:buFont typeface="Arial"/>
              <a:buNone/>
            </a:pPr>
            <a:r>
              <a:rPr lang="vi-VN" sz="1800" b="0" i="0" u="none" dirty="0">
                <a:solidFill>
                  <a:schemeClr val="dk1"/>
                </a:solidFill>
                <a:latin typeface="Arial"/>
                <a:ea typeface="Arial"/>
                <a:cs typeface="Arial"/>
                <a:sym typeface="Arial"/>
              </a:rPr>
              <a:t>  Tới nương, A Cháng mắc cày xong, quát một tiếng “ Mổng!” và bây giờ chỉ còn chăm chắm vào công việc… Hai tay A Cháng nắm đốc cày, mắt nhìn thế ruộng, nhìn đường cày, thân hình nhoài thành một đường cong mềm mại, khi qua trái, lúc tạt phải theo đường cày uốn vòng trên hình ruộng bậc thang như một mảnh trăng lưỡi liềm. Lại có lúc được sá cày thẳng, người anh như rạp hẳn xuống, đôi chân xoải dài hoặc băm những bước ngắn, gấp gấp…</a:t>
            </a:r>
          </a:p>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33" name="Shape 133"/>
          <p:cNvSpPr txBox="1"/>
          <p:nvPr/>
        </p:nvSpPr>
        <p:spPr>
          <a:xfrm>
            <a:off x="395287" y="5949950"/>
            <a:ext cx="8353425" cy="6413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vi-VN" sz="1800" b="0" i="0" u="none">
                <a:solidFill>
                  <a:schemeClr val="dk1"/>
                </a:solidFill>
                <a:latin typeface="Arial"/>
                <a:ea typeface="Arial"/>
                <a:cs typeface="Arial"/>
                <a:sym typeface="Arial"/>
              </a:rPr>
              <a:t>   Sức lực tràn trề của A Cháng là niềm tự hào của dòng họ Hạng, một dòng họ   </a:t>
            </a:r>
          </a:p>
          <a:p>
            <a:pPr marL="0" marR="0" lvl="0" indent="0" algn="l" rtl="0">
              <a:lnSpc>
                <a:spcPct val="100000"/>
              </a:lnSpc>
              <a:spcBef>
                <a:spcPts val="0"/>
              </a:spcBef>
              <a:spcAft>
                <a:spcPts val="0"/>
              </a:spcAft>
              <a:buClr>
                <a:schemeClr val="dk1"/>
              </a:buClr>
              <a:buSzPct val="25000"/>
              <a:buFont typeface="Arial"/>
              <a:buNone/>
            </a:pPr>
            <a:r>
              <a:rPr lang="vi-VN" sz="1800" b="0" i="0" u="none">
                <a:solidFill>
                  <a:schemeClr val="dk1"/>
                </a:solidFill>
                <a:latin typeface="Arial"/>
                <a:ea typeface="Arial"/>
                <a:cs typeface="Arial"/>
                <a:sym typeface="Arial"/>
              </a:rPr>
              <a:t>   Hmông đang định cư ở chân núi Tơ Bo.</a:t>
            </a:r>
          </a:p>
        </p:txBody>
      </p:sp>
    </p:spTree>
  </p:cSld>
  <p:clrMapOvr>
    <a:masterClrMapping/>
  </p:clrMapOvr>
  <p:transition spd="slow">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Shape 122"/>
        <p:cNvGrpSpPr/>
        <p:nvPr/>
      </p:nvGrpSpPr>
      <p:grpSpPr>
        <a:xfrm>
          <a:off x="0" y="0"/>
          <a:ext cx="0" cy="0"/>
          <a:chOff x="0" y="0"/>
          <a:chExt cx="0" cy="0"/>
        </a:xfrm>
      </p:grpSpPr>
      <p:sp>
        <p:nvSpPr>
          <p:cNvPr id="123" name="Shape 123"/>
          <p:cNvSpPr/>
          <p:nvPr/>
        </p:nvSpPr>
        <p:spPr>
          <a:xfrm>
            <a:off x="2077427" y="543303"/>
            <a:ext cx="4365318" cy="756991"/>
          </a:xfrm>
          <a:prstGeom prst="roundRect">
            <a:avLst/>
          </a:prstGeom>
          <a:solidFill>
            <a:schemeClr val="bg1"/>
          </a:solidFill>
          <a:ln w="9525"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vi-VN" sz="4000" b="0" i="0" u="none" dirty="0">
                <a:solidFill>
                  <a:srgbClr val="FF0000"/>
                </a:solidFill>
                <a:latin typeface="Arial"/>
                <a:ea typeface="Arial"/>
                <a:cs typeface="Arial"/>
                <a:sym typeface="Arial"/>
              </a:rPr>
              <a:t>Bài văn tả ai?</a:t>
            </a:r>
          </a:p>
        </p:txBody>
      </p:sp>
      <p:sp>
        <p:nvSpPr>
          <p:cNvPr id="124" name="Shape 124"/>
          <p:cNvSpPr txBox="1"/>
          <p:nvPr/>
        </p:nvSpPr>
        <p:spPr>
          <a:xfrm>
            <a:off x="1466034" y="1340483"/>
            <a:ext cx="5761037" cy="6413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vi-VN" sz="3600" b="0" i="0" u="none" dirty="0">
                <a:solidFill>
                  <a:schemeClr val="dk1"/>
                </a:solidFill>
                <a:latin typeface="Arial"/>
                <a:ea typeface="Arial"/>
                <a:cs typeface="Arial"/>
                <a:sym typeface="Arial"/>
              </a:rPr>
              <a:t>Bài văn tả Hạng A Cháng</a:t>
            </a:r>
          </a:p>
        </p:txBody>
      </p:sp>
      <p:sp>
        <p:nvSpPr>
          <p:cNvPr id="125" name="Shape 125"/>
          <p:cNvSpPr/>
          <p:nvPr/>
        </p:nvSpPr>
        <p:spPr>
          <a:xfrm>
            <a:off x="762079" y="1446694"/>
            <a:ext cx="8279810" cy="128270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25" tIns="45700" rIns="91425" bIns="45700" anchor="ctr" anchorCtr="0">
            <a:noAutofit/>
          </a:bodyPr>
          <a:lstStyle/>
          <a:p>
            <a:pPr marL="0" marR="0" lvl="0" indent="0" rtl="0">
              <a:lnSpc>
                <a:spcPct val="100000"/>
              </a:lnSpc>
              <a:spcBef>
                <a:spcPts val="0"/>
              </a:spcBef>
              <a:spcAft>
                <a:spcPts val="0"/>
              </a:spcAft>
              <a:buClr>
                <a:schemeClr val="dk1"/>
              </a:buClr>
              <a:buSzPct val="25000"/>
              <a:buFont typeface="Arial"/>
              <a:buNone/>
            </a:pPr>
            <a:r>
              <a:rPr lang="vi-VN" sz="3200" b="0" i="0" u="none" dirty="0">
                <a:solidFill>
                  <a:srgbClr val="FF0000"/>
                </a:solidFill>
                <a:latin typeface="Arial"/>
                <a:ea typeface="Arial"/>
                <a:cs typeface="Arial"/>
                <a:sym typeface="Arial"/>
              </a:rPr>
              <a:t> Xác định phần mở </a:t>
            </a:r>
            <a:r>
              <a:rPr lang="vi-VN" sz="3200" b="0" i="0" u="none" dirty="0" smtClean="0">
                <a:solidFill>
                  <a:srgbClr val="FF0000"/>
                </a:solidFill>
                <a:latin typeface="Arial"/>
                <a:ea typeface="Arial"/>
                <a:cs typeface="Arial"/>
                <a:sym typeface="Arial"/>
              </a:rPr>
              <a:t>bài,thân </a:t>
            </a:r>
            <a:r>
              <a:rPr lang="vi-VN" sz="3200" b="0" i="0" u="none" dirty="0">
                <a:solidFill>
                  <a:srgbClr val="FF0000"/>
                </a:solidFill>
                <a:latin typeface="Arial"/>
                <a:ea typeface="Arial"/>
                <a:cs typeface="Arial"/>
                <a:sym typeface="Arial"/>
              </a:rPr>
              <a:t>bài, kết bài của bài văn </a:t>
            </a:r>
            <a:r>
              <a:rPr lang="vi-VN" sz="3200" b="0" i="0" u="none" dirty="0" smtClean="0">
                <a:solidFill>
                  <a:srgbClr val="FF0000"/>
                </a:solidFill>
                <a:latin typeface="Arial"/>
                <a:ea typeface="Arial"/>
                <a:cs typeface="Arial"/>
                <a:sym typeface="Arial"/>
              </a:rPr>
              <a:t>sau</a:t>
            </a:r>
            <a:r>
              <a:rPr lang="en-SG" sz="3200" dirty="0">
                <a:solidFill>
                  <a:srgbClr val="FF0000"/>
                </a:solidFill>
                <a:latin typeface="Arial"/>
                <a:ea typeface="Arial"/>
                <a:cs typeface="Arial"/>
              </a:rPr>
              <a:t>.</a:t>
            </a:r>
            <a:endParaRPr lang="vi-VN" sz="3200" b="0" i="0" u="none" dirty="0">
              <a:solidFill>
                <a:srgbClr val="FF0000"/>
              </a:solidFill>
              <a:latin typeface="Arial"/>
              <a:ea typeface="Arial"/>
              <a:cs typeface="Arial"/>
              <a:sym typeface="Arial"/>
            </a:endParaRPr>
          </a:p>
        </p:txBody>
      </p:sp>
      <p:sp>
        <p:nvSpPr>
          <p:cNvPr id="5" name="Shape 143"/>
          <p:cNvSpPr txBox="1"/>
          <p:nvPr/>
        </p:nvSpPr>
        <p:spPr>
          <a:xfrm>
            <a:off x="762079" y="2878327"/>
            <a:ext cx="6769100" cy="523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vi-VN" sz="2800" b="1" i="0" dirty="0">
                <a:solidFill>
                  <a:schemeClr val="tx1"/>
                </a:solidFill>
                <a:latin typeface="Arial"/>
                <a:ea typeface="Arial"/>
                <a:cs typeface="Arial"/>
                <a:sym typeface="Arial"/>
              </a:rPr>
              <a:t>Mở bài:</a:t>
            </a:r>
            <a:r>
              <a:rPr lang="vi-VN" sz="2800" b="0" i="0" dirty="0">
                <a:solidFill>
                  <a:schemeClr val="tx1"/>
                </a:solidFill>
                <a:latin typeface="Arial"/>
                <a:ea typeface="Arial"/>
                <a:cs typeface="Arial"/>
                <a:sym typeface="Arial"/>
              </a:rPr>
              <a:t> Nhìn thân hình…… ….Đẹp quá!</a:t>
            </a:r>
          </a:p>
        </p:txBody>
      </p:sp>
      <p:sp>
        <p:nvSpPr>
          <p:cNvPr id="6" name="Shape 144"/>
          <p:cNvSpPr txBox="1"/>
          <p:nvPr/>
        </p:nvSpPr>
        <p:spPr>
          <a:xfrm>
            <a:off x="639668" y="3570907"/>
            <a:ext cx="8808440" cy="9540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vi-VN" sz="2800" b="1" i="0" dirty="0">
                <a:solidFill>
                  <a:schemeClr val="tx1"/>
                </a:solidFill>
                <a:latin typeface="Arial"/>
                <a:ea typeface="Arial"/>
                <a:cs typeface="Arial"/>
                <a:sym typeface="Arial"/>
              </a:rPr>
              <a:t>Thân bài:</a:t>
            </a:r>
            <a:r>
              <a:rPr lang="vi-VN" sz="2800" b="0" i="0" dirty="0">
                <a:solidFill>
                  <a:schemeClr val="tx1"/>
                </a:solidFill>
                <a:latin typeface="Arial"/>
                <a:ea typeface="Arial"/>
                <a:cs typeface="Arial"/>
                <a:sym typeface="Arial"/>
              </a:rPr>
              <a:t> A Cháng……những bước ngắn, gấp gấp.</a:t>
            </a:r>
          </a:p>
        </p:txBody>
      </p:sp>
      <p:sp>
        <p:nvSpPr>
          <p:cNvPr id="7" name="Shape 145"/>
          <p:cNvSpPr txBox="1"/>
          <p:nvPr/>
        </p:nvSpPr>
        <p:spPr>
          <a:xfrm>
            <a:off x="639668" y="4524994"/>
            <a:ext cx="7684315" cy="95408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vi-VN" sz="2800" b="1" i="0" dirty="0">
                <a:solidFill>
                  <a:schemeClr val="tx1"/>
                </a:solidFill>
                <a:latin typeface="Arial"/>
                <a:ea typeface="Arial"/>
                <a:cs typeface="Arial"/>
                <a:sym typeface="Arial"/>
              </a:rPr>
              <a:t>Kết bài:</a:t>
            </a:r>
            <a:r>
              <a:rPr lang="vi-VN" sz="2800" b="0" i="0" dirty="0">
                <a:solidFill>
                  <a:schemeClr val="tx1"/>
                </a:solidFill>
                <a:latin typeface="Arial"/>
                <a:ea typeface="Arial"/>
                <a:cs typeface="Arial"/>
                <a:sym typeface="Arial"/>
              </a:rPr>
              <a:t> Sức lực tràn trề…ở chân núi Tơ Bo.</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nodeType="clickEffect">
                                  <p:stCondLst>
                                    <p:cond delay="0"/>
                                  </p:stCondLst>
                                  <p:childTnLst>
                                    <p:anim calcmode="lin" valueType="num">
                                      <p:cBhvr additive="base">
                                        <p:cTn id="16" dur="500"/>
                                        <p:tgtEl>
                                          <p:spTgt spid="124"/>
                                        </p:tgtEl>
                                        <p:attrNameLst>
                                          <p:attrName>ppt_w</p:attrName>
                                        </p:attrNameLst>
                                      </p:cBhvr>
                                      <p:tavLst>
                                        <p:tav tm="0">
                                          <p:val>
                                            <p:strVal val="#ppt_w"/>
                                          </p:val>
                                        </p:tav>
                                        <p:tav tm="100000">
                                          <p:val>
                                            <p:strVal val="0"/>
                                          </p:val>
                                        </p:tav>
                                      </p:tavLst>
                                    </p:anim>
                                    <p:anim calcmode="lin" valueType="num">
                                      <p:cBhvr additive="base">
                                        <p:cTn id="17" dur="500"/>
                                        <p:tgtEl>
                                          <p:spTgt spid="124"/>
                                        </p:tgtEl>
                                        <p:attrNameLst>
                                          <p:attrName>ppt_h</p:attrName>
                                        </p:attrNameLst>
                                      </p:cBhvr>
                                      <p:tavLst>
                                        <p:tav tm="0">
                                          <p:val>
                                            <p:strVal val="#ppt_h"/>
                                          </p:val>
                                        </p:tav>
                                        <p:tav tm="100000">
                                          <p:val>
                                            <p:strVal val="0"/>
                                          </p:val>
                                        </p:tav>
                                      </p:tavLst>
                                    </p:anim>
                                    <p:set>
                                      <p:cBhvr>
                                        <p:cTn id="18" dur="1" fill="hold">
                                          <p:stCondLst>
                                            <p:cond delay="500"/>
                                          </p:stCondLst>
                                        </p:cTn>
                                        <p:tgtEl>
                                          <p:spTgt spid="12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000"/>
                                        <p:tgtEl>
                                          <p:spTgt spid="123"/>
                                        </p:tgtEl>
                                      </p:cBhvr>
                                    </p:animEffect>
                                    <p:set>
                                      <p:cBhvr>
                                        <p:cTn id="21" dur="1" fill="hold">
                                          <p:stCondLst>
                                            <p:cond delay="1000"/>
                                          </p:stCondLst>
                                        </p:cTn>
                                        <p:tgtEl>
                                          <p:spTgt spid="12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5"/>
                                        </p:tgtEl>
                                        <p:attrNameLst>
                                          <p:attrName>style.visibility</p:attrName>
                                        </p:attrNameLst>
                                      </p:cBhvr>
                                      <p:to>
                                        <p:strVal val="visible"/>
                                      </p:to>
                                    </p:set>
                                    <p:animEffect transition="in" filter="fade">
                                      <p:cBhvr>
                                        <p:cTn id="26" dur="500"/>
                                        <p:tgtEl>
                                          <p:spTgt spid="1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Shape 149"/>
        <p:cNvGrpSpPr/>
        <p:nvPr/>
      </p:nvGrpSpPr>
      <p:grpSpPr>
        <a:xfrm>
          <a:off x="0" y="0"/>
          <a:ext cx="0" cy="0"/>
          <a:chOff x="0" y="0"/>
          <a:chExt cx="0" cy="0"/>
        </a:xfrm>
      </p:grpSpPr>
      <p:sp>
        <p:nvSpPr>
          <p:cNvPr id="150" name="Shape 150" descr="Horizontal brick"/>
          <p:cNvSpPr/>
          <p:nvPr/>
        </p:nvSpPr>
        <p:spPr>
          <a:xfrm>
            <a:off x="611187" y="908050"/>
            <a:ext cx="7848600" cy="1727200"/>
          </a:xfrm>
          <a:prstGeom prst="wedgeRoundRectCallout">
            <a:avLst>
              <a:gd name="adj1" fmla="val 450"/>
              <a:gd name="adj2" fmla="val 25610"/>
              <a:gd name="adj3" fmla="val 0"/>
            </a:avLst>
          </a:prstGeom>
          <a:solidFill>
            <a:schemeClr val="lt1"/>
          </a:solid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Arial"/>
              <a:buNone/>
            </a:pPr>
            <a:r>
              <a:rPr lang="vi-VN" sz="4000" b="0" i="0" u="none">
                <a:solidFill>
                  <a:srgbClr val="FF0000"/>
                </a:solidFill>
                <a:latin typeface="Arial"/>
                <a:ea typeface="Arial"/>
                <a:cs typeface="Arial"/>
                <a:sym typeface="Arial"/>
              </a:rPr>
              <a:t>Phần mở bài, tác giả giới thiệu Hạng A Cháng bằng cách nào?</a:t>
            </a:r>
          </a:p>
        </p:txBody>
      </p:sp>
      <p:sp>
        <p:nvSpPr>
          <p:cNvPr id="151" name="Shape 151"/>
          <p:cNvSpPr txBox="1"/>
          <p:nvPr/>
        </p:nvSpPr>
        <p:spPr>
          <a:xfrm>
            <a:off x="827087" y="3284537"/>
            <a:ext cx="7777162" cy="13112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3333FF"/>
              </a:buClr>
              <a:buSzPct val="25000"/>
              <a:buFont typeface="Arial"/>
              <a:buNone/>
            </a:pPr>
            <a:r>
              <a:rPr lang="vi-VN" sz="4000" b="0" i="0" u="none">
                <a:solidFill>
                  <a:srgbClr val="3333FF"/>
                </a:solidFill>
                <a:latin typeface="Arial"/>
                <a:ea typeface="Arial"/>
                <a:cs typeface="Arial"/>
                <a:sym typeface="Arial"/>
              </a:rPr>
              <a:t>- Bằng cách đưa ra lời khen ngợi của các cụ già trong làng.</a:t>
            </a:r>
          </a:p>
        </p:txBody>
      </p:sp>
      <p:cxnSp>
        <p:nvCxnSpPr>
          <p:cNvPr id="152" name="Shape 152"/>
          <p:cNvCxnSpPr/>
          <p:nvPr/>
        </p:nvCxnSpPr>
        <p:spPr>
          <a:xfrm>
            <a:off x="684212" y="5373687"/>
            <a:ext cx="1223962" cy="0"/>
          </a:xfrm>
          <a:prstGeom prst="straightConnector1">
            <a:avLst/>
          </a:prstGeom>
          <a:noFill/>
          <a:ln w="76200" cap="flat" cmpd="sng">
            <a:solidFill>
              <a:srgbClr val="3333FF"/>
            </a:solidFill>
            <a:prstDash val="solid"/>
            <a:miter lim="8000"/>
            <a:headEnd type="none" w="med" len="med"/>
            <a:tailEnd type="triangle" w="lg" len="lg"/>
          </a:ln>
        </p:spPr>
      </p:cxnSp>
      <p:sp>
        <p:nvSpPr>
          <p:cNvPr id="153" name="Shape 153"/>
          <p:cNvSpPr txBox="1"/>
          <p:nvPr/>
        </p:nvSpPr>
        <p:spPr>
          <a:xfrm>
            <a:off x="2484437" y="5013325"/>
            <a:ext cx="3887787" cy="6413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vi-VN" sz="3600" b="1" i="0" u="none">
                <a:solidFill>
                  <a:srgbClr val="FF0000"/>
                </a:solidFill>
                <a:latin typeface="Arial"/>
                <a:ea typeface="Arial"/>
                <a:cs typeface="Arial"/>
                <a:sym typeface="Arial"/>
              </a:rPr>
              <a:t>Mở bài trực tiếp.</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1000"/>
                                        <p:tgtEl>
                                          <p:spTgt spid="15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5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gtEl>
                                        <p:attrNameLst>
                                          <p:attrName>style.visibility</p:attrName>
                                        </p:attrNameLst>
                                      </p:cBhvr>
                                      <p:to>
                                        <p:strVal val="visible"/>
                                      </p:to>
                                    </p:set>
                                    <p:animEffect transition="in" filter="fade">
                                      <p:cBhvr>
                                        <p:cTn id="17" dur="1000"/>
                                        <p:tgtEl>
                                          <p:spTgt spid="1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Shape 157"/>
        <p:cNvGrpSpPr/>
        <p:nvPr/>
      </p:nvGrpSpPr>
      <p:grpSpPr>
        <a:xfrm>
          <a:off x="0" y="0"/>
          <a:ext cx="0" cy="0"/>
          <a:chOff x="0" y="0"/>
          <a:chExt cx="0" cy="0"/>
        </a:xfrm>
      </p:grpSpPr>
      <p:sp>
        <p:nvSpPr>
          <p:cNvPr id="158" name="Shape 158"/>
          <p:cNvSpPr txBox="1"/>
          <p:nvPr/>
        </p:nvSpPr>
        <p:spPr>
          <a:xfrm>
            <a:off x="-105940" y="1292225"/>
            <a:ext cx="9350607" cy="19208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Arial"/>
              <a:buNone/>
            </a:pPr>
            <a:r>
              <a:rPr lang="vi-VN" sz="4000" b="0" i="0" u="none" dirty="0" smtClean="0">
                <a:solidFill>
                  <a:srgbClr val="FF0000"/>
                </a:solidFill>
                <a:latin typeface="Arial"/>
                <a:ea typeface="Arial"/>
                <a:cs typeface="Arial"/>
                <a:sym typeface="Arial"/>
              </a:rPr>
              <a:t>Đọc </a:t>
            </a:r>
            <a:r>
              <a:rPr lang="vi-VN" sz="4000" b="0" i="0" u="none" dirty="0">
                <a:solidFill>
                  <a:srgbClr val="FF0000"/>
                </a:solidFill>
                <a:latin typeface="Arial"/>
                <a:ea typeface="Arial"/>
                <a:cs typeface="Arial"/>
                <a:sym typeface="Arial"/>
              </a:rPr>
              <a:t>thầm phần thân bài và cho biết tác giả tả đặc điểm gì của Hạng A Cháng?</a:t>
            </a:r>
          </a:p>
        </p:txBody>
      </p:sp>
      <p:sp>
        <p:nvSpPr>
          <p:cNvPr id="159" name="Shape 159"/>
          <p:cNvSpPr txBox="1"/>
          <p:nvPr/>
        </p:nvSpPr>
        <p:spPr>
          <a:xfrm>
            <a:off x="139976" y="3380880"/>
            <a:ext cx="8858773" cy="13112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3333FF"/>
              </a:buClr>
              <a:buSzPct val="25000"/>
              <a:buFont typeface="Arial"/>
              <a:buNone/>
            </a:pPr>
            <a:r>
              <a:rPr lang="vi-VN" sz="4000" b="0" i="0" u="none" dirty="0">
                <a:solidFill>
                  <a:srgbClr val="3333FF"/>
                </a:solidFill>
                <a:latin typeface="Arial"/>
                <a:ea typeface="Arial"/>
                <a:cs typeface="Arial"/>
                <a:sym typeface="Arial"/>
              </a:rPr>
              <a:t>Bài văn tả: </a:t>
            </a:r>
            <a:r>
              <a:rPr lang="vi-VN" sz="4000" b="1" i="0" u="sng" dirty="0">
                <a:solidFill>
                  <a:srgbClr val="3333FF"/>
                </a:solidFill>
                <a:latin typeface="Arial"/>
                <a:ea typeface="Arial"/>
                <a:cs typeface="Arial"/>
                <a:sym typeface="Arial"/>
              </a:rPr>
              <a:t>ngoại hình</a:t>
            </a:r>
            <a:r>
              <a:rPr lang="vi-VN" sz="4000" b="0" i="0" u="none" dirty="0">
                <a:solidFill>
                  <a:srgbClr val="3333FF"/>
                </a:solidFill>
                <a:latin typeface="Arial"/>
                <a:ea typeface="Arial"/>
                <a:cs typeface="Arial"/>
                <a:sym typeface="Arial"/>
              </a:rPr>
              <a:t> và </a:t>
            </a:r>
            <a:r>
              <a:rPr lang="en-SG" sz="4000" b="1" i="0" u="sng" dirty="0" err="1" smtClean="0">
                <a:solidFill>
                  <a:srgbClr val="3333FF"/>
                </a:solidFill>
                <a:sym typeface="Arial"/>
              </a:rPr>
              <a:t>hoạt</a:t>
            </a:r>
            <a:r>
              <a:rPr lang="en-SG" sz="4000" b="1" i="0" u="sng" dirty="0" smtClean="0">
                <a:solidFill>
                  <a:srgbClr val="3333FF"/>
                </a:solidFill>
                <a:sym typeface="Arial"/>
              </a:rPr>
              <a:t> </a:t>
            </a:r>
            <a:r>
              <a:rPr lang="en-SG" sz="4000" b="1" i="0" u="sng" dirty="0" err="1" smtClean="0">
                <a:solidFill>
                  <a:srgbClr val="3333FF"/>
                </a:solidFill>
                <a:sym typeface="Arial"/>
              </a:rPr>
              <a:t>động</a:t>
            </a:r>
            <a:r>
              <a:rPr lang="en-SG" sz="4000" b="1" i="0" u="sng" dirty="0" smtClean="0">
                <a:solidFill>
                  <a:srgbClr val="3333FF"/>
                </a:solidFill>
                <a:sym typeface="Arial"/>
              </a:rPr>
              <a:t> </a:t>
            </a:r>
            <a:r>
              <a:rPr lang="vi-VN" sz="4000" b="0" i="0" u="none" dirty="0" smtClean="0">
                <a:solidFill>
                  <a:srgbClr val="3333FF"/>
                </a:solidFill>
                <a:latin typeface="Arial"/>
                <a:ea typeface="Arial"/>
                <a:cs typeface="Arial"/>
                <a:sym typeface="Arial"/>
              </a:rPr>
              <a:t>của </a:t>
            </a:r>
            <a:r>
              <a:rPr lang="vi-VN" sz="4000" b="0" i="0" u="none" dirty="0">
                <a:solidFill>
                  <a:srgbClr val="3333FF"/>
                </a:solidFill>
                <a:latin typeface="Arial"/>
                <a:ea typeface="Arial"/>
                <a:cs typeface="Arial"/>
                <a:sym typeface="Arial"/>
              </a:rPr>
              <a:t>Hạng A Cháng.</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fade">
                                      <p:cBhvr>
                                        <p:cTn id="12"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Shape 164"/>
          <p:cNvSpPr/>
          <p:nvPr/>
        </p:nvSpPr>
        <p:spPr>
          <a:xfrm>
            <a:off x="1476375" y="1001712"/>
            <a:ext cx="5399087" cy="763587"/>
          </a:xfrm>
          <a:prstGeom prst="rect">
            <a:avLst/>
          </a:prstGeom>
        </p:spPr>
        <p:txBody>
          <a:bodyPr>
            <a:prstTxWarp prst="textPlain">
              <a:avLst/>
            </a:prstTxWarp>
          </a:bodyPr>
          <a:lstStyle/>
          <a:p>
            <a:pPr lvl="0" algn="l"/>
            <a:r>
              <a:rPr b="0" i="1" dirty="0" err="1">
                <a:ln>
                  <a:noFill/>
                </a:ln>
                <a:solidFill>
                  <a:srgbClr val="002060"/>
                </a:solidFill>
                <a:latin typeface="Times New Roman"/>
              </a:rPr>
              <a:t>Thảo</a:t>
            </a:r>
            <a:r>
              <a:rPr b="0" i="1" dirty="0">
                <a:ln>
                  <a:noFill/>
                </a:ln>
                <a:solidFill>
                  <a:srgbClr val="002060"/>
                </a:solidFill>
                <a:latin typeface="Times New Roman"/>
              </a:rPr>
              <a:t> </a:t>
            </a:r>
            <a:r>
              <a:rPr b="0" i="1" dirty="0" err="1">
                <a:ln>
                  <a:noFill/>
                </a:ln>
                <a:solidFill>
                  <a:srgbClr val="002060"/>
                </a:solidFill>
                <a:latin typeface="Times New Roman"/>
              </a:rPr>
              <a:t>luận</a:t>
            </a:r>
            <a:r>
              <a:rPr b="0" i="1" dirty="0">
                <a:ln>
                  <a:noFill/>
                </a:ln>
                <a:solidFill>
                  <a:srgbClr val="002060"/>
                </a:solidFill>
                <a:latin typeface="Times New Roman"/>
              </a:rPr>
              <a:t> </a:t>
            </a:r>
            <a:r>
              <a:rPr b="0" i="1" dirty="0" err="1">
                <a:ln>
                  <a:noFill/>
                </a:ln>
                <a:solidFill>
                  <a:srgbClr val="002060"/>
                </a:solidFill>
                <a:latin typeface="Times New Roman"/>
              </a:rPr>
              <a:t>nhóm</a:t>
            </a:r>
            <a:r>
              <a:rPr b="0" i="1" dirty="0">
                <a:ln>
                  <a:noFill/>
                </a:ln>
                <a:solidFill>
                  <a:srgbClr val="002060"/>
                </a:solidFill>
                <a:latin typeface="Times New Roman"/>
              </a:rPr>
              <a:t> </a:t>
            </a:r>
            <a:r>
              <a:rPr b="0" i="1" dirty="0" smtClean="0">
                <a:ln>
                  <a:noFill/>
                </a:ln>
                <a:solidFill>
                  <a:srgbClr val="002060"/>
                </a:solidFill>
                <a:latin typeface="Times New Roman"/>
              </a:rPr>
              <a:t> </a:t>
            </a:r>
            <a:endParaRPr b="0" i="1" dirty="0">
              <a:ln>
                <a:noFill/>
              </a:ln>
              <a:solidFill>
                <a:srgbClr val="002060"/>
              </a:solidFill>
              <a:latin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1954442086"/>
              </p:ext>
            </p:extLst>
          </p:nvPr>
        </p:nvGraphicFramePr>
        <p:xfrm>
          <a:off x="226502" y="1774505"/>
          <a:ext cx="8716162" cy="5029246"/>
        </p:xfrm>
        <a:graphic>
          <a:graphicData uri="http://schemas.openxmlformats.org/drawingml/2006/table">
            <a:tbl>
              <a:tblPr firstRow="1" bandRow="1">
                <a:tableStyleId>{5C22544A-7EE6-4342-B048-85BDC9FD1C3A}</a:tableStyleId>
              </a:tblPr>
              <a:tblGrid>
                <a:gridCol w="4358081">
                  <a:extLst>
                    <a:ext uri="{9D8B030D-6E8A-4147-A177-3AD203B41FA5}">
                      <a16:colId xmlns:a16="http://schemas.microsoft.com/office/drawing/2014/main" val="382417992"/>
                    </a:ext>
                  </a:extLst>
                </a:gridCol>
                <a:gridCol w="4358081">
                  <a:extLst>
                    <a:ext uri="{9D8B030D-6E8A-4147-A177-3AD203B41FA5}">
                      <a16:colId xmlns:a16="http://schemas.microsoft.com/office/drawing/2014/main" val="3427651258"/>
                    </a:ext>
                  </a:extLst>
                </a:gridCol>
              </a:tblGrid>
              <a:tr h="630988">
                <a:tc>
                  <a:txBody>
                    <a:bodyPr/>
                    <a:lstStyle/>
                    <a:p>
                      <a:pPr algn="ctr"/>
                      <a:r>
                        <a:rPr lang="en-SG" sz="3200" dirty="0" err="1" smtClean="0">
                          <a:latin typeface="Cambria" panose="02040503050406030204" pitchFamily="18" charset="0"/>
                          <a:ea typeface="Cambria" panose="02040503050406030204" pitchFamily="18" charset="0"/>
                        </a:rPr>
                        <a:t>Nhóm</a:t>
                      </a:r>
                      <a:r>
                        <a:rPr lang="en-SG" sz="3200" baseline="0" dirty="0" smtClean="0">
                          <a:latin typeface="Cambria" panose="02040503050406030204" pitchFamily="18" charset="0"/>
                          <a:ea typeface="Cambria" panose="02040503050406030204" pitchFamily="18" charset="0"/>
                        </a:rPr>
                        <a:t> 1 + 2</a:t>
                      </a:r>
                      <a:endParaRPr lang="en-US" sz="3200" dirty="0">
                        <a:latin typeface="Cambria" panose="02040503050406030204" pitchFamily="18" charset="0"/>
                        <a:ea typeface="Cambria" panose="02040503050406030204" pitchFamily="18" charset="0"/>
                      </a:endParaRPr>
                    </a:p>
                  </a:txBody>
                  <a:tcPr>
                    <a:solidFill>
                      <a:srgbClr val="FFC000">
                        <a:alpha val="54000"/>
                      </a:srgbClr>
                    </a:solidFill>
                  </a:tcPr>
                </a:tc>
                <a:tc>
                  <a:txBody>
                    <a:bodyPr/>
                    <a:lstStyle/>
                    <a:p>
                      <a:pPr algn="ctr"/>
                      <a:r>
                        <a:rPr lang="en-SG" sz="3200" dirty="0" err="1" smtClean="0">
                          <a:latin typeface="Cambria" panose="02040503050406030204" pitchFamily="18" charset="0"/>
                          <a:ea typeface="Cambria" panose="02040503050406030204" pitchFamily="18" charset="0"/>
                        </a:rPr>
                        <a:t>Nhóm</a:t>
                      </a:r>
                      <a:r>
                        <a:rPr lang="en-SG" sz="3200" baseline="0" dirty="0" smtClean="0">
                          <a:latin typeface="Cambria" panose="02040503050406030204" pitchFamily="18" charset="0"/>
                          <a:ea typeface="Cambria" panose="02040503050406030204" pitchFamily="18" charset="0"/>
                        </a:rPr>
                        <a:t> 3 + 4</a:t>
                      </a:r>
                      <a:endParaRPr lang="en-US" sz="3200" dirty="0">
                        <a:latin typeface="Cambria" panose="02040503050406030204" pitchFamily="18" charset="0"/>
                        <a:ea typeface="Cambria" panose="02040503050406030204" pitchFamily="18" charset="0"/>
                      </a:endParaRPr>
                    </a:p>
                  </a:txBody>
                  <a:tcPr>
                    <a:solidFill>
                      <a:srgbClr val="FFC000">
                        <a:alpha val="54000"/>
                      </a:srgbClr>
                    </a:solidFill>
                  </a:tcPr>
                </a:tc>
                <a:extLst>
                  <a:ext uri="{0D108BD9-81ED-4DB2-BD59-A6C34878D82A}">
                    <a16:rowId xmlns:a16="http://schemas.microsoft.com/office/drawing/2014/main" val="3573107314"/>
                  </a:ext>
                </a:extLst>
              </a:tr>
              <a:tr h="530654">
                <a:tc gridSpan="2">
                  <a:txBody>
                    <a:bodyPr/>
                    <a:lstStyle/>
                    <a:p>
                      <a:pPr algn="ctr"/>
                      <a:r>
                        <a:rPr lang="en-SG" sz="3200" dirty="0" err="1" smtClean="0">
                          <a:solidFill>
                            <a:srgbClr val="FF0000"/>
                          </a:solidFill>
                          <a:latin typeface="Cambria" panose="02040503050406030204" pitchFamily="18" charset="0"/>
                          <a:ea typeface="Cambria" panose="02040503050406030204" pitchFamily="18" charset="0"/>
                        </a:rPr>
                        <a:t>Tìm</a:t>
                      </a:r>
                      <a:r>
                        <a:rPr lang="en-SG" sz="3200" baseline="0" dirty="0" smtClean="0">
                          <a:solidFill>
                            <a:srgbClr val="FF0000"/>
                          </a:solidFill>
                          <a:latin typeface="Cambria" panose="02040503050406030204" pitchFamily="18" charset="0"/>
                          <a:ea typeface="Cambria" panose="02040503050406030204" pitchFamily="18" charset="0"/>
                        </a:rPr>
                        <a:t> </a:t>
                      </a:r>
                      <a:r>
                        <a:rPr lang="en-SG" sz="3200" baseline="0" dirty="0" err="1" smtClean="0">
                          <a:solidFill>
                            <a:srgbClr val="FF0000"/>
                          </a:solidFill>
                          <a:latin typeface="Cambria" panose="02040503050406030204" pitchFamily="18" charset="0"/>
                          <a:ea typeface="Cambria" panose="02040503050406030204" pitchFamily="18" charset="0"/>
                        </a:rPr>
                        <a:t>và</a:t>
                      </a:r>
                      <a:r>
                        <a:rPr lang="en-SG" sz="3200" baseline="0" dirty="0" smtClean="0">
                          <a:solidFill>
                            <a:srgbClr val="FF0000"/>
                          </a:solidFill>
                          <a:latin typeface="Cambria" panose="02040503050406030204" pitchFamily="18" charset="0"/>
                          <a:ea typeface="Cambria" panose="02040503050406030204" pitchFamily="18" charset="0"/>
                        </a:rPr>
                        <a:t> </a:t>
                      </a:r>
                      <a:r>
                        <a:rPr lang="en-SG" sz="3200" baseline="0" dirty="0" err="1" smtClean="0">
                          <a:solidFill>
                            <a:srgbClr val="FF0000"/>
                          </a:solidFill>
                          <a:latin typeface="Cambria" panose="02040503050406030204" pitchFamily="18" charset="0"/>
                          <a:ea typeface="Cambria" panose="02040503050406030204" pitchFamily="18" charset="0"/>
                        </a:rPr>
                        <a:t>gạch</a:t>
                      </a:r>
                      <a:r>
                        <a:rPr lang="en-SG" sz="3200" baseline="0" dirty="0" smtClean="0">
                          <a:solidFill>
                            <a:srgbClr val="FF0000"/>
                          </a:solidFill>
                          <a:latin typeface="Cambria" panose="02040503050406030204" pitchFamily="18" charset="0"/>
                          <a:ea typeface="Cambria" panose="02040503050406030204" pitchFamily="18" charset="0"/>
                        </a:rPr>
                        <a:t> </a:t>
                      </a:r>
                      <a:r>
                        <a:rPr lang="en-SG" sz="3200" baseline="0" dirty="0" err="1" smtClean="0">
                          <a:solidFill>
                            <a:srgbClr val="FF0000"/>
                          </a:solidFill>
                          <a:latin typeface="Cambria" panose="02040503050406030204" pitchFamily="18" charset="0"/>
                          <a:ea typeface="Cambria" panose="02040503050406030204" pitchFamily="18" charset="0"/>
                        </a:rPr>
                        <a:t>vào</a:t>
                      </a:r>
                      <a:r>
                        <a:rPr lang="en-SG" sz="3200" baseline="0" dirty="0" smtClean="0">
                          <a:solidFill>
                            <a:srgbClr val="FF0000"/>
                          </a:solidFill>
                          <a:latin typeface="Cambria" panose="02040503050406030204" pitchFamily="18" charset="0"/>
                          <a:ea typeface="Cambria" panose="02040503050406030204" pitchFamily="18" charset="0"/>
                        </a:rPr>
                        <a:t> </a:t>
                      </a:r>
                      <a:r>
                        <a:rPr lang="en-SG" sz="3200" baseline="0" dirty="0" err="1" smtClean="0">
                          <a:solidFill>
                            <a:srgbClr val="FF0000"/>
                          </a:solidFill>
                          <a:latin typeface="Cambria" panose="02040503050406030204" pitchFamily="18" charset="0"/>
                          <a:ea typeface="Cambria" panose="02040503050406030204" pitchFamily="18" charset="0"/>
                        </a:rPr>
                        <a:t>sách</a:t>
                      </a:r>
                      <a:r>
                        <a:rPr lang="en-SG" sz="3200" baseline="0" dirty="0" smtClean="0">
                          <a:solidFill>
                            <a:srgbClr val="FF0000"/>
                          </a:solidFill>
                          <a:latin typeface="Cambria" panose="02040503050406030204" pitchFamily="18" charset="0"/>
                          <a:ea typeface="Cambria" panose="02040503050406030204" pitchFamily="18" charset="0"/>
                        </a:rPr>
                        <a:t> ( </a:t>
                      </a:r>
                      <a:r>
                        <a:rPr lang="en-SG" sz="3200" baseline="0" dirty="0" err="1" smtClean="0">
                          <a:solidFill>
                            <a:srgbClr val="FF0000"/>
                          </a:solidFill>
                          <a:latin typeface="Cambria" panose="02040503050406030204" pitchFamily="18" charset="0"/>
                          <a:ea typeface="Cambria" panose="02040503050406030204" pitchFamily="18" charset="0"/>
                        </a:rPr>
                        <a:t>bút</a:t>
                      </a:r>
                      <a:r>
                        <a:rPr lang="en-SG" sz="3200" baseline="0" dirty="0" smtClean="0">
                          <a:solidFill>
                            <a:srgbClr val="FF0000"/>
                          </a:solidFill>
                          <a:latin typeface="Cambria" panose="02040503050406030204" pitchFamily="18" charset="0"/>
                          <a:ea typeface="Cambria" panose="02040503050406030204" pitchFamily="18" charset="0"/>
                        </a:rPr>
                        <a:t> </a:t>
                      </a:r>
                      <a:r>
                        <a:rPr lang="en-SG" sz="3200" baseline="0" dirty="0" err="1" smtClean="0">
                          <a:solidFill>
                            <a:srgbClr val="FF0000"/>
                          </a:solidFill>
                          <a:latin typeface="Cambria" panose="02040503050406030204" pitchFamily="18" charset="0"/>
                          <a:ea typeface="Cambria" panose="02040503050406030204" pitchFamily="18" charset="0"/>
                        </a:rPr>
                        <a:t>chì</a:t>
                      </a:r>
                      <a:r>
                        <a:rPr lang="en-SG" sz="3200" baseline="0" dirty="0" smtClean="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txBody>
                  <a:tcPr>
                    <a:solidFill>
                      <a:srgbClr val="FFC000">
                        <a:alpha val="54000"/>
                      </a:srgbClr>
                    </a:solidFill>
                  </a:tcPr>
                </a:tc>
                <a:tc hMerge="1">
                  <a:txBody>
                    <a:bodyPr/>
                    <a:lstStyle/>
                    <a:p>
                      <a:endParaRPr lang="en-US" sz="3200" dirty="0">
                        <a:latin typeface="Cambria" panose="02040503050406030204" pitchFamily="18" charset="0"/>
                        <a:ea typeface="Cambria" panose="02040503050406030204" pitchFamily="18" charset="0"/>
                      </a:endParaRPr>
                    </a:p>
                  </a:txBody>
                  <a:tcPr>
                    <a:solidFill>
                      <a:srgbClr val="FFC000">
                        <a:alpha val="54000"/>
                      </a:srgbClr>
                    </a:solidFill>
                  </a:tcPr>
                </a:tc>
                <a:extLst>
                  <a:ext uri="{0D108BD9-81ED-4DB2-BD59-A6C34878D82A}">
                    <a16:rowId xmlns:a16="http://schemas.microsoft.com/office/drawing/2014/main" val="2417095958"/>
                  </a:ext>
                </a:extLst>
              </a:tr>
              <a:tr h="3819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u="none" dirty="0" smtClean="0">
                          <a:solidFill>
                            <a:schemeClr val="dk1"/>
                          </a:solidFill>
                          <a:latin typeface="Cambria" panose="02040503050406030204" pitchFamily="18" charset="0"/>
                          <a:ea typeface="Cambria" panose="02040503050406030204" pitchFamily="18" charset="0"/>
                          <a:cs typeface="Arial"/>
                          <a:sym typeface="Arial"/>
                        </a:rPr>
                        <a:t>Gạch dưới những từ ngữ tả đặc điểm nổi bật về ngoại hình của Hạng A Cháng.</a:t>
                      </a:r>
                    </a:p>
                  </a:txBody>
                  <a:tcPr>
                    <a:solidFill>
                      <a:srgbClr val="FFC000">
                        <a:alpha val="54000"/>
                      </a:srgbClr>
                    </a:solidFill>
                  </a:tcPr>
                </a:tc>
                <a:tc>
                  <a:txBody>
                    <a:bodyPr/>
                    <a:lstStyle/>
                    <a:p>
                      <a:r>
                        <a:rPr lang="vi-VN" sz="3200" b="0" i="0" u="none" dirty="0" smtClean="0">
                          <a:solidFill>
                            <a:schemeClr val="dk1"/>
                          </a:solidFill>
                          <a:latin typeface="Cambria" panose="02040503050406030204" pitchFamily="18" charset="0"/>
                          <a:ea typeface="Cambria" panose="02040503050406030204" pitchFamily="18" charset="0"/>
                          <a:cs typeface="Arial"/>
                          <a:sym typeface="Arial"/>
                        </a:rPr>
                        <a:t>Gạch dưới những từ ngữ tả đặc điểm nổi bật về hoạt động của Hạng A Cháng</a:t>
                      </a:r>
                      <a:r>
                        <a:rPr lang="en-SG" sz="3200" b="0" i="0" u="none" dirty="0" smtClean="0">
                          <a:solidFill>
                            <a:schemeClr val="dk1"/>
                          </a:solidFill>
                          <a:latin typeface="Cambria" panose="02040503050406030204" pitchFamily="18" charset="0"/>
                          <a:ea typeface="Cambria" panose="02040503050406030204" pitchFamily="18" charset="0"/>
                          <a:cs typeface="Arial"/>
                          <a:sym typeface="Arial"/>
                        </a:rPr>
                        <a:t>.</a:t>
                      </a:r>
                      <a:endParaRPr lang="en-US" sz="3200" dirty="0">
                        <a:latin typeface="Cambria" panose="02040503050406030204" pitchFamily="18" charset="0"/>
                        <a:ea typeface="Cambria" panose="02040503050406030204" pitchFamily="18" charset="0"/>
                      </a:endParaRPr>
                    </a:p>
                  </a:txBody>
                  <a:tcPr>
                    <a:solidFill>
                      <a:srgbClr val="FFC000">
                        <a:alpha val="54000"/>
                      </a:srgbClr>
                    </a:solidFill>
                  </a:tcPr>
                </a:tc>
                <a:extLst>
                  <a:ext uri="{0D108BD9-81ED-4DB2-BD59-A6C34878D82A}">
                    <a16:rowId xmlns:a16="http://schemas.microsoft.com/office/drawing/2014/main" val="1441788161"/>
                  </a:ext>
                </a:extLst>
              </a:tr>
            </a:tbl>
          </a:graphicData>
        </a:graphic>
      </p:graphicFrame>
      <p:pic>
        <p:nvPicPr>
          <p:cNvPr id="1026" name="Picture 2"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379" y="0"/>
            <a:ext cx="2015747" cy="1511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2" name="Rounded Rectangle 1"/>
          <p:cNvSpPr/>
          <p:nvPr/>
        </p:nvSpPr>
        <p:spPr>
          <a:xfrm>
            <a:off x="192947" y="396876"/>
            <a:ext cx="8816829" cy="6280762"/>
          </a:xfrm>
          <a:prstGeom prst="roundRect">
            <a:avLst/>
          </a:prstGeom>
          <a:solidFill>
            <a:schemeClr val="bg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Shape 130"/>
          <p:cNvSpPr txBox="1"/>
          <p:nvPr/>
        </p:nvSpPr>
        <p:spPr>
          <a:xfrm>
            <a:off x="3492500" y="0"/>
            <a:ext cx="2087562" cy="396875"/>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vi-VN" sz="2000" b="1" i="0" u="none">
                <a:solidFill>
                  <a:schemeClr val="dk1"/>
                </a:solidFill>
                <a:latin typeface="Arial"/>
                <a:ea typeface="Arial"/>
                <a:cs typeface="Arial"/>
                <a:sym typeface="Arial"/>
              </a:rPr>
              <a:t>Hạng A Cháng</a:t>
            </a:r>
          </a:p>
        </p:txBody>
      </p:sp>
      <p:sp>
        <p:nvSpPr>
          <p:cNvPr id="131" name="Shape 131"/>
          <p:cNvSpPr txBox="1"/>
          <p:nvPr/>
        </p:nvSpPr>
        <p:spPr>
          <a:xfrm>
            <a:off x="494949" y="604006"/>
            <a:ext cx="8326787" cy="598729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vi-VN" sz="1800" b="0" i="0" u="none" dirty="0">
                <a:solidFill>
                  <a:schemeClr val="dk1"/>
                </a:solidFill>
                <a:latin typeface="Arial"/>
                <a:ea typeface="Arial"/>
                <a:cs typeface="Arial"/>
                <a:sym typeface="Arial"/>
              </a:rPr>
              <a:t>       Nhìn thân hình cân đối của Hạng A Cháng, tất cả các cụ già trong làng đều tấm tắc:</a:t>
            </a:r>
          </a:p>
          <a:p>
            <a:pPr marL="0" marR="0" lvl="0" indent="0" algn="l" rtl="0">
              <a:lnSpc>
                <a:spcPct val="100000"/>
              </a:lnSpc>
              <a:spcBef>
                <a:spcPts val="900"/>
              </a:spcBef>
              <a:spcAft>
                <a:spcPts val="0"/>
              </a:spcAft>
              <a:buClr>
                <a:schemeClr val="dk1"/>
              </a:buClr>
              <a:buSzPct val="25000"/>
              <a:buFont typeface="Arial"/>
              <a:buNone/>
            </a:pPr>
            <a:r>
              <a:rPr lang="vi-VN" sz="1800" b="0" i="0" u="none" dirty="0">
                <a:solidFill>
                  <a:schemeClr val="dk1"/>
                </a:solidFill>
                <a:latin typeface="Arial"/>
                <a:ea typeface="Arial"/>
                <a:cs typeface="Arial"/>
                <a:sym typeface="Arial"/>
              </a:rPr>
              <a:t>  - A Cháng trông như một con ngựa tơ hai tuổi, chân chạy qua chín núi mười khe không biết mệt, khỏe quá! Đẹp quá!</a:t>
            </a:r>
          </a:p>
          <a:p>
            <a:pPr marL="0" marR="0" lvl="0" indent="0" algn="l" rtl="0">
              <a:lnSpc>
                <a:spcPct val="100000"/>
              </a:lnSpc>
              <a:spcBef>
                <a:spcPts val="0"/>
              </a:spcBef>
              <a:spcAft>
                <a:spcPts val="0"/>
              </a:spcAft>
              <a:buClr>
                <a:schemeClr val="dk1"/>
              </a:buClr>
              <a:buSzPct val="25000"/>
              <a:buFont typeface="Arial"/>
              <a:buNone/>
            </a:pPr>
            <a:r>
              <a:rPr lang="vi-VN" sz="1800" b="0" i="0" u="none" dirty="0">
                <a:solidFill>
                  <a:schemeClr val="dk1"/>
                </a:solidFill>
                <a:latin typeface="Arial"/>
                <a:ea typeface="Arial"/>
                <a:cs typeface="Arial"/>
                <a:sym typeface="Arial"/>
              </a:rPr>
              <a:t>   </a:t>
            </a:r>
          </a:p>
        </p:txBody>
      </p:sp>
      <p:sp>
        <p:nvSpPr>
          <p:cNvPr id="132" name="Shape 132"/>
          <p:cNvSpPr txBox="1"/>
          <p:nvPr/>
        </p:nvSpPr>
        <p:spPr>
          <a:xfrm>
            <a:off x="323850" y="1916112"/>
            <a:ext cx="8496300" cy="448786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vi-VN" sz="1800" b="0" i="0" u="none" dirty="0">
                <a:solidFill>
                  <a:schemeClr val="dk1"/>
                </a:solidFill>
                <a:latin typeface="Arial"/>
                <a:ea typeface="Arial"/>
                <a:cs typeface="Arial"/>
                <a:sym typeface="Arial"/>
              </a:rPr>
              <a:t>  </a:t>
            </a:r>
            <a:r>
              <a:rPr lang="vi-VN" sz="1800" b="0" i="0" u="none" dirty="0" smtClean="0">
                <a:solidFill>
                  <a:schemeClr val="dk1"/>
                </a:solidFill>
                <a:latin typeface="Arial"/>
                <a:ea typeface="Arial"/>
                <a:cs typeface="Arial"/>
                <a:sym typeface="Arial"/>
              </a:rPr>
              <a:t> </a:t>
            </a:r>
            <a:r>
              <a:rPr lang="vi-VN" sz="1800" b="0" i="0" u="none" dirty="0">
                <a:solidFill>
                  <a:schemeClr val="dk1"/>
                </a:solidFill>
                <a:latin typeface="Arial"/>
                <a:ea typeface="Arial"/>
                <a:cs typeface="Arial"/>
                <a:sym typeface="Arial"/>
              </a:rPr>
              <a:t>A Cháng đẹp người thật. Mười tám tuổi, </a:t>
            </a:r>
            <a:r>
              <a:rPr lang="vi-VN" sz="1800" b="0" i="0" u="none" dirty="0">
                <a:solidFill>
                  <a:srgbClr val="0070C0"/>
                </a:solidFill>
                <a:latin typeface="Arial"/>
                <a:ea typeface="Arial"/>
                <a:cs typeface="Arial"/>
                <a:sym typeface="Arial"/>
              </a:rPr>
              <a:t>ngực nở vòng cung, da đỏ như lim, bắp tay bắp chân rắn như trắc , gụ. Vóc cao, vai rộng, người đứng như cột đá trời trồng.</a:t>
            </a:r>
          </a:p>
          <a:p>
            <a:pPr marL="0" marR="0" lvl="0" indent="0" algn="l" rtl="0">
              <a:lnSpc>
                <a:spcPct val="100000"/>
              </a:lnSpc>
              <a:spcBef>
                <a:spcPts val="0"/>
              </a:spcBef>
              <a:spcAft>
                <a:spcPts val="0"/>
              </a:spcAft>
              <a:buClr>
                <a:schemeClr val="dk1"/>
              </a:buClr>
              <a:buSzPct val="25000"/>
              <a:buFont typeface="Arial"/>
              <a:buNone/>
            </a:pPr>
            <a:r>
              <a:rPr lang="vi-VN" sz="1800" b="0" i="0" u="none" dirty="0">
                <a:solidFill>
                  <a:schemeClr val="dk1"/>
                </a:solidFill>
                <a:latin typeface="Arial"/>
                <a:ea typeface="Arial"/>
                <a:cs typeface="Arial"/>
                <a:sym typeface="Arial"/>
              </a:rPr>
              <a:t>  Nhưng phải nhìn Hạng A Cháng cày mới thấy hết vẻ đẹp của anh.</a:t>
            </a:r>
          </a:p>
          <a:p>
            <a:pPr marL="0" marR="0" lvl="0" indent="0" algn="l" rtl="0">
              <a:lnSpc>
                <a:spcPct val="100000"/>
              </a:lnSpc>
              <a:spcBef>
                <a:spcPts val="0"/>
              </a:spcBef>
              <a:spcAft>
                <a:spcPts val="0"/>
              </a:spcAft>
              <a:buClr>
                <a:schemeClr val="dk1"/>
              </a:buClr>
              <a:buSzPct val="25000"/>
              <a:buFont typeface="Arial"/>
              <a:buNone/>
            </a:pPr>
            <a:r>
              <a:rPr lang="vi-VN" sz="1800" b="0" i="0" u="none" dirty="0">
                <a:solidFill>
                  <a:schemeClr val="dk1"/>
                </a:solidFill>
                <a:latin typeface="Arial"/>
                <a:ea typeface="Arial"/>
                <a:cs typeface="Arial"/>
                <a:sym typeface="Arial"/>
              </a:rPr>
              <a:t>Anh đến chuồng trâu dắt con trâu to béo nhất, khỏe nhất. Người và trâu cùng ra ruộng. A Cháng đeo cày. Cái cày của người Hmông to nặng, bắp cày bằng gỗ tốt màu đen, vòng như hình cánh cung, ôm lấy </a:t>
            </a:r>
            <a:r>
              <a:rPr lang="vi-VN" sz="1800" b="0" i="0" u="none" dirty="0">
                <a:solidFill>
                  <a:srgbClr val="0070C0"/>
                </a:solidFill>
                <a:latin typeface="Arial"/>
                <a:ea typeface="Arial"/>
                <a:cs typeface="Arial"/>
                <a:sym typeface="Arial"/>
              </a:rPr>
              <a:t>bộ ngực nở. Trông anh hùng dũng như một chàng hiệp sĩ cổ đeo cung ra trận.</a:t>
            </a:r>
          </a:p>
          <a:p>
            <a:pPr marL="0" marR="0" lvl="0" indent="0" algn="l" rtl="0">
              <a:lnSpc>
                <a:spcPct val="100000"/>
              </a:lnSpc>
              <a:spcBef>
                <a:spcPts val="900"/>
              </a:spcBef>
              <a:spcAft>
                <a:spcPts val="0"/>
              </a:spcAft>
              <a:buClr>
                <a:schemeClr val="dk1"/>
              </a:buClr>
              <a:buSzPct val="25000"/>
              <a:buFont typeface="Arial"/>
              <a:buNone/>
            </a:pPr>
            <a:r>
              <a:rPr lang="vi-VN" sz="1800" b="0" i="0" u="none" dirty="0">
                <a:solidFill>
                  <a:schemeClr val="dk1"/>
                </a:solidFill>
                <a:latin typeface="Arial"/>
                <a:ea typeface="Arial"/>
                <a:cs typeface="Arial"/>
                <a:sym typeface="Arial"/>
              </a:rPr>
              <a:t>  Tới nương, A Cháng mắc cày xong, quát một tiếng “ Mổng!” và bây giờ chỉ còn </a:t>
            </a:r>
            <a:r>
              <a:rPr lang="vi-VN" sz="1800" b="0" i="0" u="none" dirty="0">
                <a:solidFill>
                  <a:srgbClr val="00B050"/>
                </a:solidFill>
                <a:latin typeface="Arial"/>
                <a:ea typeface="Arial"/>
                <a:cs typeface="Arial"/>
                <a:sym typeface="Arial"/>
              </a:rPr>
              <a:t>chăm chắm vào công việc</a:t>
            </a:r>
            <a:r>
              <a:rPr lang="vi-VN" sz="1800" b="0" i="0" u="none" dirty="0">
                <a:solidFill>
                  <a:schemeClr val="dk1"/>
                </a:solidFill>
                <a:latin typeface="Arial"/>
                <a:ea typeface="Arial"/>
                <a:cs typeface="Arial"/>
                <a:sym typeface="Arial"/>
              </a:rPr>
              <a:t>… Hai tay A Cháng </a:t>
            </a:r>
            <a:r>
              <a:rPr lang="vi-VN" sz="1800" b="0" i="0" u="none" dirty="0">
                <a:solidFill>
                  <a:srgbClr val="00B050"/>
                </a:solidFill>
                <a:latin typeface="Arial"/>
                <a:ea typeface="Arial"/>
                <a:cs typeface="Arial"/>
                <a:sym typeface="Arial"/>
              </a:rPr>
              <a:t>nắm đốc cày, mắt nhìn thế ruộng, nhìn đường cày, thân hình nhoài thành một đường cong mềm mại, khi qua trái, lúc tạt phải theo đường cày uốn vòng trên hình ruộng bậc thang như một mảnh trăng lưỡi liềm. </a:t>
            </a:r>
            <a:r>
              <a:rPr lang="vi-VN" sz="1800" b="0" i="0" u="none" dirty="0">
                <a:solidFill>
                  <a:schemeClr val="dk1"/>
                </a:solidFill>
                <a:latin typeface="Arial"/>
                <a:ea typeface="Arial"/>
                <a:cs typeface="Arial"/>
                <a:sym typeface="Arial"/>
              </a:rPr>
              <a:t>Lại có lúc được sá cày thẳng, </a:t>
            </a:r>
            <a:r>
              <a:rPr lang="vi-VN" sz="1800" b="0" i="0" u="none" dirty="0">
                <a:solidFill>
                  <a:srgbClr val="00B050"/>
                </a:solidFill>
                <a:latin typeface="Arial"/>
                <a:ea typeface="Arial"/>
                <a:cs typeface="Arial"/>
                <a:sym typeface="Arial"/>
              </a:rPr>
              <a:t>người anh như rạp hẳn xuống, đôi chân xoải dài hoặc băm những bước ngắn, gấp gấp</a:t>
            </a:r>
            <a:r>
              <a:rPr lang="vi-VN" sz="1800" b="0" i="0" u="none" dirty="0">
                <a:solidFill>
                  <a:schemeClr val="dk1"/>
                </a:solidFill>
                <a:latin typeface="Arial"/>
                <a:ea typeface="Arial"/>
                <a:cs typeface="Arial"/>
                <a:sym typeface="Arial"/>
              </a:rPr>
              <a:t>…</a:t>
            </a:r>
          </a:p>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33" name="Shape 133"/>
          <p:cNvSpPr txBox="1"/>
          <p:nvPr/>
        </p:nvSpPr>
        <p:spPr>
          <a:xfrm>
            <a:off x="395287" y="5949950"/>
            <a:ext cx="8353425" cy="6413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vi-VN" sz="1800" b="0" i="0" u="none" dirty="0">
                <a:solidFill>
                  <a:schemeClr val="dk1"/>
                </a:solidFill>
                <a:latin typeface="Arial"/>
                <a:ea typeface="Arial"/>
                <a:cs typeface="Arial"/>
                <a:sym typeface="Arial"/>
              </a:rPr>
              <a:t>   Sức lực tràn trề của A Cháng là niềm tự hào của dòng họ Hạng, một dòng họ   </a:t>
            </a:r>
          </a:p>
          <a:p>
            <a:pPr marL="0" marR="0" lvl="0" indent="0" algn="l" rtl="0">
              <a:lnSpc>
                <a:spcPct val="100000"/>
              </a:lnSpc>
              <a:spcBef>
                <a:spcPts val="0"/>
              </a:spcBef>
              <a:spcAft>
                <a:spcPts val="0"/>
              </a:spcAft>
              <a:buClr>
                <a:schemeClr val="dk1"/>
              </a:buClr>
              <a:buSzPct val="25000"/>
              <a:buFont typeface="Arial"/>
              <a:buNone/>
            </a:pPr>
            <a:r>
              <a:rPr lang="vi-VN" sz="1800" b="0" i="0" u="none" dirty="0">
                <a:solidFill>
                  <a:schemeClr val="dk1"/>
                </a:solidFill>
                <a:latin typeface="Arial"/>
                <a:ea typeface="Arial"/>
                <a:cs typeface="Arial"/>
                <a:sym typeface="Arial"/>
              </a:rPr>
              <a:t>   Hmông đang định cư ở chân núi Tơ Bo.</a:t>
            </a:r>
          </a:p>
        </p:txBody>
      </p:sp>
    </p:spTree>
    <p:extLst>
      <p:ext uri="{BB962C8B-B14F-4D97-AF65-F5344CB8AC3E}">
        <p14:creationId xmlns:p14="http://schemas.microsoft.com/office/powerpoint/2010/main" val="2107126441"/>
      </p:ext>
    </p:extLst>
  </p:cSld>
  <p:clrMapOvr>
    <a:masterClrMapping/>
  </p:clrMapOvr>
  <p:transition spd="slow">
    <p:push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1221</Words>
  <Application>Microsoft Office PowerPoint</Application>
  <PresentationFormat>On-screen Show (4:3)</PresentationFormat>
  <Paragraphs>84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Cambria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Phan Thi Nga</cp:lastModifiedBy>
  <cp:revision>12</cp:revision>
  <dcterms:modified xsi:type="dcterms:W3CDTF">2021-01-13T07:32:53Z</dcterms:modified>
</cp:coreProperties>
</file>