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5" r:id="rId2"/>
    <p:sldMasterId id="2147483747" r:id="rId3"/>
  </p:sldMasterIdLst>
  <p:notesMasterIdLst>
    <p:notesMasterId r:id="rId21"/>
  </p:notesMasterIdLst>
  <p:sldIdLst>
    <p:sldId id="281" r:id="rId4"/>
    <p:sldId id="284" r:id="rId5"/>
    <p:sldId id="287" r:id="rId6"/>
    <p:sldId id="288" r:id="rId7"/>
    <p:sldId id="290" r:id="rId8"/>
    <p:sldId id="291" r:id="rId9"/>
    <p:sldId id="292" r:id="rId10"/>
    <p:sldId id="299" r:id="rId11"/>
    <p:sldId id="293" r:id="rId12"/>
    <p:sldId id="294" r:id="rId13"/>
    <p:sldId id="295" r:id="rId14"/>
    <p:sldId id="296" r:id="rId15"/>
    <p:sldId id="297" r:id="rId16"/>
    <p:sldId id="300" r:id="rId17"/>
    <p:sldId id="298" r:id="rId18"/>
    <p:sldId id="276" r:id="rId19"/>
    <p:sldId id="30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9" autoAdjust="0"/>
    <p:restoredTop sz="94660"/>
  </p:normalViewPr>
  <p:slideViewPr>
    <p:cSldViewPr snapToGrid="0">
      <p:cViewPr varScale="1">
        <p:scale>
          <a:sx n="66" d="100"/>
          <a:sy n="66" d="100"/>
        </p:scale>
        <p:origin x="6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130352-A0DF-44C5-AF08-A741997E75C7}" type="datetimeFigureOut">
              <a:rPr lang="en-US" smtClean="0"/>
              <a:t>10/3/2022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870AB-0485-4CF7-AEA3-B39FBC68A0A9}" type="slidenum">
              <a:rPr lang="en-US" smtClean="0"/>
              <a:t>‹#›</a:t>
            </a:fld>
            <a:endParaRPr lang="en-US"/>
          </a:p>
        </p:txBody>
      </p:sp>
    </p:spTree>
    <p:extLst>
      <p:ext uri="{BB962C8B-B14F-4D97-AF65-F5344CB8AC3E}">
        <p14:creationId xmlns:p14="http://schemas.microsoft.com/office/powerpoint/2010/main" val="1584308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519686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976478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646075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162940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932714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290444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4240121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833259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697854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10/3/2022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28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10/3/2022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0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10/3/2022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477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9721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60747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9608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00277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1150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7685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7278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52265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10/3/2022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053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55355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01307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0120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51258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10/3/2022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351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pPr/>
              <a:t>10/3/2022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764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CF9CB7-831C-4E79-9B25-85EFFA48F11F}" type="datetimeFigureOut">
              <a:rPr lang="en-US" smtClean="0">
                <a:solidFill>
                  <a:prstClr val="black">
                    <a:tint val="75000"/>
                  </a:prstClr>
                </a:solidFill>
              </a:rPr>
              <a:pPr/>
              <a:t>10/3/2022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423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CF9CB7-831C-4E79-9B25-85EFFA48F11F}" type="datetimeFigureOut">
              <a:rPr lang="en-US" smtClean="0">
                <a:solidFill>
                  <a:prstClr val="black">
                    <a:tint val="75000"/>
                  </a:prstClr>
                </a:solidFill>
              </a:rPr>
              <a:pPr/>
              <a:t>10/3/2022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1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F9CB7-831C-4E79-9B25-85EFFA48F11F}" type="datetimeFigureOut">
              <a:rPr lang="en-US" smtClean="0">
                <a:solidFill>
                  <a:prstClr val="black">
                    <a:tint val="75000"/>
                  </a:prstClr>
                </a:solidFill>
              </a:rPr>
              <a:pPr/>
              <a:t>10/3/2022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6521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pPr/>
              <a:t>10/3/2022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837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pPr/>
              <a:t>10/3/2022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381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CF9CB7-831C-4E79-9B25-85EFFA48F11F}" type="datetimeFigureOut">
              <a:rPr lang="en-US" smtClean="0">
                <a:solidFill>
                  <a:prstClr val="black">
                    <a:tint val="75000"/>
                  </a:prstClr>
                </a:solidFill>
              </a:rPr>
              <a:pPr/>
              <a:t>10/3/2022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991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644469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895563"/>
      </p:ext>
    </p:extLst>
  </p:cSld>
  <p:clrMap bg1="lt1" tx1="dk1" bg2="dk2" tx2="lt2" accent1="accent1" accent2="accent2" accent3="accent3" accent4="accent4" accent5="accent5" accent6="accent6" hlink="hlink" folHlink="folHlink"/>
  <p:sldLayoutIdLst>
    <p:sldLayoutId id="2147483748"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3" Type="http://schemas.microsoft.com/office/2007/relationships/media" Target="../media/media2.mp3"/><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openxmlformats.org/officeDocument/2006/relationships/image" Target="../media/image3.gif"/><Relationship Id="rId11" Type="http://schemas.openxmlformats.org/officeDocument/2006/relationships/image" Target="../media/image8.png"/><Relationship Id="rId5" Type="http://schemas.openxmlformats.org/officeDocument/2006/relationships/slideLayout" Target="../slideLayouts/slideLayout18.xml"/><Relationship Id="rId15" Type="http://schemas.openxmlformats.org/officeDocument/2006/relationships/image" Target="../media/image12.pn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3.xml"/><Relationship Id="rId7" Type="http://schemas.openxmlformats.org/officeDocument/2006/relationships/image" Target="../media/image3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1.png"/><Relationship Id="rId5" Type="http://schemas.openxmlformats.org/officeDocument/2006/relationships/image" Target="../media/image28.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1.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7.png"/><Relationship Id="rId5" Type="http://schemas.openxmlformats.org/officeDocument/2006/relationships/image" Target="../media/image28.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1.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8.png"/><Relationship Id="rId5" Type="http://schemas.openxmlformats.org/officeDocument/2006/relationships/image" Target="../media/image28.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1.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9.png"/><Relationship Id="rId5" Type="http://schemas.openxmlformats.org/officeDocument/2006/relationships/image" Target="../media/image28.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3.xml"/><Relationship Id="rId7" Type="http://schemas.openxmlformats.org/officeDocument/2006/relationships/image" Target="../media/image41.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0.png"/><Relationship Id="rId5" Type="http://schemas.openxmlformats.org/officeDocument/2006/relationships/image" Target="../media/image28.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1.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2.png"/><Relationship Id="rId5" Type="http://schemas.openxmlformats.org/officeDocument/2006/relationships/image" Target="../media/image28.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15.mp3"/><Relationship Id="rId7" Type="http://schemas.openxmlformats.org/officeDocument/2006/relationships/image" Target="../media/image4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3.png"/><Relationship Id="rId5" Type="http://schemas.openxmlformats.org/officeDocument/2006/relationships/slideLayout" Target="../slideLayouts/slideLayout2.xml"/><Relationship Id="rId4" Type="http://schemas.openxmlformats.org/officeDocument/2006/relationships/audio" Target="../media/media15.mp3"/><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8.xml"/><Relationship Id="rId7" Type="http://schemas.openxmlformats.org/officeDocument/2006/relationships/image" Target="../media/image47.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1.gif"/></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18.xml"/><Relationship Id="rId4" Type="http://schemas.openxmlformats.org/officeDocument/2006/relationships/image" Target="../media/image23.jp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4.mp3"/><Relationship Id="rId7" Type="http://schemas.openxmlformats.org/officeDocument/2006/relationships/image" Target="../media/image2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gif"/><Relationship Id="rId11" Type="http://schemas.openxmlformats.org/officeDocument/2006/relationships/image" Target="../media/image27.png"/><Relationship Id="rId5" Type="http://schemas.openxmlformats.org/officeDocument/2006/relationships/slideLayout" Target="../slideLayouts/slideLayout18.xml"/><Relationship Id="rId10" Type="http://schemas.openxmlformats.org/officeDocument/2006/relationships/image" Target="../media/image26.png"/><Relationship Id="rId4" Type="http://schemas.openxmlformats.org/officeDocument/2006/relationships/audio" Target="../media/media4.mp3"/><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0.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1.png"/><Relationship Id="rId5" Type="http://schemas.openxmlformats.org/officeDocument/2006/relationships/image" Target="../media/image28.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1.png"/><Relationship Id="rId5" Type="http://schemas.openxmlformats.org/officeDocument/2006/relationships/image" Target="../media/image28.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3.xml"/><Relationship Id="rId7" Type="http://schemas.openxmlformats.org/officeDocument/2006/relationships/image" Target="../media/image3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1.png"/><Relationship Id="rId5" Type="http://schemas.openxmlformats.org/officeDocument/2006/relationships/image" Target="../media/image28.png"/><Relationship Id="rId4" Type="http://schemas.openxmlformats.org/officeDocument/2006/relationships/notesSlide" Target="../notesSlides/notesSlide3.xml"/><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31" name="TextBox 30"/>
          <p:cNvSpPr txBox="1"/>
          <p:nvPr/>
        </p:nvSpPr>
        <p:spPr>
          <a:xfrm>
            <a:off x="4635611" y="538833"/>
            <a:ext cx="52789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rPr>
              <a:t>Chào mừng quý thầy cô và các em học sinh đến với tiết âm nhạc </a:t>
            </a: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5473" y="2043315"/>
            <a:ext cx="4133730" cy="2902136"/>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3008" y="4070239"/>
            <a:ext cx="1246629" cy="17504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95460" y="1"/>
            <a:ext cx="4221887" cy="6858003"/>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549" y="4837043"/>
            <a:ext cx="2640188" cy="2011118"/>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549836" y="4285482"/>
            <a:ext cx="3960639" cy="2572517"/>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81348" y="-19676"/>
            <a:ext cx="2363202" cy="1805940"/>
          </a:xfrm>
          <a:prstGeom prst="rect">
            <a:avLst/>
          </a:prstGeom>
        </p:spPr>
      </p:pic>
      <p:pic>
        <p:nvPicPr>
          <p:cNvPr id="34"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7989" y="34778"/>
            <a:ext cx="1792745" cy="1805940"/>
          </a:xfrm>
          <a:prstGeom prst="rect">
            <a:avLst/>
          </a:prstGeom>
        </p:spPr>
      </p:pic>
      <p:pic>
        <p:nvPicPr>
          <p:cNvPr id="35" name="ngan uoc mo v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01996" y="1433715"/>
            <a:ext cx="609600" cy="609600"/>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539" y="-22204"/>
            <a:ext cx="4016079" cy="6867837"/>
          </a:xfrm>
          <a:prstGeom prst="rect">
            <a:avLst/>
          </a:prstGeom>
        </p:spPr>
      </p:pic>
      <p:pic>
        <p:nvPicPr>
          <p:cNvPr id="37" name="Picture 3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5669677" y="-120031"/>
            <a:ext cx="4716222" cy="7098066"/>
          </a:xfrm>
          <a:prstGeom prst="rect">
            <a:avLst/>
          </a:prstGeom>
        </p:spPr>
      </p:pic>
      <p:pic>
        <p:nvPicPr>
          <p:cNvPr id="38" name="Picture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63583" y="-121577"/>
            <a:ext cx="4669632" cy="7066582"/>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148" y="5452416"/>
            <a:ext cx="13542623" cy="1424700"/>
          </a:xfrm>
          <a:prstGeom prst="rect">
            <a:avLst/>
          </a:prstGeom>
        </p:spPr>
      </p:pic>
      <p:pic>
        <p:nvPicPr>
          <p:cNvPr id="41" name="NHAC NEN TRO CHOI PAPO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4123200" y="2955393"/>
            <a:ext cx="609600" cy="609600"/>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71526" y="1840718"/>
            <a:ext cx="566215" cy="479518"/>
          </a:xfrm>
          <a:prstGeom prst="rect">
            <a:avLst/>
          </a:prstGeom>
        </p:spPr>
      </p:pic>
      <p:pic>
        <p:nvPicPr>
          <p:cNvPr id="3" name="Picture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539" y="-33111"/>
            <a:ext cx="4580547" cy="1433976"/>
          </a:xfrm>
          <a:prstGeom prst="rect">
            <a:avLst/>
          </a:prstGeom>
        </p:spPr>
      </p:pic>
      <p:pic>
        <p:nvPicPr>
          <p:cNvPr id="18" name="Picture 17" descr="C"/>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427162" y="3319510"/>
            <a:ext cx="510579" cy="490965"/>
          </a:xfrm>
          <a:prstGeom prst="rect">
            <a:avLst/>
          </a:prstGeom>
          <a:noFill/>
          <a:ln>
            <a:noFill/>
          </a:ln>
        </p:spPr>
      </p:pic>
    </p:spTree>
    <p:extLst>
      <p:ext uri="{BB962C8B-B14F-4D97-AF65-F5344CB8AC3E}">
        <p14:creationId xmlns:p14="http://schemas.microsoft.com/office/powerpoint/2010/main" val="33980769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9714 -0.06296 L 0.20299 -0.08796 " pathEditMode="relative" rAng="0" ptsTypes="AA">
                                      <p:cBhvr>
                                        <p:cTn id="6" dur="2000" fill="hold"/>
                                        <p:tgtEl>
                                          <p:spTgt spid="25"/>
                                        </p:tgtEl>
                                        <p:attrNameLst>
                                          <p:attrName>ppt_x</p:attrName>
                                          <p:attrName>ppt_y</p:attrName>
                                        </p:attrNameLst>
                                      </p:cBhvr>
                                      <p:rCtr x="15000" y="-1250"/>
                                    </p:animMotion>
                                  </p:childTnLst>
                                </p:cTn>
                              </p:par>
                              <p:par>
                                <p:cTn id="7" presetID="56" presetClass="path" presetSubtype="0" accel="50000" decel="50000" fill="hold" nodeType="withEffect">
                                  <p:stCondLst>
                                    <p:cond delay="0"/>
                                  </p:stCondLst>
                                  <p:childTnLst>
                                    <p:animMotion origin="layout" path="M 0.06133 -0.07708 L -0.21184 -0.07199 " pathEditMode="relative" rAng="0" ptsTypes="AA">
                                      <p:cBhvr>
                                        <p:cTn id="8" dur="2000" fill="hold"/>
                                        <p:tgtEl>
                                          <p:spTgt spid="36"/>
                                        </p:tgtEl>
                                        <p:attrNameLst>
                                          <p:attrName>ppt_x</p:attrName>
                                          <p:attrName>ppt_y</p:attrName>
                                        </p:attrNameLst>
                                      </p:cBhvr>
                                      <p:rCtr x="-13659" y="255"/>
                                    </p:animMotion>
                                  </p:childTnLst>
                                </p:cTn>
                              </p:par>
                              <p:par>
                                <p:cTn id="9" presetID="56" presetClass="path" presetSubtype="0" accel="50000" decel="50000" fill="hold" nodeType="withEffect">
                                  <p:stCondLst>
                                    <p:cond delay="0"/>
                                  </p:stCondLst>
                                  <p:childTnLst>
                                    <p:animMotion origin="layout" path="M -0.01979 -0.00926 L 0.36927 0.00463 " pathEditMode="relative" rAng="0" ptsTypes="AA">
                                      <p:cBhvr>
                                        <p:cTn id="10" dur="2000" fill="hold"/>
                                        <p:tgtEl>
                                          <p:spTgt spid="37"/>
                                        </p:tgtEl>
                                        <p:attrNameLst>
                                          <p:attrName>ppt_x</p:attrName>
                                          <p:attrName>ppt_y</p:attrName>
                                        </p:attrNameLst>
                                      </p:cBhvr>
                                      <p:rCtr x="19453" y="694"/>
                                    </p:animMotion>
                                  </p:childTnLst>
                                </p:cTn>
                              </p:par>
                              <p:par>
                                <p:cTn id="11" presetID="56" presetClass="path" presetSubtype="0" accel="50000" decel="50000" fill="hold" nodeType="withEffect">
                                  <p:stCondLst>
                                    <p:cond delay="0"/>
                                  </p:stCondLst>
                                  <p:childTnLst>
                                    <p:animMotion origin="layout" path="M 0.04205 -0.0037 L -0.38737 -0.00532 " pathEditMode="relative" rAng="0" ptsTypes="AA">
                                      <p:cBhvr>
                                        <p:cTn id="12" dur="2000" fill="hold"/>
                                        <p:tgtEl>
                                          <p:spTgt spid="38"/>
                                        </p:tgtEl>
                                        <p:attrNameLst>
                                          <p:attrName>ppt_x</p:attrName>
                                          <p:attrName>ppt_y</p:attrName>
                                        </p:attrNameLst>
                                      </p:cBhvr>
                                      <p:rCtr x="-21471" y="-9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2960" fill="hold"/>
                                        <p:tgtEl>
                                          <p:spTgt spid="35"/>
                                        </p:tgtEl>
                                      </p:cBhvr>
                                    </p:cmd>
                                  </p:childTnLst>
                                </p:cTn>
                              </p:par>
                            </p:childTnLst>
                          </p:cTn>
                        </p:par>
                      </p:childTnLst>
                    </p:cTn>
                  </p:par>
                </p:childTnLst>
              </p:cTn>
              <p:nextCondLst>
                <p:cond evt="onClick" delay="0">
                  <p:tgtEl>
                    <p:spTgt spid="35"/>
                  </p:tgtEl>
                </p:cond>
              </p:nextCondLst>
            </p:seq>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4213" fill="hold"/>
                                        <p:tgtEl>
                                          <p:spTgt spid="41"/>
                                        </p:tgtEl>
                                      </p:cBhvr>
                                    </p:cmd>
                                  </p:childTnLst>
                                </p:cTn>
                              </p:par>
                            </p:childTnLst>
                          </p:cTn>
                        </p:par>
                      </p:childTnLst>
                    </p:cTn>
                  </p:par>
                </p:childTnLst>
              </p:cTn>
              <p:nextCondLst>
                <p:cond evt="onClick" delay="0">
                  <p:tgtEl>
                    <p:spTgt spid="41"/>
                  </p:tgtEl>
                </p:cond>
              </p:nextCondLst>
            </p:seq>
            <p:audio>
              <p:cMediaNode vol="80000">
                <p:cTn id="23" fill="hold" display="0">
                  <p:stCondLst>
                    <p:cond delay="indefinite"/>
                  </p:stCondLst>
                  <p:endCondLst>
                    <p:cond evt="onStopAudio" delay="0">
                      <p:tgtEl>
                        <p:sldTgt/>
                      </p:tgtEl>
                    </p:cond>
                  </p:endCondLst>
                </p:cTn>
                <p:tgtEl>
                  <p:spTgt spid="35"/>
                </p:tgtEl>
              </p:cMediaNode>
            </p:audio>
            <p:audio>
              <p:cMediaNode vol="80000">
                <p:cTn id="24" fill="hold" display="0">
                  <p:stCondLst>
                    <p:cond delay="indefinite"/>
                  </p:stCondLst>
                  <p:endCondLst>
                    <p:cond evt="onStopAudio" delay="0">
                      <p:tgtEl>
                        <p:sldTgt/>
                      </p:tgtEl>
                    </p:cond>
                  </p:endCondLst>
                </p:cTn>
                <p:tgtEl>
                  <p:spTgt spid="4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5288993" y="-135888"/>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4</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2"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08277" y="4396105"/>
            <a:ext cx="609600" cy="60960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05242"/>
            <a:ext cx="9698512" cy="1234877"/>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98512" y="700042"/>
            <a:ext cx="2493487" cy="1140078"/>
          </a:xfrm>
          <a:prstGeom prst="rect">
            <a:avLst/>
          </a:prstGeom>
        </p:spPr>
      </p:pic>
    </p:spTree>
    <p:extLst>
      <p:ext uri="{BB962C8B-B14F-4D97-AF65-F5344CB8AC3E}">
        <p14:creationId xmlns:p14="http://schemas.microsoft.com/office/powerpoint/2010/main" val="2679435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2265"/>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3+4</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369" y="0"/>
            <a:ext cx="10524860" cy="5537985"/>
          </a:xfrm>
          <a:prstGeom prst="rect">
            <a:avLst/>
          </a:prstGeom>
        </p:spPr>
      </p:pic>
      <p:pic>
        <p:nvPicPr>
          <p:cNvPr id="6" name="C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88536" y="5388882"/>
            <a:ext cx="609600" cy="609600"/>
          </a:xfrm>
          <a:prstGeom prst="rect">
            <a:avLst/>
          </a:prstGeom>
        </p:spPr>
      </p:pic>
    </p:spTree>
    <p:extLst>
      <p:ext uri="{BB962C8B-B14F-4D97-AF65-F5344CB8AC3E}">
        <p14:creationId xmlns:p14="http://schemas.microsoft.com/office/powerpoint/2010/main" val="3552728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8659270" y="112116"/>
            <a:ext cx="21755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1+2+3+4</a:t>
            </a:r>
            <a:endPar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7563394" cy="6857999"/>
          </a:xfrm>
          <a:prstGeom prst="rect">
            <a:avLst/>
          </a:prstGeom>
        </p:spPr>
      </p:pic>
      <p:pic>
        <p:nvPicPr>
          <p:cNvPr id="4" name="C1+2+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83341" y="1016800"/>
            <a:ext cx="609600" cy="609600"/>
          </a:xfrm>
          <a:prstGeom prst="rect">
            <a:avLst/>
          </a:prstGeom>
        </p:spPr>
      </p:pic>
    </p:spTree>
    <p:extLst>
      <p:ext uri="{BB962C8B-B14F-4D97-AF65-F5344CB8AC3E}">
        <p14:creationId xmlns:p14="http://schemas.microsoft.com/office/powerpoint/2010/main" val="1191065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5343868" y="102551"/>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5</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057947"/>
            <a:ext cx="9666514" cy="1912493"/>
          </a:xfrm>
          <a:prstGeom prst="rect">
            <a:avLst/>
          </a:prstGeom>
        </p:spPr>
      </p:pic>
      <p:pic>
        <p:nvPicPr>
          <p:cNvPr id="6"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80322" y="4609420"/>
            <a:ext cx="609600" cy="609600"/>
          </a:xfrm>
          <a:prstGeom prst="rect">
            <a:avLst/>
          </a:prstGeom>
        </p:spPr>
      </p:pic>
    </p:spTree>
    <p:extLst>
      <p:ext uri="{BB962C8B-B14F-4D97-AF65-F5344CB8AC3E}">
        <p14:creationId xmlns:p14="http://schemas.microsoft.com/office/powerpoint/2010/main" val="617928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5343868" y="102551"/>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6</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6086" y="1098919"/>
            <a:ext cx="6707080" cy="216843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419827"/>
            <a:ext cx="3926086" cy="1783006"/>
          </a:xfrm>
          <a:prstGeom prst="rect">
            <a:avLst/>
          </a:prstGeom>
        </p:spPr>
      </p:pic>
      <p:pic>
        <p:nvPicPr>
          <p:cNvPr id="4"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16486" y="4242200"/>
            <a:ext cx="609600" cy="609600"/>
          </a:xfrm>
          <a:prstGeom prst="rect">
            <a:avLst/>
          </a:prstGeom>
        </p:spPr>
      </p:pic>
    </p:spTree>
    <p:extLst>
      <p:ext uri="{BB962C8B-B14F-4D97-AF65-F5344CB8AC3E}">
        <p14:creationId xmlns:p14="http://schemas.microsoft.com/office/powerpoint/2010/main" val="1346774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111137" y="0"/>
            <a:ext cx="188064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5+ 6</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89717"/>
            <a:ext cx="12191999" cy="3110683"/>
          </a:xfrm>
          <a:prstGeom prst="rect">
            <a:avLst/>
          </a:prstGeom>
        </p:spPr>
      </p:pic>
      <p:pic>
        <p:nvPicPr>
          <p:cNvPr id="3" name="C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65083" y="4724400"/>
            <a:ext cx="609600" cy="609600"/>
          </a:xfrm>
          <a:prstGeom prst="rect">
            <a:avLst/>
          </a:prstGeom>
        </p:spPr>
      </p:pic>
    </p:spTree>
    <p:extLst>
      <p:ext uri="{BB962C8B-B14F-4D97-AF65-F5344CB8AC3E}">
        <p14:creationId xmlns:p14="http://schemas.microsoft.com/office/powerpoint/2010/main" val="2295428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945540" y="39894"/>
            <a:ext cx="4246460"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Cả lời 1 với các hình thức</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26" y="0"/>
            <a:ext cx="7006315" cy="689789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6744" y="1358674"/>
            <a:ext cx="5595256" cy="5499326"/>
          </a:xfrm>
          <a:prstGeom prst="rect">
            <a:avLst/>
          </a:prstGeom>
        </p:spPr>
      </p:pic>
      <p:pic>
        <p:nvPicPr>
          <p:cNvPr id="11" name="QUOC CA E tru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34845" y="2154480"/>
            <a:ext cx="609600" cy="609600"/>
          </a:xfrm>
          <a:prstGeom prst="rect">
            <a:avLst/>
          </a:prstGeom>
        </p:spPr>
      </p:pic>
      <p:pic>
        <p:nvPicPr>
          <p:cNvPr id="6" name="piano ca bai 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784772" y="865543"/>
            <a:ext cx="609600" cy="609600"/>
          </a:xfrm>
          <a:prstGeom prst="rect">
            <a:avLst/>
          </a:prstGeom>
        </p:spPr>
      </p:pic>
    </p:spTree>
    <p:extLst>
      <p:ext uri="{BB962C8B-B14F-4D97-AF65-F5344CB8AC3E}">
        <p14:creationId xmlns:p14="http://schemas.microsoft.com/office/powerpoint/2010/main" val="141131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34"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5802"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9051" y="3395598"/>
            <a:ext cx="3452948" cy="3462402"/>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724" y="148042"/>
            <a:ext cx="10359505" cy="4868095"/>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8878" y="2891589"/>
            <a:ext cx="504009" cy="50400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2548" y="2877781"/>
            <a:ext cx="504009" cy="504009"/>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1746" y="4874794"/>
            <a:ext cx="504009" cy="50400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69301" y="4764132"/>
            <a:ext cx="504009" cy="504009"/>
          </a:xfrm>
          <a:prstGeom prst="rect">
            <a:avLst/>
          </a:prstGeom>
        </p:spPr>
      </p:pic>
      <p:pic>
        <p:nvPicPr>
          <p:cNvPr id="10" name="QUOC CA E tru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40777" y="5268141"/>
            <a:ext cx="609600" cy="609600"/>
          </a:xfrm>
          <a:prstGeom prst="rect">
            <a:avLst/>
          </a:prstGeom>
        </p:spPr>
      </p:pic>
    </p:spTree>
    <p:extLst>
      <p:ext uri="{BB962C8B-B14F-4D97-AF65-F5344CB8AC3E}">
        <p14:creationId xmlns:p14="http://schemas.microsoft.com/office/powerpoint/2010/main" val="2227574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34"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324175" y="1051281"/>
            <a:ext cx="5962133" cy="558038"/>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HỌC HÁT BÀI</a:t>
            </a:r>
            <a:r>
              <a:rPr kumimoji="0" lang="en-US" sz="2800" b="1"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a:t>
            </a:r>
            <a:r>
              <a:rPr kumimoji="0" lang="en-US" sz="2800" b="1" i="0" u="none" strike="noStrike" kern="1200" cap="none" spc="0" normalizeH="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QUỐC CA VIỆT NAM</a:t>
            </a:r>
            <a:endParaRPr kumimoji="0" lang="en-US" sz="2800" b="0"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5" name="Rectangle 4"/>
          <p:cNvSpPr/>
          <p:nvPr/>
        </p:nvSpPr>
        <p:spPr>
          <a:xfrm>
            <a:off x="8434038" y="1765993"/>
            <a:ext cx="3757962" cy="65864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Nhạc và lời Văn Cao</a:t>
            </a:r>
            <a:endParaRPr kumimoji="0" lang="en-US" sz="3200" b="0"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7" name="Rectangle 6"/>
          <p:cNvSpPr/>
          <p:nvPr/>
        </p:nvSpPr>
        <p:spPr>
          <a:xfrm>
            <a:off x="7580542" y="185961"/>
            <a:ext cx="1476686" cy="624530"/>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TIẾT 5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0937" y="108785"/>
            <a:ext cx="1908840" cy="104403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86459" y="0"/>
            <a:ext cx="566215" cy="47951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3682444" cy="115281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1989" y="1590046"/>
            <a:ext cx="4990011" cy="5203633"/>
          </a:xfrm>
          <a:prstGeom prst="rect">
            <a:avLst/>
          </a:prstGeom>
        </p:spPr>
      </p:pic>
      <p:pic>
        <p:nvPicPr>
          <p:cNvPr id="13" name="Picture 12" descr="C"/>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1328" y="6274584"/>
            <a:ext cx="510579" cy="490965"/>
          </a:xfrm>
          <a:prstGeom prst="rect">
            <a:avLst/>
          </a:prstGeom>
          <a:noFill/>
          <a:ln>
            <a:noFill/>
          </a:ln>
        </p:spPr>
      </p:pic>
    </p:spTree>
    <p:extLst>
      <p:ext uri="{BB962C8B-B14F-4D97-AF65-F5344CB8AC3E}">
        <p14:creationId xmlns:p14="http://schemas.microsoft.com/office/powerpoint/2010/main" val="281131692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824" y="1489166"/>
            <a:ext cx="5354175" cy="5368834"/>
          </a:xfrm>
          <a:prstGeom prst="rect">
            <a:avLst/>
          </a:prstGeom>
        </p:spPr>
      </p:pic>
      <p:sp>
        <p:nvSpPr>
          <p:cNvPr id="6" name="TextBox 5"/>
          <p:cNvSpPr txBox="1"/>
          <p:nvPr/>
        </p:nvSpPr>
        <p:spPr>
          <a:xfrm>
            <a:off x="4774370" y="683109"/>
            <a:ext cx="3625048" cy="461665"/>
          </a:xfrm>
          <a:prstGeom prst="rect">
            <a:avLst/>
          </a:prstGeom>
          <a:noFill/>
        </p:spPr>
        <p:txBody>
          <a:bodyPr wrap="square" rtlCol="0">
            <a:spAutoFit/>
          </a:bodyPr>
          <a:lstStyle/>
          <a:p>
            <a:r>
              <a:rPr lang="en-US" sz="2400" dirty="0">
                <a:solidFill>
                  <a:srgbClr val="000000"/>
                </a:solidFill>
                <a:latin typeface="Times New Roman" panose="02020603050405020304" pitchFamily="18" charset="0"/>
                <a:cs typeface="Times New Roman" panose="02020603050405020304" pitchFamily="18" charset="0"/>
              </a:rPr>
              <a:t>Giới thiệu tác giả-tác phẩm</a:t>
            </a:r>
          </a:p>
        </p:txBody>
      </p:sp>
      <p:sp>
        <p:nvSpPr>
          <p:cNvPr id="7" name="Rectangle 6"/>
          <p:cNvSpPr/>
          <p:nvPr/>
        </p:nvSpPr>
        <p:spPr>
          <a:xfrm>
            <a:off x="300445" y="1489166"/>
            <a:ext cx="10633166" cy="461665"/>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Văn Cao</a:t>
            </a:r>
            <a:r>
              <a:rPr lang="vi-VN" sz="2400" dirty="0">
                <a:latin typeface="Times New Roman" panose="02020603050405020304" pitchFamily="18" charset="0"/>
                <a:cs typeface="Times New Roman" panose="02020603050405020304" pitchFamily="18" charset="0"/>
              </a:rPr>
              <a:t> sinh ngày 15 tháng 11 năm 1923 – mất ngày 10 tháng 7 năm 1995</a:t>
            </a:r>
            <a:endParaRPr lang="en-US"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182879" y="2295223"/>
            <a:ext cx="9914709" cy="1200329"/>
          </a:xfrm>
          <a:prstGeom prst="rect">
            <a:avLst/>
          </a:prstGeom>
        </p:spPr>
        <p:txBody>
          <a:bodyPr wrap="square">
            <a:spAutoFit/>
          </a:bodyPr>
          <a:lstStyle/>
          <a:p>
            <a:pPr algn="just"/>
            <a:r>
              <a:rPr lang="en-US" sz="2400" dirty="0">
                <a:solidFill>
                  <a:srgbClr val="202124"/>
                </a:solidFill>
                <a:latin typeface="Times New Roman" panose="02020603050405020304" pitchFamily="18" charset="0"/>
                <a:cs typeface="Times New Roman" panose="02020603050405020304" pitchFamily="18" charset="0"/>
              </a:rPr>
              <a:t>Quốc ca trước có tên gọi </a:t>
            </a:r>
            <a:r>
              <a:rPr lang="vi-VN" sz="2400" dirty="0">
                <a:solidFill>
                  <a:srgbClr val="202124"/>
                </a:solidFill>
                <a:latin typeface="Times New Roman" panose="02020603050405020304" pitchFamily="18" charset="0"/>
                <a:cs typeface="Times New Roman" panose="02020603050405020304" pitchFamily="18" charset="0"/>
              </a:rPr>
              <a:t>"Tiến quân ca" là một bài hát do nhạc sĩ Văn Cao (1923–1995) sáng tác vào năm 1944 và được sử dụng làm quốc ca của nước Cộng hòa xã hội chủ nghĩa Việt Nam kể từ năm 1976.</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692962" y="1"/>
            <a:ext cx="6053204" cy="517065"/>
          </a:xfrm>
          <a:prstGeom prst="rect">
            <a:avLst/>
          </a:prstGeom>
        </p:spPr>
        <p:txBody>
          <a:bodyPr wrap="square">
            <a:spAutoFit/>
          </a:bodyPr>
          <a:lstStyle/>
          <a:p>
            <a:pPr>
              <a:lnSpc>
                <a:spcPct val="115000"/>
              </a:lnSpc>
            </a:pPr>
            <a:r>
              <a:rPr lang="en-US" sz="2400" b="1" dirty="0">
                <a:solidFill>
                  <a:srgbClr val="002060"/>
                </a:solidFill>
                <a:latin typeface="Times New Roman" panose="02020603050405020304" pitchFamily="18" charset="0"/>
                <a:ea typeface="Calibri"/>
                <a:cs typeface="Times New Roman" panose="02020603050405020304" pitchFamily="18" charset="0"/>
              </a:rPr>
              <a:t>HOẠT ĐỘNG HÌNH THÀNH KIẾN THỨC</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861" y="3839944"/>
            <a:ext cx="4550789" cy="2852255"/>
          </a:xfrm>
          <a:prstGeom prst="rect">
            <a:avLst/>
          </a:prstGeom>
        </p:spPr>
      </p:pic>
    </p:spTree>
    <p:extLst>
      <p:ext uri="{BB962C8B-B14F-4D97-AF65-F5344CB8AC3E}">
        <p14:creationId xmlns:p14="http://schemas.microsoft.com/office/powerpoint/2010/main" val="2992863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7824" y="1489166"/>
            <a:ext cx="5354175" cy="5368834"/>
          </a:xfrm>
          <a:prstGeom prst="rect">
            <a:avLst/>
          </a:prstGeom>
        </p:spPr>
      </p:pic>
      <p:sp>
        <p:nvSpPr>
          <p:cNvPr id="10" name="TextBox 9"/>
          <p:cNvSpPr txBox="1"/>
          <p:nvPr/>
        </p:nvSpPr>
        <p:spPr>
          <a:xfrm>
            <a:off x="8711560" y="72579"/>
            <a:ext cx="1904960" cy="461665"/>
          </a:xfrm>
          <a:prstGeom prst="rect">
            <a:avLst/>
          </a:prstGeom>
          <a:noFill/>
        </p:spPr>
        <p:txBody>
          <a:bodyPr wrap="square" rtlCol="0">
            <a:spAutoFit/>
          </a:bodyPr>
          <a:lstStyle/>
          <a:p>
            <a:r>
              <a:rPr lang="en-US" sz="2400" dirty="0">
                <a:solidFill>
                  <a:srgbClr val="000000"/>
                </a:solidFill>
                <a:latin typeface="Times New Roman" panose="02020603050405020304" pitchFamily="18" charset="0"/>
                <a:cs typeface="Times New Roman" panose="02020603050405020304" pitchFamily="18" charset="0"/>
              </a:rPr>
              <a:t>Hát mẫu</a:t>
            </a:r>
          </a:p>
        </p:txBody>
      </p:sp>
      <p:pic>
        <p:nvPicPr>
          <p:cNvPr id="12" name="NGHE MAU QUOC A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49640" y="879566"/>
            <a:ext cx="609600" cy="609600"/>
          </a:xfrm>
          <a:prstGeom prst="rect">
            <a:avLst/>
          </a:prstGeom>
        </p:spPr>
      </p:pic>
      <p:pic>
        <p:nvPicPr>
          <p:cNvPr id="13" name="QUOC CA E truon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054440" y="2789192"/>
            <a:ext cx="609600" cy="609600"/>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205" y="-5069"/>
            <a:ext cx="6526481" cy="6807722"/>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205" y="-60416"/>
            <a:ext cx="1632857" cy="444501"/>
          </a:xfrm>
          <a:prstGeom prst="rect">
            <a:avLst/>
          </a:prstGeom>
        </p:spPr>
      </p:pic>
    </p:spTree>
    <p:extLst>
      <p:ext uri="{BB962C8B-B14F-4D97-AF65-F5344CB8AC3E}">
        <p14:creationId xmlns:p14="http://schemas.microsoft.com/office/powerpoint/2010/main" val="3394813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362" fill="hold"/>
                                        <p:tgtEl>
                                          <p:spTgt spid="12"/>
                                        </p:tgtEl>
                                      </p:cBhvr>
                                    </p:cmd>
                                  </p:child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0134" fill="hold"/>
                                        <p:tgtEl>
                                          <p:spTgt spid="13"/>
                                        </p:tgtEl>
                                      </p:cBhvr>
                                    </p:cmd>
                                  </p:childTnLst>
                                </p:cTn>
                              </p:par>
                            </p:childTnLst>
                          </p:cTn>
                        </p:par>
                      </p:childTnLst>
                    </p:cTn>
                  </p:par>
                </p:childTnLst>
              </p:cTn>
              <p:nextCondLst>
                <p:cond evt="onClick" delay="0">
                  <p:tgtEl>
                    <p:spTgt spid="13"/>
                  </p:tgtEl>
                </p:cond>
              </p:nextCondLst>
            </p:seq>
            <p:audio>
              <p:cMediaNode vol="80000">
                <p:cTn id="12" fill="hold" display="0">
                  <p:stCondLst>
                    <p:cond delay="indefinite"/>
                  </p:stCondLst>
                  <p:endCondLst>
                    <p:cond evt="onStopAudio" delay="0">
                      <p:tgtEl>
                        <p:sldTgt/>
                      </p:tgtEl>
                    </p:cond>
                  </p:endCondLst>
                </p:cTn>
                <p:tgtEl>
                  <p:spTgt spid="12"/>
                </p:tgtEl>
              </p:cMediaNode>
            </p:audio>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824" y="1489166"/>
            <a:ext cx="5354175" cy="5368834"/>
          </a:xfrm>
          <a:prstGeom prst="rect">
            <a:avLst/>
          </a:prstGeom>
        </p:spPr>
      </p:pic>
      <p:sp>
        <p:nvSpPr>
          <p:cNvPr id="5" name="TextBox 4"/>
          <p:cNvSpPr txBox="1"/>
          <p:nvPr/>
        </p:nvSpPr>
        <p:spPr>
          <a:xfrm>
            <a:off x="4113893" y="0"/>
            <a:ext cx="3358061" cy="523220"/>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ĐỌC LỜI CA LỜI 1</a:t>
            </a:r>
          </a:p>
        </p:txBody>
      </p:sp>
      <p:sp>
        <p:nvSpPr>
          <p:cNvPr id="6" name="Rectangle 5"/>
          <p:cNvSpPr/>
          <p:nvPr/>
        </p:nvSpPr>
        <p:spPr>
          <a:xfrm>
            <a:off x="440337" y="645883"/>
            <a:ext cx="10705171" cy="4461286"/>
          </a:xfrm>
          <a:prstGeom prst="rect">
            <a:avLst/>
          </a:prstGeom>
        </p:spPr>
        <p:txBody>
          <a:bodyPr wrap="square">
            <a:spAutoFit/>
          </a:bodyPr>
          <a:lstStyle/>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1: Đoàn quân Việt Nam đi chung lòng cứu quốc. Bước chân dồn vang trên đường gập ghềnh xa.</a:t>
            </a:r>
          </a:p>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2: Cờ in máu chiến thắng mang hồn nước. Súng ngoài xa chen khúc quân hành ca.</a:t>
            </a:r>
          </a:p>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3: Đường vinh quang xây xác quân thù. Thắng gian lao cùng nhau lập chiến khu.</a:t>
            </a:r>
          </a:p>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4: Vì nhân dân chiến đấu không ngừng.Tiến mau ra sa trường.</a:t>
            </a:r>
          </a:p>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5: Tiến lên, cùng tiến lên.</a:t>
            </a:r>
          </a:p>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6: Nước non Việt Nam ta vững bền.</a:t>
            </a:r>
          </a:p>
        </p:txBody>
      </p:sp>
    </p:spTree>
    <p:extLst>
      <p:ext uri="{BB962C8B-B14F-4D97-AF65-F5344CB8AC3E}">
        <p14:creationId xmlns:p14="http://schemas.microsoft.com/office/powerpoint/2010/main" val="2937082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sp>
        <p:nvSpPr>
          <p:cNvPr id="7" name="Rectangle 6"/>
          <p:cNvSpPr/>
          <p:nvPr/>
        </p:nvSpPr>
        <p:spPr>
          <a:xfrm>
            <a:off x="368114" y="52141"/>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Dạy từng câu</a:t>
            </a:r>
          </a:p>
        </p:txBody>
      </p:sp>
      <p:sp>
        <p:nvSpPr>
          <p:cNvPr id="8" name="Rectangle 7"/>
          <p:cNvSpPr/>
          <p:nvPr/>
        </p:nvSpPr>
        <p:spPr>
          <a:xfrm>
            <a:off x="5699975" y="-9415"/>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Câu 1</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2589"/>
            <a:ext cx="10759404" cy="2816898"/>
          </a:xfrm>
          <a:prstGeom prst="rect">
            <a:avLst/>
          </a:prstGeom>
        </p:spPr>
      </p:pic>
      <p:pic>
        <p:nvPicPr>
          <p:cNvPr id="11"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20893" y="4698007"/>
            <a:ext cx="609600" cy="609600"/>
          </a:xfrm>
          <a:prstGeom prst="rect">
            <a:avLst/>
          </a:prstGeom>
        </p:spPr>
      </p:pic>
    </p:spTree>
    <p:extLst>
      <p:ext uri="{BB962C8B-B14F-4D97-AF65-F5344CB8AC3E}">
        <p14:creationId xmlns:p14="http://schemas.microsoft.com/office/powerpoint/2010/main" val="1111459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51"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5301848" y="260703"/>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2</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3"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02436" y="4996996"/>
            <a:ext cx="609600" cy="60960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195500"/>
            <a:ext cx="10516037" cy="2749483"/>
          </a:xfrm>
          <a:prstGeom prst="rect">
            <a:avLst/>
          </a:prstGeom>
        </p:spPr>
      </p:pic>
    </p:spTree>
    <p:extLst>
      <p:ext uri="{BB962C8B-B14F-4D97-AF65-F5344CB8AC3E}">
        <p14:creationId xmlns:p14="http://schemas.microsoft.com/office/powerpoint/2010/main" val="2936479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4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5209456"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1+2</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2" name="C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24059" y="5284379"/>
            <a:ext cx="609600" cy="609600"/>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33" y="907034"/>
            <a:ext cx="10597557" cy="3800804"/>
          </a:xfrm>
          <a:prstGeom prst="rect">
            <a:avLst/>
          </a:prstGeom>
        </p:spPr>
      </p:pic>
    </p:spTree>
    <p:extLst>
      <p:ext uri="{BB962C8B-B14F-4D97-AF65-F5344CB8AC3E}">
        <p14:creationId xmlns:p14="http://schemas.microsoft.com/office/powerpoint/2010/main" val="1135322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4107162" y="-81319"/>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3</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2"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32128" y="2645682"/>
            <a:ext cx="609600" cy="6096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67907" y="783771"/>
            <a:ext cx="2224092" cy="997853"/>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900417"/>
            <a:ext cx="2123485" cy="831843"/>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23485" y="900417"/>
            <a:ext cx="7844422" cy="831843"/>
          </a:xfrm>
          <a:prstGeom prst="rect">
            <a:avLst/>
          </a:prstGeom>
        </p:spPr>
      </p:pic>
    </p:spTree>
    <p:extLst>
      <p:ext uri="{BB962C8B-B14F-4D97-AF65-F5344CB8AC3E}">
        <p14:creationId xmlns:p14="http://schemas.microsoft.com/office/powerpoint/2010/main" val="4058313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249</Words>
  <Application>Microsoft Office PowerPoint</Application>
  <PresentationFormat>Widescreen</PresentationFormat>
  <Paragraphs>28</Paragraphs>
  <Slides>17</Slides>
  <Notes>9</Notes>
  <HiddenSlides>0</HiddenSlides>
  <MMClips>17</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17</vt:i4>
      </vt:variant>
    </vt:vector>
  </HeadingPairs>
  <TitlesOfParts>
    <vt:vector size="24" baseType="lpstr">
      <vt:lpstr>#9Slide05 Dancing Script</vt:lpstr>
      <vt:lpstr>Arial</vt:lpstr>
      <vt:lpstr>Calibri</vt:lpstr>
      <vt:lpstr>Times New Roman</vt:lpstr>
      <vt:lpstr>1_Office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39</cp:revision>
  <dcterms:created xsi:type="dcterms:W3CDTF">2022-04-04T07:42:19Z</dcterms:created>
  <dcterms:modified xsi:type="dcterms:W3CDTF">2022-10-03T06:43:31Z</dcterms:modified>
</cp:coreProperties>
</file>