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31" r:id="rId3"/>
    <p:sldMasterId id="2147483749" r:id="rId4"/>
    <p:sldMasterId id="2147483761" r:id="rId5"/>
  </p:sldMasterIdLst>
  <p:notesMasterIdLst>
    <p:notesMasterId r:id="rId12"/>
  </p:notesMasterIdLst>
  <p:sldIdLst>
    <p:sldId id="256" r:id="rId6"/>
    <p:sldId id="258" r:id="rId7"/>
    <p:sldId id="3397" r:id="rId8"/>
    <p:sldId id="265" r:id="rId9"/>
    <p:sldId id="284" r:id="rId10"/>
    <p:sldId id="51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86" d="100"/>
          <a:sy n="86" d="100"/>
        </p:scale>
        <p:origin x="43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5</a:t>
            </a:fld>
            <a:endParaRPr lang="zh-CN" altLang="en-US"/>
          </a:p>
        </p:txBody>
      </p:sp>
    </p:spTree>
    <p:extLst>
      <p:ext uri="{BB962C8B-B14F-4D97-AF65-F5344CB8AC3E}">
        <p14:creationId xmlns:p14="http://schemas.microsoft.com/office/powerpoint/2010/main" val="2053683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00821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2021/8/6</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advClick="0" advTm="0">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67801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65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36404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6561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矩形 10"/>
          <p:cNvSpPr/>
          <p:nvPr userDrawn="1"/>
        </p:nvSpPr>
        <p:spPr>
          <a:xfrm>
            <a:off x="8325228" y="5598368"/>
            <a:ext cx="775136"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精美</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课件：</a:t>
            </a:r>
            <a:r>
              <a:rPr kumimoji="0" lang="en-US" altLang="zh-CN" sz="100" b="0" i="0" u="none" strike="noStrike" kern="0" cap="none" spc="0" normalizeH="0" baseline="0" noProof="0" dirty="0">
                <a:ln>
                  <a:noFill/>
                </a:ln>
                <a:solidFill>
                  <a:prstClr val="white"/>
                </a:solidFill>
                <a:effectLst/>
                <a:uLnTx/>
                <a:uFillTx/>
              </a:rPr>
              <a:t>www.1ppt.com/kejian/             </a:t>
            </a: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工作总结</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www.1ppt.com/xiazai/zongjie/ </a:t>
            </a:r>
            <a:r>
              <a:rPr kumimoji="0" lang="zh-CN" altLang="en-US" sz="100" b="0" i="0" u="none" strike="noStrike" kern="0" cap="none" spc="0" normalizeH="0" baseline="0" noProof="0" dirty="0">
                <a:ln>
                  <a:noFill/>
                </a:ln>
                <a:solidFill>
                  <a:prstClr val="white"/>
                </a:solidFill>
                <a:effectLst/>
                <a:uLnTx/>
                <a:uFillTx/>
              </a:rPr>
              <a:t>工作计划：</a:t>
            </a:r>
            <a:r>
              <a:rPr kumimoji="0" lang="en-US" altLang="zh-CN" sz="100" b="0" i="0" u="none" strike="noStrike" kern="0" cap="none" spc="0" normalizeH="0" baseline="0" noProof="0" dirty="0">
                <a:ln>
                  <a:noFill/>
                </a:ln>
                <a:solidFill>
                  <a:prstClr val="white"/>
                </a:solidFill>
                <a:effectLst/>
                <a:uLnTx/>
                <a:uFillTx/>
              </a:rPr>
              <a:t>www.1ppt.com/xiazai/jihua/</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商务</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www.1ppt.com/moban/shangwu/  </a:t>
            </a:r>
            <a:r>
              <a:rPr kumimoji="0" lang="zh-CN" altLang="en-US" sz="100" b="0" i="0" u="none" strike="noStrike" kern="0" cap="none" spc="0" normalizeH="0" baseline="0" noProof="0" dirty="0">
                <a:ln>
                  <a:noFill/>
                </a:ln>
                <a:solidFill>
                  <a:prstClr val="white"/>
                </a:solidFill>
                <a:effectLst/>
                <a:uLnTx/>
                <a:uFillTx/>
              </a:rPr>
              <a:t>个人简历</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www.1ppt.com/xiazai/jianli/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毕业答辩</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www.1ppt.com/xiazai/dabian/  </a:t>
            </a:r>
            <a:r>
              <a:rPr kumimoji="0" lang="zh-CN" altLang="en-US" sz="100" b="0" i="0" u="none" strike="noStrike" kern="0" cap="none" spc="0" normalizeH="0" baseline="0" noProof="0" dirty="0">
                <a:ln>
                  <a:noFill/>
                </a:ln>
                <a:solidFill>
                  <a:prstClr val="white"/>
                </a:solidFill>
                <a:effectLst/>
                <a:uLnTx/>
                <a:uFillTx/>
              </a:rPr>
              <a:t>工作汇报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www.1ppt.com/xiazai/huibao/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p>
        </p:txBody>
      </p:sp>
    </p:spTree>
    <p:extLst>
      <p:ext uri="{BB962C8B-B14F-4D97-AF65-F5344CB8AC3E}">
        <p14:creationId xmlns:p14="http://schemas.microsoft.com/office/powerpoint/2010/main" val="646965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47830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456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104050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52313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11918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373426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41.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 id="214748367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69539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51.xml"/><Relationship Id="rId5" Type="http://schemas.openxmlformats.org/officeDocument/2006/relationships/image" Target="../media/image46.emf"/><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microsoft.com/office/2007/relationships/hdphoto" Target="../media/hdphoto2.wdp"/><Relationship Id="rId5" Type="http://schemas.openxmlformats.org/officeDocument/2006/relationships/image" Target="../media/image4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161" y="4285397"/>
            <a:ext cx="11818861" cy="2388358"/>
          </a:xfrm>
          <a:prstGeom prst="rect">
            <a:avLst/>
          </a:prstGeom>
        </p:spPr>
      </p:pic>
      <p:pic>
        <p:nvPicPr>
          <p:cNvPr id="3" name="图片 2"/>
          <p:cNvPicPr>
            <a:picLocks noChangeAspect="1"/>
          </p:cNvPicPr>
          <p:nvPr/>
        </p:nvPicPr>
        <p:blipFill>
          <a:blip r:embed="rId3"/>
          <a:stretch>
            <a:fillRect/>
          </a:stretch>
        </p:blipFill>
        <p:spPr>
          <a:xfrm>
            <a:off x="1921101" y="1473958"/>
            <a:ext cx="9864578" cy="2635291"/>
          </a:xfrm>
          <a:prstGeom prst="rect">
            <a:avLst/>
          </a:prstGeom>
        </p:spPr>
      </p:pic>
      <p:pic>
        <p:nvPicPr>
          <p:cNvPr id="4" name="图片 3"/>
          <p:cNvPicPr>
            <a:picLocks noChangeAspect="1"/>
          </p:cNvPicPr>
          <p:nvPr/>
        </p:nvPicPr>
        <p:blipFill>
          <a:blip r:embed="rId4"/>
          <a:stretch>
            <a:fillRect/>
          </a:stretch>
        </p:blipFill>
        <p:spPr>
          <a:xfrm>
            <a:off x="965881" y="395786"/>
            <a:ext cx="9935813" cy="1302800"/>
          </a:xfrm>
          <a:prstGeom prst="rect">
            <a:avLst/>
          </a:prstGeom>
        </p:spPr>
      </p:pic>
      <p:pic>
        <p:nvPicPr>
          <p:cNvPr id="5" name="图片 4"/>
          <p:cNvPicPr>
            <a:picLocks noChangeAspect="1"/>
          </p:cNvPicPr>
          <p:nvPr/>
        </p:nvPicPr>
        <p:blipFill>
          <a:blip r:embed="rId5"/>
          <a:stretch>
            <a:fillRect/>
          </a:stretch>
        </p:blipFill>
        <p:spPr>
          <a:xfrm>
            <a:off x="406321" y="2872861"/>
            <a:ext cx="7195481" cy="3419904"/>
          </a:xfrm>
          <a:prstGeom prst="rect">
            <a:avLst/>
          </a:prstGeom>
        </p:spPr>
      </p:pic>
      <p:sp>
        <p:nvSpPr>
          <p:cNvPr id="12" name="文本框 11"/>
          <p:cNvSpPr txBox="1"/>
          <p:nvPr/>
        </p:nvSpPr>
        <p:spPr>
          <a:xfrm>
            <a:off x="2823275" y="2187792"/>
            <a:ext cx="87376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Tiết</a:t>
            </a:r>
            <a:r>
              <a:rPr kumimoji="0" lang="en-US" altLang="zh-CN" sz="5400" b="1" i="0" u="none" strike="noStrike" kern="1200" cap="none" spc="0" normalizeH="0" baseline="0" noProof="0">
                <a:ln>
                  <a:noFill/>
                </a:ln>
                <a:solidFill>
                  <a:srgbClr val="0070C0"/>
                </a:solidFill>
                <a:effectLst/>
                <a:uLnTx/>
                <a:uFillTx/>
                <a:latin typeface="+mj-lt"/>
                <a:ea typeface="方正静蕾简体" panose="02000000000000000000" pitchFamily="2" charset="-122"/>
                <a:cs typeface="+mn-cs"/>
              </a:rPr>
              <a:t> 5: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Luyện</a:t>
            </a:r>
            <a:r>
              <a:rPr kumimoji="0" lang="en-US" altLang="zh-CN"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rPr>
              <a:t>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viết</a:t>
            </a:r>
            <a:r>
              <a:rPr kumimoji="0" lang="en-US" altLang="zh-CN"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rPr>
              <a:t>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đoạn</a:t>
            </a:r>
            <a:endParaRPr kumimoji="0" lang="zh-CN" altLang="en-US"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3065" y="1107508"/>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pic>
        <p:nvPicPr>
          <p:cNvPr id="4" name="Picture 2" descr="20210409090849_wm_shs-tieng-viet-2-tap-1">
            <a:extLst>
              <a:ext uri="{FF2B5EF4-FFF2-40B4-BE49-F238E27FC236}">
                <a16:creationId xmlns:a16="http://schemas.microsoft.com/office/drawing/2014/main" id="{B04D2D46-01CF-472C-A4D4-E2879CC0D13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052084" y="1219708"/>
            <a:ext cx="684585" cy="629409"/>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7B512E-0CDE-4FBF-966D-96D201F41F6E}"/>
              </a:ext>
            </a:extLst>
          </p:cNvPr>
          <p:cNvSpPr txBox="1"/>
          <p:nvPr/>
        </p:nvSpPr>
        <p:spPr>
          <a:xfrm>
            <a:off x="2930682" y="1219708"/>
            <a:ext cx="7835425" cy="551048"/>
          </a:xfrm>
          <a:prstGeom prst="rect">
            <a:avLst/>
          </a:prstGeom>
          <a:noFill/>
        </p:spPr>
        <p:txBody>
          <a:bodyPr wrap="square" rtlCol="0">
            <a:spAutoFit/>
          </a:bodyPr>
          <a:lstStyle/>
          <a:p>
            <a:pPr>
              <a:lnSpc>
                <a:spcPts val="4000"/>
              </a:lnSpc>
            </a:pPr>
            <a:r>
              <a:rPr lang="en-US" sz="2667" b="1" dirty="0">
                <a:solidFill>
                  <a:schemeClr val="accent4">
                    <a:lumMod val="50000"/>
                  </a:schemeClr>
                </a:solidFill>
                <a:latin typeface="UTM Avo" panose="02040603050506020204" pitchFamily="18" charset="0"/>
              </a:rPr>
              <a:t>1. </a:t>
            </a:r>
            <a:r>
              <a:rPr lang="en-US" sz="2667" b="1" dirty="0" err="1">
                <a:solidFill>
                  <a:schemeClr val="accent4">
                    <a:lumMod val="50000"/>
                  </a:schemeClr>
                </a:solidFill>
                <a:latin typeface="UTM Avo" panose="02040603050506020204" pitchFamily="18" charset="0"/>
              </a:rPr>
              <a:t>Nói</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về</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một</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đồ</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dùng</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học</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tập</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của</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em</a:t>
            </a:r>
            <a:endParaRPr lang="en-US" sz="2667"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2FBDD31C-4640-440B-BBB1-489C9DC0748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rcRect l="9287"/>
          <a:stretch/>
        </p:blipFill>
        <p:spPr>
          <a:xfrm>
            <a:off x="4384414" y="2352232"/>
            <a:ext cx="4630623" cy="3717134"/>
          </a:xfrm>
          <a:prstGeom prst="rect">
            <a:avLst/>
          </a:prstGeom>
        </p:spPr>
      </p:pic>
      <p:pic>
        <p:nvPicPr>
          <p:cNvPr id="8" name="Picture 2" descr="Free Pen Cartoon Image｜Charatoon">
            <a:extLst>
              <a:ext uri="{FF2B5EF4-FFF2-40B4-BE49-F238E27FC236}">
                <a16:creationId xmlns:a16="http://schemas.microsoft.com/office/drawing/2014/main" id="{BD0C8557-CB42-4719-AC87-1790FB704C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9194" y="3239954"/>
            <a:ext cx="1941689" cy="1941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with medium confidence">
            <a:extLst>
              <a:ext uri="{FF2B5EF4-FFF2-40B4-BE49-F238E27FC236}">
                <a16:creationId xmlns:a16="http://schemas.microsoft.com/office/drawing/2014/main" id="{EB085363-3F76-4E16-9EEC-4085377AD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914" y="3051545"/>
            <a:ext cx="2657000" cy="2777772"/>
          </a:xfrm>
          <a:prstGeom prst="rect">
            <a:avLst/>
          </a:prstGeom>
        </p:spPr>
      </p:pic>
    </p:spTree>
    <p:extLst>
      <p:ext uri="{BB962C8B-B14F-4D97-AF65-F5344CB8AC3E}">
        <p14:creationId xmlns:p14="http://schemas.microsoft.com/office/powerpoint/2010/main" val="2474117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8" name="TextBox 27">
            <a:extLst>
              <a:ext uri="{FF2B5EF4-FFF2-40B4-BE49-F238E27FC236}">
                <a16:creationId xmlns:a16="http://schemas.microsoft.com/office/drawing/2014/main" id="{B27B6F6F-3337-44AF-B822-86558BFFD2A4}"/>
              </a:ext>
            </a:extLst>
          </p:cNvPr>
          <p:cNvSpPr txBox="1"/>
          <p:nvPr/>
        </p:nvSpPr>
        <p:spPr>
          <a:xfrm>
            <a:off x="1276865" y="916085"/>
            <a:ext cx="9638270" cy="1118255"/>
          </a:xfrm>
          <a:prstGeom prst="rect">
            <a:avLst/>
          </a:prstGeom>
          <a:noFill/>
        </p:spPr>
        <p:txBody>
          <a:bodyPr wrap="square" rtlCol="0">
            <a:spAutoFit/>
          </a:bodyPr>
          <a:lstStyle/>
          <a:p>
            <a:pPr marL="0" marR="0" lvl="0" indent="0" algn="ctr" defTabSz="914400" eaLnBrk="1" fontAlgn="auto" latinLnBrk="0" hangingPunct="1">
              <a:lnSpc>
                <a:spcPts val="4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C00000"/>
                </a:solidFill>
                <a:effectLst/>
                <a:uLnTx/>
                <a:uFillTx/>
              </a:rPr>
              <a:t>2. </a:t>
            </a:r>
            <a:r>
              <a:rPr kumimoji="0" lang="en-US" sz="3600" b="1" i="0" u="none" strike="noStrike" kern="0" cap="none" spc="0" normalizeH="0" baseline="0" noProof="0" dirty="0" err="1">
                <a:ln>
                  <a:noFill/>
                </a:ln>
                <a:solidFill>
                  <a:srgbClr val="C00000"/>
                </a:solidFill>
                <a:effectLst/>
                <a:uLnTx/>
                <a:uFillTx/>
              </a:rPr>
              <a:t>Viết</a:t>
            </a:r>
            <a:r>
              <a:rPr kumimoji="0" lang="en-US" sz="3600" b="1" i="0" u="none" strike="noStrike" kern="0" cap="none" spc="0" normalizeH="0" baseline="0" noProof="0" dirty="0">
                <a:ln>
                  <a:noFill/>
                </a:ln>
                <a:solidFill>
                  <a:srgbClr val="C00000"/>
                </a:solidFill>
                <a:effectLst/>
                <a:uLnTx/>
                <a:uFillTx/>
              </a:rPr>
              <a:t> 4 – 5 </a:t>
            </a:r>
            <a:r>
              <a:rPr kumimoji="0" lang="en-US" sz="3600" b="1" i="0" u="none" strike="noStrike" kern="0" cap="none" spc="0" normalizeH="0" baseline="0" noProof="0" dirty="0" err="1">
                <a:ln>
                  <a:noFill/>
                </a:ln>
                <a:solidFill>
                  <a:srgbClr val="C00000"/>
                </a:solidFill>
                <a:effectLst/>
                <a:uLnTx/>
                <a:uFillTx/>
              </a:rPr>
              <a:t>câu</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giới</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thiệu</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về</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đồ</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dùng</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học</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tập</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em</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đã</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nói</a:t>
            </a:r>
            <a:r>
              <a:rPr kumimoji="0" lang="en-US" sz="3600" b="1" i="0" u="none" strike="noStrike" kern="0" cap="none" spc="0" normalizeH="0" baseline="0" noProof="0" dirty="0">
                <a:ln>
                  <a:noFill/>
                </a:ln>
                <a:solidFill>
                  <a:srgbClr val="C00000"/>
                </a:solidFill>
                <a:effectLst/>
                <a:uLnTx/>
                <a:uFillTx/>
              </a:rPr>
              <a:t> ở </a:t>
            </a:r>
            <a:r>
              <a:rPr kumimoji="0" lang="en-US" sz="3600" b="1" i="0" u="none" strike="noStrike" kern="0" cap="none" spc="0" normalizeH="0" baseline="0" noProof="0" dirty="0" err="1">
                <a:ln>
                  <a:noFill/>
                </a:ln>
                <a:solidFill>
                  <a:srgbClr val="C00000"/>
                </a:solidFill>
                <a:effectLst/>
                <a:uLnTx/>
                <a:uFillTx/>
              </a:rPr>
              <a:t>trên</a:t>
            </a:r>
            <a:r>
              <a:rPr kumimoji="0" lang="en-US" sz="3600" b="1" i="0" u="none" strike="noStrike" kern="0" cap="none" spc="0" normalizeH="0" baseline="0" noProof="0" dirty="0">
                <a:ln>
                  <a:noFill/>
                </a:ln>
                <a:solidFill>
                  <a:srgbClr val="C00000"/>
                </a:solidFill>
                <a:effectLst/>
                <a:uLnTx/>
                <a:uFillTx/>
              </a:rPr>
              <a:t>.</a:t>
            </a:r>
          </a:p>
        </p:txBody>
      </p:sp>
      <p:grpSp>
        <p:nvGrpSpPr>
          <p:cNvPr id="29" name="Group 28">
            <a:extLst>
              <a:ext uri="{FF2B5EF4-FFF2-40B4-BE49-F238E27FC236}">
                <a16:creationId xmlns:a16="http://schemas.microsoft.com/office/drawing/2014/main" id="{700AFEC1-2FBD-4060-B0EC-B4D14697B349}"/>
              </a:ext>
            </a:extLst>
          </p:cNvPr>
          <p:cNvGrpSpPr/>
          <p:nvPr/>
        </p:nvGrpSpPr>
        <p:grpSpPr>
          <a:xfrm>
            <a:off x="973670" y="2232262"/>
            <a:ext cx="10633215" cy="3657600"/>
            <a:chOff x="383219" y="1655378"/>
            <a:chExt cx="6252019" cy="1996898"/>
          </a:xfrm>
        </p:grpSpPr>
        <p:grpSp>
          <p:nvGrpSpPr>
            <p:cNvPr id="30" name="Group 29">
              <a:extLst>
                <a:ext uri="{FF2B5EF4-FFF2-40B4-BE49-F238E27FC236}">
                  <a16:creationId xmlns:a16="http://schemas.microsoft.com/office/drawing/2014/main" id="{21EC76BB-3788-427C-9781-B3C5DCDA1F2D}"/>
                </a:ext>
              </a:extLst>
            </p:cNvPr>
            <p:cNvGrpSpPr/>
            <p:nvPr/>
          </p:nvGrpSpPr>
          <p:grpSpPr>
            <a:xfrm>
              <a:off x="2144875" y="1655378"/>
              <a:ext cx="2575863" cy="967375"/>
              <a:chOff x="1945908" y="2204300"/>
              <a:chExt cx="2575863" cy="967375"/>
            </a:xfrm>
          </p:grpSpPr>
          <p:sp>
            <p:nvSpPr>
              <p:cNvPr id="48" name="Oval 47">
                <a:extLst>
                  <a:ext uri="{FF2B5EF4-FFF2-40B4-BE49-F238E27FC236}">
                    <a16:creationId xmlns:a16="http://schemas.microsoft.com/office/drawing/2014/main" id="{3F9319CE-E70F-4154-9849-A1EAB91CA63E}"/>
                  </a:ext>
                </a:extLst>
              </p:cNvPr>
              <p:cNvSpPr/>
              <p:nvPr/>
            </p:nvSpPr>
            <p:spPr>
              <a:xfrm>
                <a:off x="1945909" y="2204300"/>
                <a:ext cx="2575862" cy="821122"/>
              </a:xfrm>
              <a:prstGeom prst="ellipse">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9" name="TextBox 48">
                <a:extLst>
                  <a:ext uri="{FF2B5EF4-FFF2-40B4-BE49-F238E27FC236}">
                    <a16:creationId xmlns:a16="http://schemas.microsoft.com/office/drawing/2014/main" id="{D294DB4D-6B34-4179-8048-5B2D7293DACE}"/>
                  </a:ext>
                </a:extLst>
              </p:cNvPr>
              <p:cNvSpPr txBox="1"/>
              <p:nvPr/>
            </p:nvSpPr>
            <p:spPr>
              <a:xfrm>
                <a:off x="1945908" y="2363762"/>
                <a:ext cx="2568251" cy="80791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Giới</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thiệu</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đồ</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dùng</a:t>
                </a:r>
                <a:r>
                  <a:rPr kumimoji="0" lang="en-US" sz="3200" b="0" i="0" u="none" strike="noStrike" kern="0" cap="none" spc="0" normalizeH="0" baseline="0" noProof="0" dirty="0">
                    <a:ln>
                      <a:noFill/>
                    </a:ln>
                    <a:solidFill>
                      <a:prstClr val="black"/>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học</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tập</a:t>
                </a:r>
                <a:endParaRPr kumimoji="0" lang="en-US" sz="3200" b="0" i="0" u="none" strike="noStrike" kern="0" cap="none" spc="0" normalizeH="0" baseline="0" noProof="0" dirty="0">
                  <a:ln>
                    <a:noFill/>
                  </a:ln>
                  <a:solidFill>
                    <a:prstClr val="black"/>
                  </a:solidFill>
                  <a:effectLst/>
                  <a:uLnTx/>
                  <a:uFillTx/>
                </a:endParaRPr>
              </a:p>
            </p:txBody>
          </p:sp>
        </p:grpSp>
        <p:grpSp>
          <p:nvGrpSpPr>
            <p:cNvPr id="31" name="Group 30">
              <a:extLst>
                <a:ext uri="{FF2B5EF4-FFF2-40B4-BE49-F238E27FC236}">
                  <a16:creationId xmlns:a16="http://schemas.microsoft.com/office/drawing/2014/main" id="{06B03F4C-5165-4D06-BC80-3EBB21F89AA2}"/>
                </a:ext>
              </a:extLst>
            </p:cNvPr>
            <p:cNvGrpSpPr/>
            <p:nvPr/>
          </p:nvGrpSpPr>
          <p:grpSpPr>
            <a:xfrm>
              <a:off x="383219" y="3165040"/>
              <a:ext cx="6252019" cy="487236"/>
              <a:chOff x="462847" y="3217333"/>
              <a:chExt cx="6252019" cy="487236"/>
            </a:xfrm>
          </p:grpSpPr>
          <p:grpSp>
            <p:nvGrpSpPr>
              <p:cNvPr id="36" name="Group 35">
                <a:extLst>
                  <a:ext uri="{FF2B5EF4-FFF2-40B4-BE49-F238E27FC236}">
                    <a16:creationId xmlns:a16="http://schemas.microsoft.com/office/drawing/2014/main" id="{4E7621A1-D782-462B-8049-A3BB4ED76A4E}"/>
                  </a:ext>
                </a:extLst>
              </p:cNvPr>
              <p:cNvGrpSpPr/>
              <p:nvPr/>
            </p:nvGrpSpPr>
            <p:grpSpPr>
              <a:xfrm>
                <a:off x="462847" y="3217333"/>
                <a:ext cx="596334" cy="483794"/>
                <a:chOff x="462847" y="3217333"/>
                <a:chExt cx="596334" cy="483794"/>
              </a:xfrm>
            </p:grpSpPr>
            <p:sp>
              <p:nvSpPr>
                <p:cNvPr id="46" name="Rectangle: Rounded Corners 45">
                  <a:extLst>
                    <a:ext uri="{FF2B5EF4-FFF2-40B4-BE49-F238E27FC236}">
                      <a16:creationId xmlns:a16="http://schemas.microsoft.com/office/drawing/2014/main" id="{05174991-02B9-4FE9-98A9-C1BD0A8D790A}"/>
                    </a:ext>
                  </a:extLst>
                </p:cNvPr>
                <p:cNvSpPr/>
                <p:nvPr/>
              </p:nvSpPr>
              <p:spPr>
                <a:xfrm>
                  <a:off x="462847" y="3217333"/>
                  <a:ext cx="596334"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7" name="TextBox 46">
                  <a:extLst>
                    <a:ext uri="{FF2B5EF4-FFF2-40B4-BE49-F238E27FC236}">
                      <a16:creationId xmlns:a16="http://schemas.microsoft.com/office/drawing/2014/main" id="{97A8D3B9-257E-4FFC-A93B-0EA414273053}"/>
                    </a:ext>
                  </a:extLst>
                </p:cNvPr>
                <p:cNvSpPr txBox="1"/>
                <p:nvPr/>
              </p:nvSpPr>
              <p:spPr>
                <a:xfrm>
                  <a:off x="463938" y="3262545"/>
                  <a:ext cx="594154" cy="43858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Tên</a:t>
                  </a:r>
                  <a:endParaRPr kumimoji="0" lang="en-US" sz="3200" b="0" i="0" u="none" strike="noStrike" kern="0" cap="none" spc="0" normalizeH="0" baseline="0" noProof="0" dirty="0">
                    <a:ln>
                      <a:noFill/>
                    </a:ln>
                    <a:solidFill>
                      <a:prstClr val="black"/>
                    </a:solidFill>
                    <a:effectLst/>
                    <a:uLnTx/>
                    <a:uFillTx/>
                  </a:endParaRPr>
                </a:p>
              </p:txBody>
            </p:sp>
          </p:grpSp>
          <p:grpSp>
            <p:nvGrpSpPr>
              <p:cNvPr id="37" name="Group 36">
                <a:extLst>
                  <a:ext uri="{FF2B5EF4-FFF2-40B4-BE49-F238E27FC236}">
                    <a16:creationId xmlns:a16="http://schemas.microsoft.com/office/drawing/2014/main" id="{97ABCA8D-CE03-439C-BE24-1E7DD27755E4}"/>
                  </a:ext>
                </a:extLst>
              </p:cNvPr>
              <p:cNvGrpSpPr/>
              <p:nvPr/>
            </p:nvGrpSpPr>
            <p:grpSpPr>
              <a:xfrm>
                <a:off x="795521" y="3220776"/>
                <a:ext cx="2750994" cy="483793"/>
                <a:chOff x="124659" y="3217333"/>
                <a:chExt cx="2750994" cy="483793"/>
              </a:xfrm>
            </p:grpSpPr>
            <p:sp>
              <p:nvSpPr>
                <p:cNvPr id="44" name="Rectangle: Rounded Corners 43">
                  <a:extLst>
                    <a:ext uri="{FF2B5EF4-FFF2-40B4-BE49-F238E27FC236}">
                      <a16:creationId xmlns:a16="http://schemas.microsoft.com/office/drawing/2014/main" id="{D5052B2C-D49D-45AD-B693-6501DF0E90B4}"/>
                    </a:ext>
                  </a:extLst>
                </p:cNvPr>
                <p:cNvSpPr/>
                <p:nvPr/>
              </p:nvSpPr>
              <p:spPr>
                <a:xfrm>
                  <a:off x="462846" y="3217333"/>
                  <a:ext cx="2105063"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5" name="TextBox 44">
                  <a:extLst>
                    <a:ext uri="{FF2B5EF4-FFF2-40B4-BE49-F238E27FC236}">
                      <a16:creationId xmlns:a16="http://schemas.microsoft.com/office/drawing/2014/main" id="{203A7A23-61D1-4D3B-B372-68C40924859D}"/>
                    </a:ext>
                  </a:extLst>
                </p:cNvPr>
                <p:cNvSpPr txBox="1"/>
                <p:nvPr/>
              </p:nvSpPr>
              <p:spPr>
                <a:xfrm>
                  <a:off x="124659" y="3262545"/>
                  <a:ext cx="2750994"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Hình</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dáng</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màu</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sắc</a:t>
                  </a:r>
                  <a:endParaRPr kumimoji="0" lang="en-US" sz="3200" b="0" i="0" u="none" strike="noStrike" kern="0" cap="none" spc="0" normalizeH="0" baseline="0" noProof="0" dirty="0">
                    <a:ln>
                      <a:noFill/>
                    </a:ln>
                    <a:solidFill>
                      <a:prstClr val="black"/>
                    </a:solidFill>
                    <a:effectLst/>
                    <a:uLnTx/>
                    <a:uFillTx/>
                  </a:endParaRPr>
                </a:p>
              </p:txBody>
            </p:sp>
          </p:grpSp>
          <p:grpSp>
            <p:nvGrpSpPr>
              <p:cNvPr id="38" name="Group 37">
                <a:extLst>
                  <a:ext uri="{FF2B5EF4-FFF2-40B4-BE49-F238E27FC236}">
                    <a16:creationId xmlns:a16="http://schemas.microsoft.com/office/drawing/2014/main" id="{95804A9B-3298-4620-BDDC-D720BFD28F04}"/>
                  </a:ext>
                </a:extLst>
              </p:cNvPr>
              <p:cNvGrpSpPr/>
              <p:nvPr/>
            </p:nvGrpSpPr>
            <p:grpSpPr>
              <a:xfrm>
                <a:off x="3223979" y="3217333"/>
                <a:ext cx="1570382" cy="483793"/>
                <a:chOff x="344666" y="3217333"/>
                <a:chExt cx="1570382" cy="483793"/>
              </a:xfrm>
            </p:grpSpPr>
            <p:sp>
              <p:nvSpPr>
                <p:cNvPr id="42" name="Rectangle: Rounded Corners 41">
                  <a:extLst>
                    <a:ext uri="{FF2B5EF4-FFF2-40B4-BE49-F238E27FC236}">
                      <a16:creationId xmlns:a16="http://schemas.microsoft.com/office/drawing/2014/main" id="{B4546431-B1C0-4B5C-9C42-90B74DD8CB41}"/>
                    </a:ext>
                  </a:extLst>
                </p:cNvPr>
                <p:cNvSpPr/>
                <p:nvPr/>
              </p:nvSpPr>
              <p:spPr>
                <a:xfrm>
                  <a:off x="462847" y="3217333"/>
                  <a:ext cx="1334020"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3" name="TextBox 42">
                  <a:extLst>
                    <a:ext uri="{FF2B5EF4-FFF2-40B4-BE49-F238E27FC236}">
                      <a16:creationId xmlns:a16="http://schemas.microsoft.com/office/drawing/2014/main" id="{98797360-AD55-4E51-B119-2C1D25AA11BC}"/>
                    </a:ext>
                  </a:extLst>
                </p:cNvPr>
                <p:cNvSpPr txBox="1"/>
                <p:nvPr/>
              </p:nvSpPr>
              <p:spPr>
                <a:xfrm>
                  <a:off x="344666" y="3262545"/>
                  <a:ext cx="1570382"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Công</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dụng</a:t>
                  </a:r>
                  <a:endParaRPr kumimoji="0" lang="en-US" sz="3200" b="0" i="0" u="none" strike="noStrike" kern="0" cap="none" spc="0" normalizeH="0" baseline="0" noProof="0" dirty="0">
                    <a:ln>
                      <a:noFill/>
                    </a:ln>
                    <a:solidFill>
                      <a:prstClr val="black"/>
                    </a:solidFill>
                    <a:effectLst/>
                    <a:uLnTx/>
                    <a:uFillTx/>
                  </a:endParaRPr>
                </a:p>
              </p:txBody>
            </p:sp>
          </p:grpSp>
          <p:grpSp>
            <p:nvGrpSpPr>
              <p:cNvPr id="39" name="Group 38">
                <a:extLst>
                  <a:ext uri="{FF2B5EF4-FFF2-40B4-BE49-F238E27FC236}">
                    <a16:creationId xmlns:a16="http://schemas.microsoft.com/office/drawing/2014/main" id="{EE1B9183-DE65-4709-A318-4C5B281FEA58}"/>
                  </a:ext>
                </a:extLst>
              </p:cNvPr>
              <p:cNvGrpSpPr/>
              <p:nvPr/>
            </p:nvGrpSpPr>
            <p:grpSpPr>
              <a:xfrm>
                <a:off x="4590246" y="3217333"/>
                <a:ext cx="2124620" cy="483793"/>
                <a:chOff x="287164" y="3217333"/>
                <a:chExt cx="2124620" cy="483793"/>
              </a:xfrm>
            </p:grpSpPr>
            <p:sp>
              <p:nvSpPr>
                <p:cNvPr id="40" name="Rectangle: Rounded Corners 39">
                  <a:extLst>
                    <a:ext uri="{FF2B5EF4-FFF2-40B4-BE49-F238E27FC236}">
                      <a16:creationId xmlns:a16="http://schemas.microsoft.com/office/drawing/2014/main" id="{B0FA7F7F-DCC0-4CFF-9784-6D977C77F236}"/>
                    </a:ext>
                  </a:extLst>
                </p:cNvPr>
                <p:cNvSpPr/>
                <p:nvPr/>
              </p:nvSpPr>
              <p:spPr>
                <a:xfrm>
                  <a:off x="462847" y="3217333"/>
                  <a:ext cx="1788478"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1" name="TextBox 40">
                  <a:extLst>
                    <a:ext uri="{FF2B5EF4-FFF2-40B4-BE49-F238E27FC236}">
                      <a16:creationId xmlns:a16="http://schemas.microsoft.com/office/drawing/2014/main" id="{ED80EDB1-0E8C-4A17-BBF4-0D849CE2A76B}"/>
                    </a:ext>
                  </a:extLst>
                </p:cNvPr>
                <p:cNvSpPr txBox="1"/>
                <p:nvPr/>
              </p:nvSpPr>
              <p:spPr>
                <a:xfrm>
                  <a:off x="287164" y="3262545"/>
                  <a:ext cx="2124620"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Cách</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bảo</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quản</a:t>
                  </a:r>
                  <a:endParaRPr kumimoji="0" lang="en-US" sz="3200" b="0" i="0" u="none" strike="noStrike" kern="0" cap="none" spc="0" normalizeH="0" baseline="0" noProof="0" dirty="0">
                    <a:ln>
                      <a:noFill/>
                    </a:ln>
                    <a:solidFill>
                      <a:prstClr val="black"/>
                    </a:solidFill>
                    <a:effectLst/>
                    <a:uLnTx/>
                    <a:uFillTx/>
                  </a:endParaRPr>
                </a:p>
              </p:txBody>
            </p:sp>
          </p:grpSp>
        </p:grpSp>
        <p:cxnSp>
          <p:nvCxnSpPr>
            <p:cNvPr id="32" name="Straight Arrow Connector 31">
              <a:extLst>
                <a:ext uri="{FF2B5EF4-FFF2-40B4-BE49-F238E27FC236}">
                  <a16:creationId xmlns:a16="http://schemas.microsoft.com/office/drawing/2014/main" id="{221F7CD7-9F72-42DB-845B-17F98D15D5B5}"/>
                </a:ext>
              </a:extLst>
            </p:cNvPr>
            <p:cNvCxnSpPr>
              <a:cxnSpLocks/>
              <a:stCxn id="48" idx="4"/>
              <a:endCxn id="46" idx="0"/>
            </p:cNvCxnSpPr>
            <p:nvPr/>
          </p:nvCxnSpPr>
          <p:spPr>
            <a:xfrm flipH="1">
              <a:off x="681386" y="2476500"/>
              <a:ext cx="2751421" cy="688540"/>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3" name="Straight Arrow Connector 32">
              <a:extLst>
                <a:ext uri="{FF2B5EF4-FFF2-40B4-BE49-F238E27FC236}">
                  <a16:creationId xmlns:a16="http://schemas.microsoft.com/office/drawing/2014/main" id="{6C05C007-08EF-4C28-BA10-326CF74ACA8D}"/>
                </a:ext>
              </a:extLst>
            </p:cNvPr>
            <p:cNvCxnSpPr>
              <a:cxnSpLocks/>
              <a:endCxn id="40" idx="0"/>
            </p:cNvCxnSpPr>
            <p:nvPr/>
          </p:nvCxnSpPr>
          <p:spPr>
            <a:xfrm>
              <a:off x="3394952" y="2470808"/>
              <a:ext cx="2185588" cy="694232"/>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4" name="Straight Arrow Connector 33">
              <a:extLst>
                <a:ext uri="{FF2B5EF4-FFF2-40B4-BE49-F238E27FC236}">
                  <a16:creationId xmlns:a16="http://schemas.microsoft.com/office/drawing/2014/main" id="{BF9DB97C-A682-42CE-9DF9-69D18661DBFE}"/>
                </a:ext>
              </a:extLst>
            </p:cNvPr>
            <p:cNvCxnSpPr>
              <a:cxnSpLocks/>
              <a:endCxn id="44" idx="0"/>
            </p:cNvCxnSpPr>
            <p:nvPr/>
          </p:nvCxnSpPr>
          <p:spPr>
            <a:xfrm flipH="1">
              <a:off x="2106612" y="2470808"/>
              <a:ext cx="1280728" cy="697675"/>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5" name="Straight Arrow Connector 34">
              <a:extLst>
                <a:ext uri="{FF2B5EF4-FFF2-40B4-BE49-F238E27FC236}">
                  <a16:creationId xmlns:a16="http://schemas.microsoft.com/office/drawing/2014/main" id="{3366A245-77B9-4ECF-8D16-52630902A60E}"/>
                </a:ext>
              </a:extLst>
            </p:cNvPr>
            <p:cNvCxnSpPr>
              <a:cxnSpLocks/>
              <a:endCxn id="42" idx="0"/>
            </p:cNvCxnSpPr>
            <p:nvPr/>
          </p:nvCxnSpPr>
          <p:spPr>
            <a:xfrm>
              <a:off x="3380543" y="2476500"/>
              <a:ext cx="548999" cy="688540"/>
            </a:xfrm>
            <a:prstGeom prst="straightConnector1">
              <a:avLst/>
            </a:prstGeom>
            <a:noFill/>
            <a:ln w="28575" cap="flat" cmpd="sng" algn="ctr">
              <a:solidFill>
                <a:srgbClr val="70AD47">
                  <a:lumMod val="75000"/>
                </a:srgbClr>
              </a:solidFill>
              <a:prstDash val="solid"/>
              <a:miter lim="800000"/>
              <a:tailEnd type="triangle"/>
            </a:ln>
            <a:effectLst/>
          </p:spPr>
        </p:cxnSp>
      </p:gr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srcRect l="5593" t="76590"/>
          <a:stretch/>
        </p:blipFill>
        <p:spPr>
          <a:xfrm>
            <a:off x="-397089" y="0"/>
            <a:ext cx="4224594" cy="1701261"/>
          </a:xfrm>
          <a:prstGeom prst="rect">
            <a:avLst/>
          </a:prstGeom>
        </p:spPr>
      </p:pic>
      <p:grpSp>
        <p:nvGrpSpPr>
          <p:cNvPr id="18" name="组合 17"/>
          <p:cNvGrpSpPr/>
          <p:nvPr/>
        </p:nvGrpSpPr>
        <p:grpSpPr>
          <a:xfrm>
            <a:off x="428033" y="517358"/>
            <a:ext cx="11335934" cy="6247352"/>
            <a:chOff x="2316000" y="1431475"/>
            <a:chExt cx="7560000" cy="4680000"/>
          </a:xfrm>
        </p:grpSpPr>
        <p:sp>
          <p:nvSpPr>
            <p:cNvPr id="17" name="云形 16"/>
            <p:cNvSpPr/>
            <p:nvPr/>
          </p:nvSpPr>
          <p:spPr>
            <a:xfrm>
              <a:off x="2316000" y="1431475"/>
              <a:ext cx="7560000" cy="4680000"/>
            </a:xfrm>
            <a:prstGeom prst="clou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云形 12"/>
            <p:cNvSpPr/>
            <p:nvPr/>
          </p:nvSpPr>
          <p:spPr>
            <a:xfrm>
              <a:off x="2496000" y="1611475"/>
              <a:ext cx="7200000" cy="4320000"/>
            </a:xfrm>
            <a:prstGeom prst="cloud">
              <a:avLst/>
            </a:prstGeom>
            <a:solidFill>
              <a:srgbClr val="D2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云形 15"/>
            <p:cNvSpPr/>
            <p:nvPr/>
          </p:nvSpPr>
          <p:spPr>
            <a:xfrm>
              <a:off x="2676000" y="1791475"/>
              <a:ext cx="6840000" cy="3960000"/>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2079" y="1871157"/>
            <a:ext cx="1740333" cy="881667"/>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478" y="5614521"/>
            <a:ext cx="449678" cy="227810"/>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6097" y="1942960"/>
            <a:ext cx="859903" cy="435634"/>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32883" r="32651"/>
          <a:stretch/>
        </p:blipFill>
        <p:spPr>
          <a:xfrm flipH="1">
            <a:off x="772916" y="3658498"/>
            <a:ext cx="1366362" cy="1977797"/>
          </a:xfrm>
          <a:prstGeom prst="rect">
            <a:avLst/>
          </a:prstGeom>
        </p:spPr>
      </p:pic>
      <p:sp>
        <p:nvSpPr>
          <p:cNvPr id="14" name="TextBox 13">
            <a:extLst>
              <a:ext uri="{FF2B5EF4-FFF2-40B4-BE49-F238E27FC236}">
                <a16:creationId xmlns:a16="http://schemas.microsoft.com/office/drawing/2014/main" id="{9EFD7D0D-7346-4E52-B818-5F2FBC6050DD}"/>
              </a:ext>
            </a:extLst>
          </p:cNvPr>
          <p:cNvSpPr txBox="1"/>
          <p:nvPr/>
        </p:nvSpPr>
        <p:spPr>
          <a:xfrm>
            <a:off x="2316000" y="1941544"/>
            <a:ext cx="7956079" cy="3416320"/>
          </a:xfrm>
          <a:prstGeom prst="rect">
            <a:avLst/>
          </a:prstGeom>
          <a:noFill/>
        </p:spPr>
        <p:txBody>
          <a:bodyPr wrap="square">
            <a:spAutoFit/>
          </a:bodyPr>
          <a:lstStyle/>
          <a:p>
            <a:pPr indent="457200"/>
            <a:r>
              <a:rPr lang="vi-VN" sz="2400" dirty="0"/>
              <a:t> </a:t>
            </a:r>
            <a:r>
              <a:rPr lang="en-US" sz="2400" dirty="0"/>
              <a:t>C</a:t>
            </a:r>
            <a:r>
              <a:rPr lang="vi-VN" sz="2400" dirty="0"/>
              <a:t>ây thước kẻ là một đồ dùng không thể thiếu mỗi khi em đến lớp hay học tập ở nhà. Cây thước em đang dùng có màu trắng, được làm bằng nhựa cứng. Khi mới mua về, cây thước được bọc bởi một bao nilon màu vàng, trên đó có ghi nhà sản xuất, mã vạch. Trên cây thước có in các số từ một đến ba mươi đơn vị xăng-ti-mét và được chia vạch nhỏ hơn cả ở đơn vị mi-li-mét. Cây thước giúp em rất nhiều trong học tập. Em sẽ luôn giữ gìn cây thước cẩn thận</a:t>
            </a:r>
            <a:r>
              <a:rPr lang="en-US" sz="2400" dirty="0"/>
              <a:t> </a:t>
            </a:r>
            <a:r>
              <a:rPr lang="en-US" sz="2400" dirty="0" err="1"/>
              <a:t>vì</a:t>
            </a:r>
            <a:r>
              <a:rPr lang="en-US" sz="2400" dirty="0"/>
              <a:t> </a:t>
            </a:r>
            <a:r>
              <a:rPr lang="en-US" sz="2400" dirty="0" err="1"/>
              <a:t>nó</a:t>
            </a:r>
            <a:r>
              <a:rPr lang="en-US" sz="2400" dirty="0"/>
              <a:t> </a:t>
            </a:r>
            <a:r>
              <a:rPr lang="en-US" sz="2400" dirty="0" err="1"/>
              <a:t>sẽ</a:t>
            </a:r>
            <a:r>
              <a:rPr lang="en-US" sz="2400" dirty="0"/>
              <a:t> </a:t>
            </a:r>
            <a:r>
              <a:rPr lang="en-US" sz="2400" dirty="0" err="1"/>
              <a:t>đồng</a:t>
            </a:r>
            <a:r>
              <a:rPr lang="en-US" sz="2400" dirty="0"/>
              <a:t> </a:t>
            </a:r>
            <a:r>
              <a:rPr lang="en-US" sz="2400" dirty="0" err="1"/>
              <a:t>hành</a:t>
            </a:r>
            <a:r>
              <a:rPr lang="en-US" sz="2400" dirty="0"/>
              <a:t> </a:t>
            </a:r>
            <a:r>
              <a:rPr lang="en-US" sz="2400" dirty="0" err="1"/>
              <a:t>cùng</a:t>
            </a:r>
            <a:r>
              <a:rPr lang="en-US" sz="2400" dirty="0"/>
              <a:t> </a:t>
            </a:r>
            <a:r>
              <a:rPr lang="en-US" sz="2400" dirty="0" err="1"/>
              <a:t>em</a:t>
            </a:r>
            <a:r>
              <a:rPr lang="en-US" sz="2400" dirty="0"/>
              <a:t> </a:t>
            </a:r>
            <a:r>
              <a:rPr lang="en-US" sz="2400" dirty="0" err="1"/>
              <a:t>mỗi</a:t>
            </a:r>
            <a:r>
              <a:rPr lang="en-US" sz="2400" dirty="0"/>
              <a:t> </a:t>
            </a:r>
            <a:r>
              <a:rPr lang="en-US" sz="2400" dirty="0" err="1"/>
              <a:t>ngày</a:t>
            </a:r>
            <a:r>
              <a:rPr lang="en-US" sz="2400" dirty="0"/>
              <a:t>.</a:t>
            </a:r>
          </a:p>
        </p:txBody>
      </p:sp>
    </p:spTree>
    <p:extLst>
      <p:ext uri="{BB962C8B-B14F-4D97-AF65-F5344CB8AC3E}">
        <p14:creationId xmlns:p14="http://schemas.microsoft.com/office/powerpoint/2010/main" val="320251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wipe(up)">
                                      <p:cBhvr>
                                        <p:cTn id="3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189</Words>
  <Application>Microsoft Office PowerPoint</Application>
  <PresentationFormat>Widescreen</PresentationFormat>
  <Paragraphs>14</Paragraphs>
  <Slides>6</Slides>
  <Notes>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vt:i4>
      </vt:variant>
    </vt:vector>
  </HeadingPairs>
  <TitlesOfParts>
    <vt:vector size="18" baseType="lpstr">
      <vt:lpstr>等线</vt:lpstr>
      <vt:lpstr>微软雅黑</vt:lpstr>
      <vt:lpstr>字魂59号-创粗黑</vt:lpstr>
      <vt:lpstr>Arial</vt:lpstr>
      <vt:lpstr>Arial-Rounded</vt:lpstr>
      <vt:lpstr>Calibri</vt:lpstr>
      <vt:lpstr>UTM Avo</vt:lpstr>
      <vt:lpstr>Office Theme</vt:lpstr>
      <vt:lpstr>1_Office 主题</vt:lpstr>
      <vt:lpstr>千图网海量PPT模板www.58pic.com​​</vt:lpstr>
      <vt:lpstr>https://www.freeppt7.com</vt:lpstr>
      <vt:lpstr>2_Office 主题</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39</cp:revision>
  <dcterms:created xsi:type="dcterms:W3CDTF">2021-07-20T01:55:21Z</dcterms:created>
  <dcterms:modified xsi:type="dcterms:W3CDTF">2021-08-06T09:19:32Z</dcterms:modified>
</cp:coreProperties>
</file>