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6" r:id="rId3"/>
    <p:sldMasterId id="2147483698" r:id="rId4"/>
    <p:sldMasterId id="2147483707" r:id="rId5"/>
  </p:sldMasterIdLst>
  <p:notesMasterIdLst>
    <p:notesMasterId r:id="rId27"/>
  </p:notesMasterIdLst>
  <p:sldIdLst>
    <p:sldId id="256" r:id="rId6"/>
    <p:sldId id="397" r:id="rId7"/>
    <p:sldId id="310" r:id="rId8"/>
    <p:sldId id="307" r:id="rId9"/>
    <p:sldId id="257" r:id="rId10"/>
    <p:sldId id="353" r:id="rId11"/>
    <p:sldId id="272" r:id="rId12"/>
    <p:sldId id="356" r:id="rId13"/>
    <p:sldId id="355" r:id="rId14"/>
    <p:sldId id="390" r:id="rId15"/>
    <p:sldId id="396" r:id="rId16"/>
    <p:sldId id="391" r:id="rId17"/>
    <p:sldId id="265" r:id="rId18"/>
    <p:sldId id="327" r:id="rId19"/>
    <p:sldId id="358" r:id="rId20"/>
    <p:sldId id="392" r:id="rId21"/>
    <p:sldId id="312" r:id="rId22"/>
    <p:sldId id="330" r:id="rId23"/>
    <p:sldId id="372" r:id="rId24"/>
    <p:sldId id="289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E561F-CF60-4F8D-A6A6-DDA1D02D96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89FF-F6CD-48AD-B8AE-ACFA136E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4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4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4470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2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8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2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5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85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4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4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4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8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51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0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2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1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FDD25-6D1F-49FF-B4C9-BFBBA38F24B1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73956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43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28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4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43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3E2A0-965D-43C0-B9B7-F00890D6C85C}"/>
              </a:ext>
            </a:extLst>
          </p:cNvPr>
          <p:cNvSpPr txBox="1"/>
          <p:nvPr userDrawn="1"/>
        </p:nvSpPr>
        <p:spPr>
          <a:xfrm>
            <a:off x="9695650" y="644085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FF00"/>
                </a:solidFill>
              </a:rPr>
              <a:t>Hương</a:t>
            </a:r>
            <a:r>
              <a:rPr lang="en-US" sz="1067" b="1" i="1" dirty="0">
                <a:solidFill>
                  <a:srgbClr val="FFFF00"/>
                </a:solidFill>
              </a:rPr>
              <a:t> </a:t>
            </a:r>
            <a:r>
              <a:rPr lang="en-US" sz="1067" b="1" i="1" dirty="0" err="1">
                <a:solidFill>
                  <a:srgbClr val="FFFF00"/>
                </a:solidFill>
              </a:rPr>
              <a:t>Thảo</a:t>
            </a:r>
            <a:r>
              <a:rPr lang="en-US" sz="1067" b="1" i="1" dirty="0">
                <a:solidFill>
                  <a:srgbClr val="FFFF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70395719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267696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66831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64121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81649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633946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04879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891671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182971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48397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042263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00757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144354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19997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941461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235071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6080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467931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9134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C80F1-5C36-47C7-BB66-91C56E90A66A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3039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EC6E3-1004-4931-A3C3-57F5AB0716D4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9328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16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6013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7.png"/><Relationship Id="rId18" Type="http://schemas.openxmlformats.org/officeDocument/2006/relationships/image" Target="../media/image40.gif"/><Relationship Id="rId26" Type="http://schemas.microsoft.com/office/2007/relationships/hdphoto" Target="../media/hdphoto14.wdp"/><Relationship Id="rId3" Type="http://schemas.openxmlformats.org/officeDocument/2006/relationships/image" Target="../media/image31.png"/><Relationship Id="rId21" Type="http://schemas.openxmlformats.org/officeDocument/2006/relationships/image" Target="../media/image42.png"/><Relationship Id="rId7" Type="http://schemas.openxmlformats.org/officeDocument/2006/relationships/image" Target="../media/image33.png"/><Relationship Id="rId12" Type="http://schemas.openxmlformats.org/officeDocument/2006/relationships/image" Target="../media/image36.gif"/><Relationship Id="rId17" Type="http://schemas.openxmlformats.org/officeDocument/2006/relationships/image" Target="../media/image39.png"/><Relationship Id="rId25" Type="http://schemas.openxmlformats.org/officeDocument/2006/relationships/image" Target="../media/image44.png"/><Relationship Id="rId2" Type="http://schemas.openxmlformats.org/officeDocument/2006/relationships/image" Target="../media/image30.gif"/><Relationship Id="rId16" Type="http://schemas.microsoft.com/office/2007/relationships/hdphoto" Target="../media/hdphoto10.wdp"/><Relationship Id="rId20" Type="http://schemas.microsoft.com/office/2007/relationships/hdphoto" Target="../media/hdphoto11.wdp"/><Relationship Id="rId29" Type="http://schemas.openxmlformats.org/officeDocument/2006/relationships/image" Target="../media/image46.gif"/><Relationship Id="rId1" Type="http://schemas.openxmlformats.org/officeDocument/2006/relationships/slideLayout" Target="../slideLayouts/slideLayout24.xml"/><Relationship Id="rId6" Type="http://schemas.microsoft.com/office/2007/relationships/hdphoto" Target="../media/hdphoto6.wdp"/><Relationship Id="rId11" Type="http://schemas.openxmlformats.org/officeDocument/2006/relationships/image" Target="../media/image35.gif"/><Relationship Id="rId24" Type="http://schemas.microsoft.com/office/2007/relationships/hdphoto" Target="../media/hdphoto13.wdp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23" Type="http://schemas.openxmlformats.org/officeDocument/2006/relationships/image" Target="../media/image43.png"/><Relationship Id="rId28" Type="http://schemas.microsoft.com/office/2007/relationships/hdphoto" Target="../media/hdphoto15.wdp"/><Relationship Id="rId10" Type="http://schemas.microsoft.com/office/2007/relationships/hdphoto" Target="../media/hdphoto8.wdp"/><Relationship Id="rId19" Type="http://schemas.openxmlformats.org/officeDocument/2006/relationships/image" Target="../media/image41.png"/><Relationship Id="rId31" Type="http://schemas.microsoft.com/office/2007/relationships/hdphoto" Target="../media/hdphoto16.wdp"/><Relationship Id="rId4" Type="http://schemas.microsoft.com/office/2007/relationships/hdphoto" Target="../media/hdphoto5.wdp"/><Relationship Id="rId9" Type="http://schemas.openxmlformats.org/officeDocument/2006/relationships/image" Target="../media/image34.png"/><Relationship Id="rId14" Type="http://schemas.microsoft.com/office/2007/relationships/hdphoto" Target="../media/hdphoto9.wdp"/><Relationship Id="rId22" Type="http://schemas.microsoft.com/office/2007/relationships/hdphoto" Target="../media/hdphoto12.wdp"/><Relationship Id="rId27" Type="http://schemas.openxmlformats.org/officeDocument/2006/relationships/image" Target="../media/image45.png"/><Relationship Id="rId30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807650" y="282771"/>
            <a:ext cx="3645595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NỐI TIẾP ĐOẠN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8597" y="28277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6" y="769920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mọi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mượn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chỗ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Lô-</a:t>
            </a:r>
            <a:r>
              <a:rPr lang="en-US" sz="2400" dirty="0" err="1">
                <a:latin typeface="+mj-lt"/>
              </a:rPr>
              <a:t>gô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 err="1">
                <a:latin typeface="+mj-lt"/>
              </a:rPr>
              <a:t>xơ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nổi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tàu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lồ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500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 qua 45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Ở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Lan,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trăm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động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buýt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cũ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chạy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khắp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. Ở </a:t>
            </a:r>
            <a:r>
              <a:rPr lang="en-US" sz="2400" dirty="0" err="1">
                <a:latin typeface="+mj-lt"/>
              </a:rPr>
              <a:t>châu</a:t>
            </a:r>
            <a:r>
              <a:rPr lang="en-US" sz="2400" dirty="0">
                <a:latin typeface="+mj-lt"/>
              </a:rPr>
              <a:t> Phi,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thủ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lạc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băng</a:t>
            </a:r>
            <a:r>
              <a:rPr lang="en-US" sz="2400" dirty="0">
                <a:latin typeface="+mj-lt"/>
              </a:rPr>
              <a:t> qua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					(</a:t>
            </a:r>
            <a:r>
              <a:rPr lang="en-US" sz="2400" dirty="0" err="1">
                <a:latin typeface="+mj-lt"/>
              </a:rPr>
              <a:t>Hải</a:t>
            </a:r>
            <a:r>
              <a:rPr lang="en-US" sz="2400" dirty="0">
                <a:latin typeface="+mj-lt"/>
              </a:rPr>
              <a:t> Nam)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F4FCE3-B2D2-41D5-AC8F-BB09086254D0}"/>
              </a:ext>
            </a:extLst>
          </p:cNvPr>
          <p:cNvSpPr/>
          <p:nvPr/>
        </p:nvSpPr>
        <p:spPr>
          <a:xfrm>
            <a:off x="221489" y="1450390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8AF583-D3C0-45E8-9EFC-652635CA9B5D}"/>
              </a:ext>
            </a:extLst>
          </p:cNvPr>
          <p:cNvSpPr/>
          <p:nvPr/>
        </p:nvSpPr>
        <p:spPr>
          <a:xfrm>
            <a:off x="205599" y="3124436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321B35-BCEA-43E7-93F6-BF2B915F80C6}"/>
              </a:ext>
            </a:extLst>
          </p:cNvPr>
          <p:cNvSpPr/>
          <p:nvPr/>
        </p:nvSpPr>
        <p:spPr>
          <a:xfrm>
            <a:off x="2396971" y="5848691"/>
            <a:ext cx="5779363" cy="5208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+mj-lt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</a:rPr>
              <a:t>viết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</a:rPr>
              <a:t>gồm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</a:rPr>
              <a:t>mấy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</a:rPr>
              <a:t>đoạn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EE708B-738E-4DA8-803D-04ECDCCF1634}"/>
              </a:ext>
            </a:extLst>
          </p:cNvPr>
          <p:cNvSpPr/>
          <p:nvPr/>
        </p:nvSpPr>
        <p:spPr>
          <a:xfrm>
            <a:off x="178130" y="4166605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5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8597" y="28277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6" y="769920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Lô-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500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45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Phi,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		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Nam)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F4FCE3-B2D2-41D5-AC8F-BB09086254D0}"/>
              </a:ext>
            </a:extLst>
          </p:cNvPr>
          <p:cNvSpPr/>
          <p:nvPr/>
        </p:nvSpPr>
        <p:spPr>
          <a:xfrm>
            <a:off x="221489" y="1450390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8AF583-D3C0-45E8-9EFC-652635CA9B5D}"/>
              </a:ext>
            </a:extLst>
          </p:cNvPr>
          <p:cNvSpPr/>
          <p:nvPr/>
        </p:nvSpPr>
        <p:spPr>
          <a:xfrm>
            <a:off x="205599" y="3124436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321B35-BCEA-43E7-93F6-BF2B915F80C6}"/>
              </a:ext>
            </a:extLst>
          </p:cNvPr>
          <p:cNvSpPr/>
          <p:nvPr/>
        </p:nvSpPr>
        <p:spPr>
          <a:xfrm>
            <a:off x="3755254" y="5848691"/>
            <a:ext cx="4421080" cy="5208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/>
                <a:ea typeface="Arial-Rounded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/>
                <a:ea typeface="Arial-Rounded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/>
                <a:ea typeface="Arial-Rounded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EE708B-738E-4DA8-803D-04ECDCCF1634}"/>
              </a:ext>
            </a:extLst>
          </p:cNvPr>
          <p:cNvSpPr/>
          <p:nvPr/>
        </p:nvSpPr>
        <p:spPr>
          <a:xfrm>
            <a:off x="178130" y="4166605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12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95978" y="282771"/>
            <a:ext cx="3645595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TOÀN BÀI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8597" y="28277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6" y="769920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mọi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mượn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chỗ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Lô-</a:t>
            </a:r>
            <a:r>
              <a:rPr lang="en-US" sz="2400" dirty="0" err="1">
                <a:latin typeface="+mj-lt"/>
              </a:rPr>
              <a:t>gô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 err="1">
                <a:latin typeface="+mj-lt"/>
              </a:rPr>
              <a:t>xơ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nổi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tàu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lồ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500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 qua 45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Ở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Lan,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trăm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động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buýt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cũ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chạy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khắp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. Ở </a:t>
            </a:r>
            <a:r>
              <a:rPr lang="en-US" sz="2400" dirty="0" err="1">
                <a:latin typeface="+mj-lt"/>
              </a:rPr>
              <a:t>châu</a:t>
            </a:r>
            <a:r>
              <a:rPr lang="en-US" sz="2400" dirty="0">
                <a:latin typeface="+mj-lt"/>
              </a:rPr>
              <a:t> Phi,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thủ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lạc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băng</a:t>
            </a:r>
            <a:r>
              <a:rPr lang="en-US" sz="2400" dirty="0">
                <a:latin typeface="+mj-lt"/>
              </a:rPr>
              <a:t> qua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					(</a:t>
            </a:r>
            <a:r>
              <a:rPr lang="en-US" sz="2400" dirty="0" err="1">
                <a:latin typeface="+mj-lt"/>
              </a:rPr>
              <a:t>Hải</a:t>
            </a:r>
            <a:r>
              <a:rPr lang="en-US" sz="2400" dirty="0">
                <a:latin typeface="+mj-lt"/>
              </a:rPr>
              <a:t> Nam)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FAF514-9F76-41A8-B746-731C28D90CF3}"/>
              </a:ext>
            </a:extLst>
          </p:cNvPr>
          <p:cNvSpPr/>
          <p:nvPr/>
        </p:nvSpPr>
        <p:spPr>
          <a:xfrm>
            <a:off x="3755254" y="5848691"/>
            <a:ext cx="4421080" cy="5208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Đọc</a:t>
            </a:r>
            <a:r>
              <a:rPr lang="en-US" sz="3200" noProof="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toàn</a:t>
            </a:r>
            <a:r>
              <a:rPr lang="en-US" sz="3200" noProof="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24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04457" y="1370851"/>
            <a:ext cx="815976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Mọi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2920206" y="3059384"/>
            <a:ext cx="8159768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được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đặt</a:t>
            </a:r>
            <a:r>
              <a:rPr lang="en-US" sz="3200" dirty="0">
                <a:latin typeface="+mj-lt"/>
              </a:rPr>
              <a:t> ở </a:t>
            </a:r>
            <a:r>
              <a:rPr lang="en-US" sz="3200" dirty="0" err="1">
                <a:latin typeface="+mj-lt"/>
              </a:rPr>
              <a:t>đâu</a:t>
            </a:r>
            <a:r>
              <a:rPr lang="vi-VN" sz="3200" dirty="0">
                <a:latin typeface="+mj-lt"/>
              </a:rPr>
              <a:t>?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3929270" y="300463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+mj-lt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2835956" y="2015678"/>
            <a:ext cx="8328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Mọi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người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viện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sách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hoặc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mượn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sách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49BFB-244F-4558-9F6E-7DD60B10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71" y="395090"/>
            <a:ext cx="2470286" cy="1920378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876295D-94B1-4093-ACC0-FF4D9901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42984"/>
              </p:ext>
            </p:extLst>
          </p:nvPr>
        </p:nvGraphicFramePr>
        <p:xfrm>
          <a:off x="724395" y="4033522"/>
          <a:ext cx="4639257" cy="2429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39257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579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78019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Thư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Lô-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gô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xơ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Đức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550279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Nhiều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thư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viện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Phần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Lan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550279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thư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viện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châu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Phi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83807E-CF95-4C63-B932-3031515BA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66122"/>
              </p:ext>
            </p:extLst>
          </p:nvPr>
        </p:nvGraphicFramePr>
        <p:xfrm>
          <a:off x="6617737" y="4033522"/>
          <a:ext cx="5036803" cy="24253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36803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398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chiếc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xe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buýt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trên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lưng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lạc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đà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trên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con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tàu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biển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588D91-37E1-49B8-B97D-70ABD22DD8B3}"/>
              </a:ext>
            </a:extLst>
          </p:cNvPr>
          <p:cNvCxnSpPr>
            <a:cxnSpLocks/>
          </p:cNvCxnSpPr>
          <p:nvPr/>
        </p:nvCxnSpPr>
        <p:spPr>
          <a:xfrm>
            <a:off x="5342994" y="4832970"/>
            <a:ext cx="1274743" cy="1234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09EF27-D62C-4952-A79C-67B1E41A78A0}"/>
              </a:ext>
            </a:extLst>
          </p:cNvPr>
          <p:cNvCxnSpPr>
            <a:cxnSpLocks/>
          </p:cNvCxnSpPr>
          <p:nvPr/>
        </p:nvCxnSpPr>
        <p:spPr>
          <a:xfrm flipV="1">
            <a:off x="5324295" y="4832971"/>
            <a:ext cx="1293442" cy="795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0B4E01-421F-46A5-B6F5-C9E0C02C5DB2}"/>
              </a:ext>
            </a:extLst>
          </p:cNvPr>
          <p:cNvCxnSpPr>
            <a:cxnSpLocks/>
          </p:cNvCxnSpPr>
          <p:nvPr/>
        </p:nvCxnSpPr>
        <p:spPr>
          <a:xfrm flipV="1">
            <a:off x="5342994" y="5450141"/>
            <a:ext cx="1293442" cy="69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588692" y="2328579"/>
            <a:ext cx="979127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3.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“</a:t>
            </a:r>
            <a:r>
              <a:rPr lang="en-US" sz="2800" dirty="0" err="1">
                <a:latin typeface="+mj-lt"/>
              </a:rPr>
              <a:t>thư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đi</a:t>
            </a:r>
            <a:r>
              <a:rPr lang="en-US" sz="2800" dirty="0">
                <a:latin typeface="+mj-lt"/>
              </a:rPr>
              <a:t>”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588692" y="2965614"/>
            <a:ext cx="10373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thư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viện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kể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trên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được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gọi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“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thư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viện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biết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”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chúng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khả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năng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di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chuyển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mang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người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588693" y="3907073"/>
            <a:ext cx="979127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“</a:t>
            </a:r>
            <a:r>
              <a:rPr lang="en-US" sz="2800" dirty="0" err="1">
                <a:latin typeface="+mj-lt"/>
              </a:rPr>
              <a:t>thư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đi</a:t>
            </a:r>
            <a:r>
              <a:rPr lang="en-US" sz="2800" dirty="0">
                <a:latin typeface="+mj-lt"/>
              </a:rPr>
              <a:t>”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dụng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8CA64-C865-419C-A90D-F6B657DDFB4C}"/>
              </a:ext>
            </a:extLst>
          </p:cNvPr>
          <p:cNvSpPr txBox="1"/>
          <p:nvPr/>
        </p:nvSpPr>
        <p:spPr>
          <a:xfrm>
            <a:off x="534171" y="4622467"/>
            <a:ext cx="8842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mọi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cần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phải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mà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vẫn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đọc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được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sách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mang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người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…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Premium Vector | Cartoon little kid reading book">
            <a:extLst>
              <a:ext uri="{FF2B5EF4-FFF2-40B4-BE49-F238E27FC236}">
                <a16:creationId xmlns:a16="http://schemas.microsoft.com/office/drawing/2014/main" id="{AD82444F-812F-4AB0-8E0A-38E4699E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24" y="4370663"/>
            <a:ext cx="2542256" cy="22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0F3B13-1CF8-4B88-BEE3-3F77115A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71" y="395090"/>
            <a:ext cx="2470286" cy="1920378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0122D4-5B9A-4BDC-A69B-2354F08D68C5}"/>
              </a:ext>
            </a:extLst>
          </p:cNvPr>
          <p:cNvSpPr txBox="1"/>
          <p:nvPr/>
        </p:nvSpPr>
        <p:spPr>
          <a:xfrm>
            <a:off x="3929270" y="300463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+mj-lt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95978" y="282771"/>
            <a:ext cx="3645595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17479D"/>
                </a:solidFill>
                <a:latin typeface="+mj-lt"/>
              </a:rPr>
              <a:t>Luyện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+mj-lt"/>
              </a:rPr>
              <a:t>lại</a:t>
            </a:r>
            <a:endParaRPr lang="en-US" sz="24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8597" y="28277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6" y="769920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mọi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mượn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chỗ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Lô-</a:t>
            </a:r>
            <a:r>
              <a:rPr lang="en-US" sz="2400" dirty="0" err="1">
                <a:latin typeface="+mj-lt"/>
              </a:rPr>
              <a:t>gô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 err="1">
                <a:latin typeface="+mj-lt"/>
              </a:rPr>
              <a:t>xơ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nổi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tàu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lồ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500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 qua 45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Ở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Lan,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trăm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động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buýt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cũ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chạy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khắp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. Ở </a:t>
            </a:r>
            <a:r>
              <a:rPr lang="en-US" sz="2400" dirty="0" err="1">
                <a:latin typeface="+mj-lt"/>
              </a:rPr>
              <a:t>châu</a:t>
            </a:r>
            <a:r>
              <a:rPr lang="en-US" sz="2400" dirty="0">
                <a:latin typeface="+mj-lt"/>
              </a:rPr>
              <a:t> Phi,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thủ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lạc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băng</a:t>
            </a:r>
            <a:r>
              <a:rPr lang="en-US" sz="2400" dirty="0">
                <a:latin typeface="+mj-lt"/>
              </a:rPr>
              <a:t> qua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					(</a:t>
            </a:r>
            <a:r>
              <a:rPr lang="en-US" sz="2400" dirty="0" err="1">
                <a:latin typeface="+mj-lt"/>
              </a:rPr>
              <a:t>Hải</a:t>
            </a:r>
            <a:r>
              <a:rPr lang="en-US" sz="2400" dirty="0">
                <a:latin typeface="+mj-lt"/>
              </a:rPr>
              <a:t> Nam)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1976910" y="3512128"/>
            <a:ext cx="1083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28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9720" y="2062680"/>
            <a:ext cx="766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44277"/>
              </p:ext>
            </p:extLst>
          </p:nvPr>
        </p:nvGraphicFramePr>
        <p:xfrm>
          <a:off x="1781741" y="4187471"/>
          <a:ext cx="4150537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50537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19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722689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3706" y="1516807"/>
            <a:ext cx="8159768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2400" dirty="0" err="1">
                <a:latin typeface="+mj-lt"/>
              </a:rPr>
              <a:t>Xếp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dưới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đây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nhóm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thích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875926" y="293089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+mj-lt"/>
              </a:rPr>
              <a:t>LUY</a:t>
            </a:r>
            <a:r>
              <a:rPr lang="en-US" sz="4800" dirty="0">
                <a:solidFill>
                  <a:schemeClr val="accent2"/>
                </a:solidFill>
                <a:latin typeface="+mj-lt"/>
              </a:rPr>
              <a:t>Ệ</a:t>
            </a:r>
            <a:r>
              <a:rPr lang="vi-VN" sz="4800" dirty="0">
                <a:solidFill>
                  <a:schemeClr val="accent2"/>
                </a:solidFill>
                <a:latin typeface="+mj-lt"/>
              </a:rPr>
              <a:t>N TẬP</a:t>
            </a:r>
            <a:endParaRPr lang="en-US" sz="48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5CE64-C7C4-479C-9FDC-DDA9780A7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74" y="419101"/>
            <a:ext cx="2582135" cy="187664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2209704" y="2480265"/>
            <a:ext cx="15651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thư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viện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114801" y="2480265"/>
            <a:ext cx="13619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thủ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thư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5818965" y="2480263"/>
            <a:ext cx="94542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đọc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7106569" y="2480263"/>
            <a:ext cx="15651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tàu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biển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2861113" y="3271537"/>
            <a:ext cx="15651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nằm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im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4637085" y="3271537"/>
            <a:ext cx="186531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băng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qua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6713184" y="3271535"/>
            <a:ext cx="140465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xe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buýt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EAEE28C0-B931-41C9-A3B3-1392D11B3B27}"/>
              </a:ext>
            </a:extLst>
          </p:cNvPr>
          <p:cNvSpPr/>
          <p:nvPr/>
        </p:nvSpPr>
        <p:spPr>
          <a:xfrm>
            <a:off x="8328624" y="3271535"/>
            <a:ext cx="131779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đà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71729"/>
              </p:ext>
            </p:extLst>
          </p:nvPr>
        </p:nvGraphicFramePr>
        <p:xfrm>
          <a:off x="6462342" y="4177108"/>
          <a:ext cx="4510458" cy="23378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10458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98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789193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0.05787 0.331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" y="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88E-6 L 0.0493 0.327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" y="1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3.20988E-6 L 0.08912 0.356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20988E-6 L -0.47777 0.4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0.57477 0.2435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27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7 L 0.2787 0.375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5" y="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-0.23935 0.304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8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2.46914E-7 L -0.53287 0.391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1884412" y="833198"/>
            <a:ext cx="842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600" dirty="0" err="1">
                <a:latin typeface="+mj-lt"/>
              </a:rPr>
              <a:t>Em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sẽ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nói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gì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với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cô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phụ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trách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thư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viện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muốn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mượn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sách</a:t>
            </a:r>
            <a:r>
              <a:rPr lang="en-US" sz="3600" dirty="0">
                <a:latin typeface="+mj-lt"/>
              </a:rPr>
              <a:t> ở </a:t>
            </a:r>
            <a:r>
              <a:rPr lang="en-US" sz="3600" dirty="0" err="1">
                <a:latin typeface="+mj-lt"/>
              </a:rPr>
              <a:t>thư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viện</a:t>
            </a:r>
            <a:r>
              <a:rPr lang="vi-VN" sz="3600" dirty="0">
                <a:latin typeface="+mj-lt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484CA-BC21-4EE3-9152-4C1A157E2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2980" y="2033527"/>
            <a:ext cx="7846040" cy="425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C1ADA479-C2D4-4619-A3C6-2095953E0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4645800"/>
            <a:ext cx="2085473" cy="2085473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17254845-1A3E-4A95-8365-698F01186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0" y="4518210"/>
            <a:ext cx="1474696" cy="2457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1342"/>
            <a:ext cx="12187239" cy="6855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162" y="828591"/>
            <a:ext cx="11674818" cy="349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Thứ tư ngày 30 tháng 3 năm 2022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    Tiếng Việt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  Đọc: Thư viện biết đi</a:t>
            </a:r>
          </a:p>
          <a:p>
            <a:pPr>
              <a:lnSpc>
                <a:spcPct val="138000"/>
              </a:lnSpc>
            </a:pP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"/>
          <a:stretch>
            <a:fillRect/>
          </a:stretch>
        </p:blipFill>
        <p:spPr>
          <a:xfrm>
            <a:off x="6976360" y="1060672"/>
            <a:ext cx="6204856" cy="55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-Rounded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102132"/>
            <a:ext cx="1675030" cy="18587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540144" y="4071082"/>
            <a:ext cx="1517987" cy="20333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11" y="2831237"/>
            <a:ext cx="1673184" cy="169817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879802" cy="16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3261" y="135277"/>
            <a:ext cx="6079003" cy="5429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194DAC-AB2D-49D7-A3AF-94842D3C5C6E}"/>
              </a:ext>
            </a:extLst>
          </p:cNvPr>
          <p:cNvSpPr txBox="1"/>
          <p:nvPr/>
        </p:nvSpPr>
        <p:spPr>
          <a:xfrm>
            <a:off x="4554244" y="2673907"/>
            <a:ext cx="3781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+ 2</a:t>
            </a:r>
          </a:p>
        </p:txBody>
      </p:sp>
    </p:spTree>
    <p:extLst>
      <p:ext uri="{BB962C8B-B14F-4D97-AF65-F5344CB8AC3E}">
        <p14:creationId xmlns:p14="http://schemas.microsoft.com/office/powerpoint/2010/main" val="4162557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67059" y="1747185"/>
            <a:ext cx="791101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1219170">
              <a:buFont typeface="Arial" panose="020B0604020202020204" pitchFamily="34" charset="0"/>
              <a:buChar char="•"/>
            </a:pPr>
            <a:r>
              <a:rPr lang="vi-VN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tên phiên âm nước ngoài</a:t>
            </a:r>
            <a:endParaRPr kumimoji="0" lang="zh-CN" altLang="en-US" sz="3733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67059" y="2605698"/>
            <a:ext cx="722743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1219170">
              <a:buFont typeface="Arial" panose="020B0604020202020204" pitchFamily="34" charset="0"/>
              <a:buChar char="•"/>
            </a:pPr>
            <a:r>
              <a:rPr lang="vi-VN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 </a:t>
            </a:r>
            <a:r>
              <a:rPr lang="vi-VN" altLang="zh-CN" sz="3733" spc="-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 </a:t>
            </a:r>
            <a:r>
              <a:rPr lang="en-US" altLang="zh-CN" sz="3733" spc="-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cấu trúc, hoạt động, tác dụng của thư viện và một số thư viện độc đáo trên thế giới.</a:t>
            </a:r>
            <a:endParaRPr kumimoji="0" lang="zh-CN" altLang="en-US" sz="3733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2804" y="1769368"/>
            <a:ext cx="2568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67" normalizeH="0" baseline="0" noProof="0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altLang="zh-CN" sz="6000" b="1" i="0" u="none" strike="noStrike" kern="1200" cap="none" spc="67" normalizeH="0" baseline="0" noProof="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67" normalizeH="0" baseline="0" noProof="0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kumimoji="0" lang="zh-CN" altLang="en-US" sz="6000" b="1" i="0" u="none" strike="noStrike" kern="1200" cap="none" spc="67" normalizeH="0" baseline="0" noProof="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68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CF58FC-5662-4642-BFC9-361131D386BC}"/>
              </a:ext>
            </a:extLst>
          </p:cNvPr>
          <p:cNvGrpSpPr/>
          <p:nvPr/>
        </p:nvGrpSpPr>
        <p:grpSpPr>
          <a:xfrm>
            <a:off x="805600" y="514643"/>
            <a:ext cx="2439264" cy="839721"/>
            <a:chOff x="369343" y="617893"/>
            <a:chExt cx="1613647" cy="5388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80E570-A6A7-4F6C-ABF2-DA842337410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 18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6CFCA4-EFC0-42DD-B1BD-00B5FC6E2B69}"/>
                </a:ext>
              </a:extLst>
            </p:cNvPr>
            <p:cNvSpPr txBox="1"/>
            <p:nvPr/>
          </p:nvSpPr>
          <p:spPr>
            <a:xfrm>
              <a:off x="369343" y="623490"/>
              <a:ext cx="1613647" cy="53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/>
                  </a:solidFill>
                  <a:latin typeface="+mj-lt"/>
                </a:rPr>
                <a:t>BÀI 18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8B56EAA-1D8B-4DBD-BCED-D2B571AB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295" y="1465262"/>
            <a:ext cx="1084359" cy="571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B41C0-CDDF-4868-9515-ECE5EE458DC2}"/>
              </a:ext>
            </a:extLst>
          </p:cNvPr>
          <p:cNvSpPr txBox="1"/>
          <p:nvPr/>
        </p:nvSpPr>
        <p:spPr>
          <a:xfrm>
            <a:off x="2768058" y="1455594"/>
            <a:ext cx="899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Bức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tranh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vẽ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cảnh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mọi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C6AC9-2B7C-44CE-AC90-9AE3E75829A1}"/>
              </a:ext>
            </a:extLst>
          </p:cNvPr>
          <p:cNvSpPr txBox="1"/>
          <p:nvPr/>
        </p:nvSpPr>
        <p:spPr>
          <a:xfrm>
            <a:off x="3798822" y="216985"/>
            <a:ext cx="860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Thư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viện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biết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đi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E2B5AC-546C-4FFC-B3C3-5E2FAECEE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7477" y="2178838"/>
            <a:ext cx="7744840" cy="419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391225" y="488479"/>
            <a:ext cx="2206998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72042" y="488479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7" y="853505"/>
            <a:ext cx="715443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mọi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mượn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chỗ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Lô-</a:t>
            </a:r>
            <a:r>
              <a:rPr lang="en-US" sz="2400" dirty="0" err="1">
                <a:latin typeface="+mj-lt"/>
              </a:rPr>
              <a:t>gô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 err="1">
                <a:latin typeface="+mj-lt"/>
              </a:rPr>
              <a:t>xơ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nổi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tàu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lồ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500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 qua 45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Ở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Lan,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trăm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động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buýt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cũ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chạy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khắp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. Ở </a:t>
            </a:r>
            <a:r>
              <a:rPr lang="en-US" sz="2400" dirty="0" err="1">
                <a:latin typeface="+mj-lt"/>
              </a:rPr>
              <a:t>châu</a:t>
            </a:r>
            <a:r>
              <a:rPr lang="en-US" sz="2400" dirty="0">
                <a:latin typeface="+mj-lt"/>
              </a:rPr>
              <a:t> Phi,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thủ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lạc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băng</a:t>
            </a:r>
            <a:r>
              <a:rPr lang="en-US" sz="2400" dirty="0">
                <a:latin typeface="+mj-lt"/>
              </a:rPr>
              <a:t> qua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					(</a:t>
            </a:r>
            <a:r>
              <a:rPr lang="en-US" sz="2400" dirty="0" err="1">
                <a:latin typeface="+mj-lt"/>
              </a:rPr>
              <a:t>Hải</a:t>
            </a:r>
            <a:r>
              <a:rPr lang="en-US" sz="2400" dirty="0">
                <a:latin typeface="+mj-lt"/>
              </a:rPr>
              <a:t> Nam)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2282174" y="1151590"/>
            <a:ext cx="3668839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7392455" y="1272074"/>
            <a:ext cx="2976663" cy="3036028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4428" y="2504904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Lô-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7429" y="2543354"/>
            <a:ext cx="196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549345" y="806715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4785259" y="609156"/>
            <a:ext cx="3082413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1"/>
                </a:solidFill>
                <a:latin typeface="+mj-lt"/>
              </a:rPr>
              <a:t>Từ ngữ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2933957" y="1601328"/>
            <a:ext cx="2434368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>
                <a:latin typeface="+mj-lt"/>
              </a:rPr>
              <a:t>Di </a:t>
            </a:r>
            <a:r>
              <a:rPr lang="en-US" sz="2800" dirty="0" err="1">
                <a:latin typeface="+mj-lt"/>
              </a:rPr>
              <a:t>động</a:t>
            </a:r>
            <a:endParaRPr lang="vi-VN" sz="2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3054465" y="178456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2911956" y="2549275"/>
            <a:ext cx="2117285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Thủ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</a:t>
            </a:r>
            <a:endParaRPr lang="vi-VN" sz="28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3032464" y="273251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562F3-3A79-456F-AA3D-ECDE3D1B9B6E}"/>
              </a:ext>
            </a:extLst>
          </p:cNvPr>
          <p:cNvSpPr/>
          <p:nvPr/>
        </p:nvSpPr>
        <p:spPr>
          <a:xfrm>
            <a:off x="2894485" y="3413980"/>
            <a:ext cx="7995683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>
                <a:latin typeface="+mj-lt"/>
              </a:rPr>
              <a:t>Sa </a:t>
            </a:r>
            <a:r>
              <a:rPr lang="en-US" sz="2800" dirty="0" err="1">
                <a:latin typeface="+mj-lt"/>
              </a:rPr>
              <a:t>mạc</a:t>
            </a:r>
            <a:endParaRPr lang="vi-VN" sz="2800" dirty="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412109-FAD5-47DF-8CE7-07BEFCFF584E}"/>
              </a:ext>
            </a:extLst>
          </p:cNvPr>
          <p:cNvSpPr/>
          <p:nvPr/>
        </p:nvSpPr>
        <p:spPr>
          <a:xfrm>
            <a:off x="3014993" y="3597218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5029241" y="1584103"/>
            <a:ext cx="47872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nguyên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4937551" y="2541154"/>
            <a:ext cx="59981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người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quản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sách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A5D86-98CB-4185-96C8-359E5555254C}"/>
              </a:ext>
            </a:extLst>
          </p:cNvPr>
          <p:cNvSpPr txBox="1"/>
          <p:nvPr/>
        </p:nvSpPr>
        <p:spPr>
          <a:xfrm>
            <a:off x="4785259" y="3429000"/>
            <a:ext cx="5275228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vùng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hậu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khô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nóng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hoặc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ít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cây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3" name="Picture 2" descr="Cartoon style background with hot desert Vector Image">
            <a:extLst>
              <a:ext uri="{FF2B5EF4-FFF2-40B4-BE49-F238E27FC236}">
                <a16:creationId xmlns:a16="http://schemas.microsoft.com/office/drawing/2014/main" id="{D207679D-D42C-4474-87E7-B52D7C3A6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8"/>
          <a:stretch/>
        </p:blipFill>
        <p:spPr bwMode="auto">
          <a:xfrm>
            <a:off x="7422873" y="4516520"/>
            <a:ext cx="3547406" cy="2186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739117" y="1349926"/>
            <a:ext cx="1103189" cy="994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658810" y="1265365"/>
            <a:ext cx="7207729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Một số câu văn dài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3924064" y="2156327"/>
            <a:ext cx="6942475" cy="330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Nó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nằm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trên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một</a:t>
            </a:r>
            <a:r>
              <a:rPr lang="en-US" sz="3600" dirty="0">
                <a:latin typeface="+mj-lt"/>
              </a:rPr>
              <a:t> con </a:t>
            </a:r>
            <a:r>
              <a:rPr lang="en-US" sz="3600" dirty="0" err="1">
                <a:latin typeface="+mj-lt"/>
              </a:rPr>
              <a:t>tàu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biển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khổng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lồ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có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thể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chở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được</a:t>
            </a:r>
            <a:r>
              <a:rPr lang="en-US" sz="3600" dirty="0">
                <a:latin typeface="+mj-lt"/>
              </a:rPr>
              <a:t> 500 </a:t>
            </a:r>
            <a:r>
              <a:rPr lang="en-US" sz="3600" dirty="0" err="1">
                <a:latin typeface="+mj-lt"/>
              </a:rPr>
              <a:t>hành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khách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và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đã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từng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đi</a:t>
            </a:r>
            <a:r>
              <a:rPr lang="en-US" sz="3600" dirty="0">
                <a:latin typeface="+mj-lt"/>
              </a:rPr>
              <a:t> qua 45 </a:t>
            </a:r>
            <a:r>
              <a:rPr lang="en-US" sz="3600" dirty="0" err="1">
                <a:latin typeface="+mj-lt"/>
              </a:rPr>
              <a:t>nước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trên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thế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giới</a:t>
            </a:r>
            <a:r>
              <a:rPr lang="en-US" sz="3600" dirty="0">
                <a:latin typeface="+mj-lt"/>
              </a:rPr>
              <a:t>.</a:t>
            </a:r>
            <a:r>
              <a:rPr lang="vi-VN" sz="3600" dirty="0">
                <a:latin typeface="+mj-lt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4133607" y="2542013"/>
            <a:ext cx="314211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>
            <a:cxnSpLocks/>
          </p:cNvCxnSpPr>
          <p:nvPr/>
        </p:nvCxnSpPr>
        <p:spPr>
          <a:xfrm flipH="1">
            <a:off x="6003851" y="309536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>
            <a:cxnSpLocks/>
          </p:cNvCxnSpPr>
          <p:nvPr/>
        </p:nvCxnSpPr>
        <p:spPr>
          <a:xfrm flipH="1">
            <a:off x="6331979" y="403699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>
            <a:cxnSpLocks/>
          </p:cNvCxnSpPr>
          <p:nvPr/>
        </p:nvCxnSpPr>
        <p:spPr>
          <a:xfrm flipH="1">
            <a:off x="4983009" y="483153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7395301" y="4831530"/>
            <a:ext cx="235657" cy="627751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1350</Words>
  <Application>Microsoft Office PowerPoint</Application>
  <PresentationFormat>Widescreen</PresentationFormat>
  <Paragraphs>110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Arial-Rounded</vt:lpstr>
      <vt:lpstr>Calibri</vt:lpstr>
      <vt:lpstr>HP001 4 hàng</vt:lpstr>
      <vt:lpstr>UTM Avo</vt:lpstr>
      <vt:lpstr>Verdana</vt:lpstr>
      <vt:lpstr>Office Theme</vt:lpstr>
      <vt:lpstr>3_Office Theme</vt:lpstr>
      <vt:lpstr>9_Office Theme</vt:lpstr>
      <vt:lpstr>1_Office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ren sora mitsutake</cp:lastModifiedBy>
  <cp:revision>13</cp:revision>
  <dcterms:created xsi:type="dcterms:W3CDTF">2021-07-20T01:55:21Z</dcterms:created>
  <dcterms:modified xsi:type="dcterms:W3CDTF">2022-03-28T08:17:45Z</dcterms:modified>
</cp:coreProperties>
</file>