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58" r:id="rId5"/>
    <p:sldId id="286" r:id="rId6"/>
    <p:sldId id="284" r:id="rId7"/>
    <p:sldId id="281" r:id="rId8"/>
    <p:sldId id="282" r:id="rId9"/>
    <p:sldId id="283" r:id="rId10"/>
    <p:sldId id="287" r:id="rId11"/>
    <p:sldId id="288" r:id="rId12"/>
    <p:sldId id="289" r:id="rId13"/>
    <p:sldId id="290" r:id="rId14"/>
    <p:sldId id="291" r:id="rId15"/>
    <p:sldId id="292" r:id="rId16"/>
    <p:sldId id="29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99CC"/>
    <a:srgbClr val="FF0066"/>
    <a:srgbClr val="347336"/>
    <a:srgbClr val="FFCCFF"/>
    <a:srgbClr val="9DB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4660"/>
  </p:normalViewPr>
  <p:slideViewPr>
    <p:cSldViewPr snapToGrid="0">
      <p:cViewPr varScale="1">
        <p:scale>
          <a:sx n="77" d="100"/>
          <a:sy n="77" d="100"/>
        </p:scale>
        <p:origin x="55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90A0D-3173-4670-A979-7CE73D8E2D61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2F84B-AC0C-4533-8D6D-DA3240ECF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0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87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3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7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0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6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25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70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3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9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6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4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2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40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0C07A0F5-E284-4B2B-8E1F-90E7F74766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61" r:id="rId20"/>
    <p:sldLayoutId id="2147483660" r:id="rId21"/>
    <p:sldLayoutId id="2147483656" r:id="rId22"/>
    <p:sldLayoutId id="2147483657" r:id="rId23"/>
    <p:sldLayoutId id="2147483658" r:id="rId24"/>
    <p:sldLayoutId id="214748365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5.xml"/><Relationship Id="rId7" Type="http://schemas.openxmlformats.org/officeDocument/2006/relationships/slide" Target="slide1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3.xml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microsoft.com/office/2007/relationships/hdphoto" Target="../media/hdphoto3.wdp"/><Relationship Id="rId5" Type="http://schemas.openxmlformats.org/officeDocument/2006/relationships/image" Target="../media/image22.jpe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22.jpe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DE09A3-C117-4FC7-AF24-2FFE93836A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4019" flipH="1">
            <a:off x="-1914417" y="-1872973"/>
            <a:ext cx="1973202" cy="1201460"/>
          </a:xfrm>
          <a:prstGeom prst="rect">
            <a:avLst/>
          </a:prstGeom>
        </p:spPr>
      </p:pic>
      <p:sp>
        <p:nvSpPr>
          <p:cNvPr id="20" name="思想气泡: 云 4">
            <a:extLst>
              <a:ext uri="{FF2B5EF4-FFF2-40B4-BE49-F238E27FC236}">
                <a16:creationId xmlns:a16="http://schemas.microsoft.com/office/drawing/2014/main" id="{D344D562-86E2-4622-B1DC-13C44A859631}"/>
              </a:ext>
            </a:extLst>
          </p:cNvPr>
          <p:cNvSpPr/>
          <p:nvPr/>
        </p:nvSpPr>
        <p:spPr>
          <a:xfrm flipH="1">
            <a:off x="2428872" y="385764"/>
            <a:ext cx="8017197" cy="3614738"/>
          </a:xfrm>
          <a:prstGeom prst="cloudCallout">
            <a:avLst>
              <a:gd name="adj1" fmla="val 47855"/>
              <a:gd name="adj2" fmla="val 46295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5">
            <a:extLst>
              <a:ext uri="{FF2B5EF4-FFF2-40B4-BE49-F238E27FC236}">
                <a16:creationId xmlns:a16="http://schemas.microsoft.com/office/drawing/2014/main" id="{B096DC4A-76A3-4991-A656-A9B4E79C86B4}"/>
              </a:ext>
            </a:extLst>
          </p:cNvPr>
          <p:cNvSpPr txBox="1"/>
          <p:nvPr/>
        </p:nvSpPr>
        <p:spPr>
          <a:xfrm flipH="1">
            <a:off x="4389910" y="810679"/>
            <a:ext cx="4044323" cy="79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 dirty="0" err="1">
                <a:latin typeface="UTM Aristote" panose="02040603050506020204" pitchFamily="18" charset="0"/>
                <a:ea typeface="字魂66号-仔仔体" panose="00000500000000000000" pitchFamily="2" charset="-122"/>
              </a:rPr>
              <a:t>Toán</a:t>
            </a:r>
            <a:endParaRPr lang="zh-CN" altLang="en-US" sz="4000" u="sng" dirty="0">
              <a:latin typeface="UTM Aristote" panose="02040603050506020204" pitchFamily="18" charset="0"/>
              <a:ea typeface="字魂66号-仔仔体" panose="00000500000000000000" pitchFamily="2" charset="-122"/>
            </a:endParaRPr>
          </a:p>
        </p:txBody>
      </p:sp>
      <p:sp>
        <p:nvSpPr>
          <p:cNvPr id="23" name="文本框 7">
            <a:extLst>
              <a:ext uri="{FF2B5EF4-FFF2-40B4-BE49-F238E27FC236}">
                <a16:creationId xmlns:a16="http://schemas.microsoft.com/office/drawing/2014/main" id="{9D89CE9B-3BF6-46A4-B790-0D884AE1CD20}"/>
              </a:ext>
            </a:extLst>
          </p:cNvPr>
          <p:cNvSpPr txBox="1"/>
          <p:nvPr/>
        </p:nvSpPr>
        <p:spPr>
          <a:xfrm flipH="1">
            <a:off x="2947948" y="1602726"/>
            <a:ext cx="6994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lang="zh-CN" alt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6号-日记插画体" panose="00000500000000000000" pitchFamily="2" charset="-122"/>
            </a:endParaRPr>
          </a:p>
        </p:txBody>
      </p:sp>
      <p:sp>
        <p:nvSpPr>
          <p:cNvPr id="24" name="文本框 8">
            <a:extLst>
              <a:ext uri="{FF2B5EF4-FFF2-40B4-BE49-F238E27FC236}">
                <a16:creationId xmlns:a16="http://schemas.microsoft.com/office/drawing/2014/main" id="{EC607C54-9A5E-49E3-8C98-A4358905353F}"/>
              </a:ext>
            </a:extLst>
          </p:cNvPr>
          <p:cNvSpPr txBox="1"/>
          <p:nvPr/>
        </p:nvSpPr>
        <p:spPr>
          <a:xfrm flipH="1">
            <a:off x="7463102" y="2901906"/>
            <a:ext cx="2317924" cy="53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err="1">
                <a:latin typeface="UTM Aristote" panose="02040603050506020204" pitchFamily="18" charset="0"/>
                <a:ea typeface="字魂6号-日记插画体" panose="00000500000000000000" pitchFamily="2" charset="-122"/>
              </a:rPr>
              <a:t>Trang</a:t>
            </a:r>
            <a:r>
              <a:rPr lang="en-US" altLang="zh-CN" sz="2500" dirty="0">
                <a:latin typeface="UTM Aristote" panose="02040603050506020204" pitchFamily="18" charset="0"/>
                <a:ea typeface="字魂6号-日记插画体" panose="00000500000000000000" pitchFamily="2" charset="-122"/>
              </a:rPr>
              <a:t> 94</a:t>
            </a:r>
            <a:endParaRPr lang="zh-CN" altLang="en-US" sz="2500" dirty="0">
              <a:latin typeface="UTM Aristote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25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877" b="5319"/>
          <a:stretch/>
        </p:blipFill>
        <p:spPr>
          <a:xfrm>
            <a:off x="9240689" y="-85282"/>
            <a:ext cx="2951311" cy="6943282"/>
          </a:xfrm>
          <a:prstGeom prst="rect">
            <a:avLst/>
          </a:prstGeom>
        </p:spPr>
      </p:pic>
      <p:pic>
        <p:nvPicPr>
          <p:cNvPr id="16" name="图片 4" descr="D:\lijie\包图网\小报\素材\lj下载\人物\儿童\开心\手绘卡通儿童装饰素材 (1).png">
            <a:extLst>
              <a:ext uri="{FF2B5EF4-FFF2-40B4-BE49-F238E27FC236}">
                <a16:creationId xmlns:a16="http://schemas.microsoft.com/office/drawing/2014/main" id="{8AC7536E-5320-43CC-9E1B-73D61F6B455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000251"/>
            <a:ext cx="6053138" cy="584687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1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3 0.01968 L -0.99024 0.0081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80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974 0.09723 L 0.21042 0.32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112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"/>
                            </p:stCondLst>
                            <p:childTnLst>
                              <p:par>
                                <p:cTn id="2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75"/>
                            </p:stCondLst>
                            <p:childTnLst>
                              <p:par>
                                <p:cTn id="3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3" grpId="1"/>
      <p:bldP spid="24" grpId="0"/>
    </p:bldLst>
  </p:timing>
  <p:extLst>
    <p:ext uri="{E180D4A7-C9FB-4DFB-919C-405C955672EB}">
      <p14:showEvtLst xmlns:p14="http://schemas.microsoft.com/office/powerpoint/2010/main">
        <p14:playEvt time="9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5149850" y="-324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8512405" y="-85282"/>
            <a:ext cx="3679596" cy="6943282"/>
          </a:xfrm>
          <a:prstGeom prst="rect">
            <a:avLst/>
          </a:prstGeom>
        </p:spPr>
      </p:pic>
      <p:sp>
        <p:nvSpPr>
          <p:cNvPr id="7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445652" y="544192"/>
            <a:ext cx="11055447" cy="6116714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462499" y="1741536"/>
            <a:ext cx="4275062" cy="2978527"/>
            <a:chOff x="7527248" y="1570939"/>
            <a:chExt cx="4275062" cy="2978527"/>
          </a:xfrm>
        </p:grpSpPr>
        <p:sp>
          <p:nvSpPr>
            <p:cNvPr id="20" name="Rectangle 269"/>
            <p:cNvSpPr>
              <a:spLocks noChangeArrowheads="1"/>
            </p:cNvSpPr>
            <p:nvPr/>
          </p:nvSpPr>
          <p:spPr bwMode="auto">
            <a:xfrm>
              <a:off x="8059224" y="1961965"/>
              <a:ext cx="3200400" cy="198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271"/>
            <p:cNvSpPr>
              <a:spLocks noChangeArrowheads="1"/>
            </p:cNvSpPr>
            <p:nvPr/>
          </p:nvSpPr>
          <p:spPr bwMode="auto">
            <a:xfrm>
              <a:off x="8059224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277"/>
            <p:cNvSpPr>
              <a:spLocks noChangeShapeType="1"/>
            </p:cNvSpPr>
            <p:nvPr/>
          </p:nvSpPr>
          <p:spPr bwMode="auto">
            <a:xfrm flipH="1">
              <a:off x="8059223" y="1961965"/>
              <a:ext cx="2057401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Line 279"/>
            <p:cNvSpPr>
              <a:spLocks noChangeShapeType="1"/>
            </p:cNvSpPr>
            <p:nvPr/>
          </p:nvSpPr>
          <p:spPr bwMode="auto">
            <a:xfrm flipH="1">
              <a:off x="8059224" y="1961965"/>
              <a:ext cx="9906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80"/>
            <p:cNvSpPr>
              <a:spLocks noChangeArrowheads="1"/>
            </p:cNvSpPr>
            <p:nvPr/>
          </p:nvSpPr>
          <p:spPr bwMode="auto">
            <a:xfrm>
              <a:off x="80592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81"/>
            <p:cNvSpPr>
              <a:spLocks noChangeArrowheads="1"/>
            </p:cNvSpPr>
            <p:nvPr/>
          </p:nvSpPr>
          <p:spPr bwMode="auto">
            <a:xfrm>
              <a:off x="110310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71"/>
            <p:cNvSpPr>
              <a:spLocks noChangeArrowheads="1"/>
            </p:cNvSpPr>
            <p:nvPr/>
          </p:nvSpPr>
          <p:spPr bwMode="auto">
            <a:xfrm>
              <a:off x="11036095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Line 278"/>
            <p:cNvSpPr>
              <a:spLocks noChangeShapeType="1"/>
            </p:cNvSpPr>
            <p:nvPr/>
          </p:nvSpPr>
          <p:spPr bwMode="auto">
            <a:xfrm flipH="1" flipV="1">
              <a:off x="10116625" y="1961965"/>
              <a:ext cx="11430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Line 270"/>
            <p:cNvSpPr>
              <a:spLocks noChangeShapeType="1"/>
            </p:cNvSpPr>
            <p:nvPr/>
          </p:nvSpPr>
          <p:spPr bwMode="auto">
            <a:xfrm>
              <a:off x="9049824" y="1961965"/>
              <a:ext cx="22098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61"/>
            <p:cNvSpPr txBox="1">
              <a:spLocks noChangeArrowheads="1"/>
            </p:cNvSpPr>
            <p:nvPr/>
          </p:nvSpPr>
          <p:spPr bwMode="auto">
            <a:xfrm>
              <a:off x="7527248" y="1570939"/>
              <a:ext cx="4038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 3cm M  3cm  N  3cm   B</a:t>
              </a:r>
            </a:p>
          </p:txBody>
        </p:sp>
        <p:sp>
          <p:nvSpPr>
            <p:cNvPr id="33" name="Text Box 62"/>
            <p:cNvSpPr txBox="1">
              <a:spLocks noChangeArrowheads="1"/>
            </p:cNvSpPr>
            <p:nvPr/>
          </p:nvSpPr>
          <p:spPr bwMode="auto">
            <a:xfrm>
              <a:off x="11116510" y="40922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4" name="Text Box 63"/>
            <p:cNvSpPr txBox="1">
              <a:spLocks noChangeArrowheads="1"/>
            </p:cNvSpPr>
            <p:nvPr/>
          </p:nvSpPr>
          <p:spPr bwMode="auto">
            <a:xfrm>
              <a:off x="7824386" y="4028447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33663" y="960636"/>
            <a:ext cx="559961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/>
          </a:p>
        </p:txBody>
      </p:sp>
      <p:pic>
        <p:nvPicPr>
          <p:cNvPr id="35" name="图片 22">
            <a:extLst>
              <a:ext uri="{FF2B5EF4-FFF2-40B4-BE49-F238E27FC236}">
                <a16:creationId xmlns:a16="http://schemas.microsoft.com/office/drawing/2014/main" id="{88EE6487-B9A5-4EDF-AB5F-F4A8EE6F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718" y="1842551"/>
            <a:ext cx="11295371" cy="227121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37112" y="2244269"/>
            <a:ext cx="6158353" cy="1438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AMCD,</a:t>
            </a:r>
          </a:p>
          <a:p>
            <a:pPr>
              <a:spcBef>
                <a:spcPct val="50000"/>
              </a:spcBef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MNCD, NBCD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96264" y="3089421"/>
            <a:ext cx="532801" cy="51312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17854" y="3023901"/>
            <a:ext cx="5084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33663" y="5382542"/>
            <a:ext cx="553599" cy="42612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87262" y="4741526"/>
            <a:ext cx="1026434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thang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3cm,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cạnh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DC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ABCD.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994360" y="2132562"/>
            <a:ext cx="985645" cy="53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980005" y="2132562"/>
            <a:ext cx="2214870" cy="1981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1" idx="1"/>
            <a:endCxn id="25" idx="1"/>
          </p:cNvCxnSpPr>
          <p:nvPr/>
        </p:nvCxnSpPr>
        <p:spPr>
          <a:xfrm flipH="1">
            <a:off x="7994475" y="4113762"/>
            <a:ext cx="320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994359" y="2134222"/>
            <a:ext cx="8105" cy="19795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988976" y="2135238"/>
            <a:ext cx="1067969" cy="2676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1" idx="1"/>
          </p:cNvCxnSpPr>
          <p:nvPr/>
        </p:nvCxnSpPr>
        <p:spPr>
          <a:xfrm>
            <a:off x="10050192" y="2143294"/>
            <a:ext cx="1144683" cy="1970468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994475" y="4113762"/>
            <a:ext cx="3200400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8006365" y="2132561"/>
            <a:ext cx="978826" cy="198120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988860" y="2128777"/>
            <a:ext cx="0" cy="1984983"/>
          </a:xfrm>
          <a:prstGeom prst="line">
            <a:avLst/>
          </a:prstGeom>
          <a:ln w="127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0068096" y="2132407"/>
            <a:ext cx="1126779" cy="535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1" idx="1"/>
          </p:cNvCxnSpPr>
          <p:nvPr/>
        </p:nvCxnSpPr>
        <p:spPr>
          <a:xfrm flipH="1" flipV="1">
            <a:off x="11193707" y="2141544"/>
            <a:ext cx="1168" cy="197221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7994475" y="4113762"/>
            <a:ext cx="3200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8006364" y="2135238"/>
            <a:ext cx="2043829" cy="197852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07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36" grpId="0"/>
      <p:bldP spid="9" grpId="0" animBg="1"/>
      <p:bldP spid="5" grpId="0"/>
      <p:bldP spid="8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5149850" y="-324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8512405" y="-85282"/>
            <a:ext cx="3679596" cy="6943282"/>
          </a:xfrm>
          <a:prstGeom prst="rect">
            <a:avLst/>
          </a:prstGeom>
        </p:spPr>
      </p:pic>
      <p:sp>
        <p:nvSpPr>
          <p:cNvPr id="7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150829" y="544192"/>
            <a:ext cx="11855087" cy="6116714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485003" y="1414960"/>
            <a:ext cx="4275062" cy="2978527"/>
            <a:chOff x="7527248" y="1570939"/>
            <a:chExt cx="4275062" cy="2978527"/>
          </a:xfrm>
        </p:grpSpPr>
        <p:sp>
          <p:nvSpPr>
            <p:cNvPr id="20" name="Rectangle 269"/>
            <p:cNvSpPr>
              <a:spLocks noChangeArrowheads="1"/>
            </p:cNvSpPr>
            <p:nvPr/>
          </p:nvSpPr>
          <p:spPr bwMode="auto">
            <a:xfrm>
              <a:off x="8059224" y="1961965"/>
              <a:ext cx="3200400" cy="198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271"/>
            <p:cNvSpPr>
              <a:spLocks noChangeArrowheads="1"/>
            </p:cNvSpPr>
            <p:nvPr/>
          </p:nvSpPr>
          <p:spPr bwMode="auto">
            <a:xfrm>
              <a:off x="8059224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277"/>
            <p:cNvSpPr>
              <a:spLocks noChangeShapeType="1"/>
            </p:cNvSpPr>
            <p:nvPr/>
          </p:nvSpPr>
          <p:spPr bwMode="auto">
            <a:xfrm flipH="1">
              <a:off x="8059223" y="1961965"/>
              <a:ext cx="2057401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Line 279"/>
            <p:cNvSpPr>
              <a:spLocks noChangeShapeType="1"/>
            </p:cNvSpPr>
            <p:nvPr/>
          </p:nvSpPr>
          <p:spPr bwMode="auto">
            <a:xfrm flipH="1">
              <a:off x="8059224" y="1961965"/>
              <a:ext cx="9906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80"/>
            <p:cNvSpPr>
              <a:spLocks noChangeArrowheads="1"/>
            </p:cNvSpPr>
            <p:nvPr/>
          </p:nvSpPr>
          <p:spPr bwMode="auto">
            <a:xfrm>
              <a:off x="80592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81"/>
            <p:cNvSpPr>
              <a:spLocks noChangeArrowheads="1"/>
            </p:cNvSpPr>
            <p:nvPr/>
          </p:nvSpPr>
          <p:spPr bwMode="auto">
            <a:xfrm>
              <a:off x="110310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71"/>
            <p:cNvSpPr>
              <a:spLocks noChangeArrowheads="1"/>
            </p:cNvSpPr>
            <p:nvPr/>
          </p:nvSpPr>
          <p:spPr bwMode="auto">
            <a:xfrm>
              <a:off x="11036095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Line 278"/>
            <p:cNvSpPr>
              <a:spLocks noChangeShapeType="1"/>
            </p:cNvSpPr>
            <p:nvPr/>
          </p:nvSpPr>
          <p:spPr bwMode="auto">
            <a:xfrm flipH="1" flipV="1">
              <a:off x="10116625" y="1961965"/>
              <a:ext cx="11430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Line 270"/>
            <p:cNvSpPr>
              <a:spLocks noChangeShapeType="1"/>
            </p:cNvSpPr>
            <p:nvPr/>
          </p:nvSpPr>
          <p:spPr bwMode="auto">
            <a:xfrm>
              <a:off x="9049824" y="1961965"/>
              <a:ext cx="22098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61"/>
            <p:cNvSpPr txBox="1">
              <a:spLocks noChangeArrowheads="1"/>
            </p:cNvSpPr>
            <p:nvPr/>
          </p:nvSpPr>
          <p:spPr bwMode="auto">
            <a:xfrm>
              <a:off x="7527248" y="1570939"/>
              <a:ext cx="4038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 3cm M  3cm  N  3cm   B</a:t>
              </a:r>
            </a:p>
          </p:txBody>
        </p:sp>
        <p:sp>
          <p:nvSpPr>
            <p:cNvPr id="33" name="Text Box 62"/>
            <p:cNvSpPr txBox="1">
              <a:spLocks noChangeArrowheads="1"/>
            </p:cNvSpPr>
            <p:nvPr/>
          </p:nvSpPr>
          <p:spPr bwMode="auto">
            <a:xfrm>
              <a:off x="11116510" y="40922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4" name="Text Box 63"/>
            <p:cNvSpPr txBox="1">
              <a:spLocks noChangeArrowheads="1"/>
            </p:cNvSpPr>
            <p:nvPr/>
          </p:nvSpPr>
          <p:spPr bwMode="auto">
            <a:xfrm>
              <a:off x="7824386" y="4028447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33663" y="960636"/>
            <a:ext cx="559961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/>
          </a:p>
        </p:txBody>
      </p:sp>
      <p:pic>
        <p:nvPicPr>
          <p:cNvPr id="24" name="图片 22">
            <a:extLst>
              <a:ext uri="{FF2B5EF4-FFF2-40B4-BE49-F238E27FC236}">
                <a16:creationId xmlns:a16="http://schemas.microsoft.com/office/drawing/2014/main" id="{88EE6487-B9A5-4EDF-AB5F-F4A8EE6F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68586" y="1378381"/>
            <a:ext cx="11295371" cy="2824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48470" y="1805986"/>
                <a:ext cx="6096000" cy="19697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AMCD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ABCD.  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70" y="1805986"/>
                <a:ext cx="6096000" cy="1969770"/>
              </a:xfrm>
              <a:prstGeom prst="rect">
                <a:avLst/>
              </a:prstGeom>
              <a:blipFill rotWithShape="0">
                <a:blip r:embed="rId7"/>
                <a:stretch>
                  <a:fillRect l="-3000" t="-4954" r="-3400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2648334" y="3170202"/>
            <a:ext cx="532801" cy="5131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02878" y="1141979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72662" y="3087497"/>
            <a:ext cx="43473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8" name="Right Arrow 37"/>
          <p:cNvSpPr/>
          <p:nvPr/>
        </p:nvSpPr>
        <p:spPr>
          <a:xfrm rot="5400000">
            <a:off x="4187247" y="3878342"/>
            <a:ext cx="553599" cy="42612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9604" y="4327509"/>
            <a:ext cx="6862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=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x DC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69604" y="5547477"/>
                <a:ext cx="6863097" cy="778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AMCD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𝑫𝑪</m:t>
                            </m:r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𝑨𝑴</m:t>
                            </m:r>
                          </m:e>
                        </m:d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30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30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04" y="5547477"/>
                <a:ext cx="6863097" cy="778034"/>
              </a:xfrm>
              <a:prstGeom prst="rect">
                <a:avLst/>
              </a:prstGeom>
              <a:blipFill rotWithShape="0">
                <a:blip r:embed="rId8"/>
                <a:stretch>
                  <a:fillRect l="-2133" b="-10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7013997" y="4329668"/>
            <a:ext cx="46165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x 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+ 3 + 3) =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x 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08209" y="4881507"/>
                <a:ext cx="7857472" cy="803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𝑨𝑫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0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 x 3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09" y="4881507"/>
                <a:ext cx="7857472" cy="803682"/>
              </a:xfrm>
              <a:prstGeom prst="rect">
                <a:avLst/>
              </a:prstGeom>
              <a:blipFill rotWithShape="0">
                <a:blip r:embed="rId9"/>
                <a:stretch>
                  <a:fillRect r="-853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428250" y="5713355"/>
                <a:ext cx="1520160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𝑨𝑫</m:t>
                      </m:r>
                    </m:oMath>
                  </m:oMathPara>
                </a14:m>
                <a:endParaRPr lang="en-US" sz="2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250" y="5713355"/>
                <a:ext cx="1520160" cy="44627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78287" y="5537506"/>
                <a:ext cx="2219838" cy="7770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3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3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1" i="1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  <m:r>
                                <a:rPr lang="en-US" sz="23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3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d>
                          <m:r>
                            <a:rPr lang="en-US" sz="23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𝑨𝑫</m:t>
                          </m:r>
                        </m:num>
                        <m:den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287" y="5537506"/>
                <a:ext cx="2219838" cy="77700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05833" y="5558954"/>
                <a:ext cx="1624355" cy="755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3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𝑨𝑫</m:t>
                          </m:r>
                        </m:num>
                        <m:den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833" y="5558954"/>
                <a:ext cx="1624355" cy="75507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39511A-3467-468B-8E42-6958FD018CA1}"/>
              </a:ext>
            </a:extLst>
          </p:cNvPr>
          <p:cNvCxnSpPr/>
          <p:nvPr/>
        </p:nvCxnSpPr>
        <p:spPr>
          <a:xfrm>
            <a:off x="8027121" y="1805986"/>
            <a:ext cx="318617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30929E-E966-4F4A-85F3-1ABAF15F5CFB}"/>
              </a:ext>
            </a:extLst>
          </p:cNvPr>
          <p:cNvCxnSpPr/>
          <p:nvPr/>
        </p:nvCxnSpPr>
        <p:spPr>
          <a:xfrm>
            <a:off x="8020007" y="3781955"/>
            <a:ext cx="318617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5D63D5-5705-4056-BFB6-C538F4F1D327}"/>
              </a:ext>
            </a:extLst>
          </p:cNvPr>
          <p:cNvCxnSpPr>
            <a:endCxn id="31" idx="1"/>
          </p:cNvCxnSpPr>
          <p:nvPr/>
        </p:nvCxnSpPr>
        <p:spPr>
          <a:xfrm flipH="1">
            <a:off x="11217379" y="1805986"/>
            <a:ext cx="5071" cy="19812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6D1CE1E-9E10-404D-9B83-39C5837712C9}"/>
              </a:ext>
            </a:extLst>
          </p:cNvPr>
          <p:cNvCxnSpPr/>
          <p:nvPr/>
        </p:nvCxnSpPr>
        <p:spPr>
          <a:xfrm flipH="1">
            <a:off x="8026628" y="1812696"/>
            <a:ext cx="5071" cy="19812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019017" y="1807344"/>
            <a:ext cx="985645" cy="53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004662" y="1807344"/>
            <a:ext cx="2214870" cy="1981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8019016" y="1809004"/>
            <a:ext cx="8105" cy="19795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8012894" y="3781955"/>
            <a:ext cx="320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992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8" grpId="0"/>
      <p:bldP spid="28" grpId="0" animBg="1"/>
      <p:bldP spid="11" grpId="0"/>
      <p:bldP spid="37" grpId="0"/>
      <p:bldP spid="38" grpId="0" animBg="1"/>
      <p:bldP spid="5" grpId="0"/>
      <p:bldP spid="40" grpId="0"/>
      <p:bldP spid="4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49" y="5996844"/>
            <a:ext cx="1225060" cy="689096"/>
          </a:xfrm>
          <a:prstGeom prst="rect">
            <a:avLst/>
          </a:prstGeom>
        </p:spPr>
      </p:pic>
      <p:sp>
        <p:nvSpPr>
          <p:cNvPr id="12" name="Rectangle 7"/>
          <p:cNvSpPr/>
          <p:nvPr/>
        </p:nvSpPr>
        <p:spPr>
          <a:xfrm>
            <a:off x="1858070" y="233499"/>
            <a:ext cx="8475860" cy="1149163"/>
          </a:xfrm>
          <a:prstGeom prst="rect">
            <a:avLst/>
          </a:prstGeom>
          <a:noFill/>
        </p:spPr>
        <p:txBody>
          <a:bodyPr wrap="none" lIns="89377" tIns="44688" rIns="89377" bIns="44688" num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5280" b="1" dirty="0">
                <a:ln w="28575">
                  <a:noFill/>
                </a:ln>
                <a:solidFill>
                  <a:srgbClr val="FFFF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NHỔ BẮP CẢI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D6BAB691-336F-4CD0-87C1-2D85CCA1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7"/>
          <a:stretch>
            <a:fillRect/>
          </a:stretch>
        </p:blipFill>
        <p:spPr bwMode="auto">
          <a:xfrm flipH="1">
            <a:off x="6740180" y="2054662"/>
            <a:ext cx="2658462" cy="46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5B12EDD-BB8B-443F-9F23-7EA2F4C9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>
            <a:fillRect/>
          </a:stretch>
        </p:blipFill>
        <p:spPr bwMode="auto">
          <a:xfrm>
            <a:off x="8887498" y="1465243"/>
            <a:ext cx="2435907" cy="39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699802F0-DB3D-43A3-8832-A01B71DAC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08" y="3909502"/>
            <a:ext cx="1500311" cy="1066888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9543E584-26AF-48C3-8A1C-53F533B31A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08" y="4579005"/>
            <a:ext cx="1500311" cy="10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" y="-3287"/>
            <a:ext cx="12191686" cy="684799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845308" y="604922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3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 - 9Slide.vn"/>
          <p:cNvSpPr/>
          <p:nvPr/>
        </p:nvSpPr>
        <p:spPr>
          <a:xfrm>
            <a:off x="5107069" y="249121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algn="l"/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S = (a + b) x h :2</a:t>
            </a:r>
          </a:p>
        </p:txBody>
      </p:sp>
      <p:sp>
        <p:nvSpPr>
          <p:cNvPr id="9" name="b - 9Slide.vn"/>
          <p:cNvSpPr/>
          <p:nvPr/>
        </p:nvSpPr>
        <p:spPr>
          <a:xfrm>
            <a:off x="5100864" y="3340924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S = (a + b) x h 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2467992" y="228171"/>
            <a:ext cx="9724004" cy="2144337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1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3915" y="458967"/>
            <a:ext cx="74282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a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thang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904" y="4988473"/>
            <a:ext cx="1124045" cy="17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 - 9Slide.vn"/>
          <p:cNvSpPr/>
          <p:nvPr/>
        </p:nvSpPr>
        <p:spPr>
          <a:xfrm>
            <a:off x="5107070" y="4203043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S = (a + b) x h x 2</a:t>
            </a:r>
          </a:p>
        </p:txBody>
      </p:sp>
      <p:sp>
        <p:nvSpPr>
          <p:cNvPr id="26" name="d - 9Slide.vn"/>
          <p:cNvSpPr/>
          <p:nvPr/>
        </p:nvSpPr>
        <p:spPr>
          <a:xfrm>
            <a:off x="5107070" y="5096818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S =  (a + h) x b : 2</a:t>
            </a:r>
          </a:p>
        </p:txBody>
      </p:sp>
      <p:pic>
        <p:nvPicPr>
          <p:cNvPr id="6" name="3D Model 5" descr="Green checkmark">
            <a:extLst>
              <a:ext uri="{FF2B5EF4-FFF2-40B4-BE49-F238E27FC236}">
                <a16:creationId xmlns:a16="http://schemas.microsoft.com/office/drawing/2014/main" id="{E0AD658B-5F4E-43A4-A4F5-07B0AB5D2B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289" y="2141051"/>
            <a:ext cx="1385601" cy="1333816"/>
          </a:xfrm>
          <a:prstGeom prst="rect">
            <a:avLst/>
          </a:prstGeom>
        </p:spPr>
      </p:pic>
      <p:pic>
        <p:nvPicPr>
          <p:cNvPr id="8" name="3D Model 7" descr="Red X">
            <a:extLst>
              <a:ext uri="{FF2B5EF4-FFF2-40B4-BE49-F238E27FC236}">
                <a16:creationId xmlns:a16="http://schemas.microsoft.com/office/drawing/2014/main" id="{E51C041D-C785-4DF7-9776-47BD56AF22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65" y="3351052"/>
            <a:ext cx="619322" cy="633315"/>
          </a:xfrm>
          <a:prstGeom prst="rect">
            <a:avLst/>
          </a:prstGeom>
        </p:spPr>
      </p:pic>
      <p:pic>
        <p:nvPicPr>
          <p:cNvPr id="15" name="3D Model 14" descr="Red X">
            <a:extLst>
              <a:ext uri="{FF2B5EF4-FFF2-40B4-BE49-F238E27FC236}">
                <a16:creationId xmlns:a16="http://schemas.microsoft.com/office/drawing/2014/main" id="{49D76581-A71A-4B79-8C20-CB417A7263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65" y="4218411"/>
            <a:ext cx="619322" cy="633315"/>
          </a:xfrm>
          <a:prstGeom prst="rect">
            <a:avLst/>
          </a:prstGeom>
        </p:spPr>
      </p:pic>
      <p:pic>
        <p:nvPicPr>
          <p:cNvPr id="16" name="3D Model 15" descr="Red X">
            <a:extLst>
              <a:ext uri="{FF2B5EF4-FFF2-40B4-BE49-F238E27FC236}">
                <a16:creationId xmlns:a16="http://schemas.microsoft.com/office/drawing/2014/main" id="{F281AB2A-5924-457E-B81B-944D8C991F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8753" y="5091928"/>
            <a:ext cx="619322" cy="633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660CAF-2708-4C16-BDD5-D426E811A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0" y="2372508"/>
            <a:ext cx="5014904" cy="35661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47A2F0-760C-44F2-BE50-86C195A01EF9}"/>
              </a:ext>
            </a:extLst>
          </p:cNvPr>
          <p:cNvSpPr txBox="1"/>
          <p:nvPr/>
        </p:nvSpPr>
        <p:spPr>
          <a:xfrm>
            <a:off x="12436437" y="5951210"/>
            <a:ext cx="1814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Click vào icon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2332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" grpId="0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9EE180F-160B-4D1A-8DFE-A7A6227FF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882316" y="613805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3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 - 9Slide.vn"/>
          <p:cNvSpPr/>
          <p:nvPr/>
        </p:nvSpPr>
        <p:spPr>
          <a:xfrm>
            <a:off x="5010088" y="519890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122,5c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A - 9Slide.vn"/>
          <p:cNvSpPr/>
          <p:nvPr/>
        </p:nvSpPr>
        <p:spPr>
          <a:xfrm>
            <a:off x="5000779" y="2644822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55c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166406" y="228171"/>
            <a:ext cx="8143278" cy="1936511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1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241" y="5514474"/>
            <a:ext cx="777708" cy="11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 - 9Slide.vn"/>
          <p:cNvSpPr/>
          <p:nvPr/>
        </p:nvSpPr>
        <p:spPr>
          <a:xfrm>
            <a:off x="5006986" y="3506942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1225c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C - 9Slide.vn"/>
          <p:cNvSpPr/>
          <p:nvPr/>
        </p:nvSpPr>
        <p:spPr>
          <a:xfrm>
            <a:off x="5006986" y="4400717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122,5c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4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3D Model 15" descr="Green checkmark">
            <a:extLst>
              <a:ext uri="{FF2B5EF4-FFF2-40B4-BE49-F238E27FC236}">
                <a16:creationId xmlns:a16="http://schemas.microsoft.com/office/drawing/2014/main" id="{5A5AF01D-4C6C-47A4-8D22-BC00FE31C2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7605" y="4723498"/>
            <a:ext cx="1385601" cy="1333816"/>
          </a:xfrm>
          <a:prstGeom prst="rect">
            <a:avLst/>
          </a:prstGeom>
        </p:spPr>
      </p:pic>
      <p:pic>
        <p:nvPicPr>
          <p:cNvPr id="17" name="3D Model 16" descr="Red X">
            <a:extLst>
              <a:ext uri="{FF2B5EF4-FFF2-40B4-BE49-F238E27FC236}">
                <a16:creationId xmlns:a16="http://schemas.microsoft.com/office/drawing/2014/main" id="{9B454FDF-039F-487E-9044-6349139CF7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665" y="3532266"/>
            <a:ext cx="619322" cy="633315"/>
          </a:xfrm>
          <a:prstGeom prst="rect">
            <a:avLst/>
          </a:prstGeom>
        </p:spPr>
      </p:pic>
      <p:pic>
        <p:nvPicPr>
          <p:cNvPr id="18" name="3D Model 17" descr="Red X">
            <a:extLst>
              <a:ext uri="{FF2B5EF4-FFF2-40B4-BE49-F238E27FC236}">
                <a16:creationId xmlns:a16="http://schemas.microsoft.com/office/drawing/2014/main" id="{FAC3A3F5-6748-41EB-886B-D3FB4189C9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1083" y="4411281"/>
            <a:ext cx="619322" cy="633315"/>
          </a:xfrm>
          <a:prstGeom prst="rect">
            <a:avLst/>
          </a:prstGeom>
        </p:spPr>
      </p:pic>
      <p:pic>
        <p:nvPicPr>
          <p:cNvPr id="19" name="3D Model 18" descr="Red X">
            <a:extLst>
              <a:ext uri="{FF2B5EF4-FFF2-40B4-BE49-F238E27FC236}">
                <a16:creationId xmlns:a16="http://schemas.microsoft.com/office/drawing/2014/main" id="{F30617DD-B91F-4059-AD47-4C388032C2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665" y="2695063"/>
            <a:ext cx="619322" cy="633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9548FF-069D-44B5-8678-97FEABE13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" y="2412836"/>
            <a:ext cx="4828904" cy="34338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3915" y="725738"/>
            <a:ext cx="7428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=15cm, b = 9,5cm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 = 10cm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thang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03C6C-B5D8-4CCF-AE45-150798B933CA}"/>
              </a:ext>
            </a:extLst>
          </p:cNvPr>
          <p:cNvSpPr txBox="1"/>
          <p:nvPr/>
        </p:nvSpPr>
        <p:spPr>
          <a:xfrm>
            <a:off x="12436437" y="5951210"/>
            <a:ext cx="1814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Click vào icon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12240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4BAF40E-C241-4147-8343-3B13A1737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1224520" y="1164277"/>
            <a:ext cx="9145360" cy="3850150"/>
          </a:xfrm>
          <a:prstGeom prst="roundRect">
            <a:avLst>
              <a:gd name="adj" fmla="val 95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7529513" y="-85282"/>
            <a:ext cx="4662487" cy="6943282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9228">
            <a:off x="1683336" y="2451770"/>
            <a:ext cx="667512" cy="677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8019" y="2325595"/>
            <a:ext cx="33377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9" name="图片 10">
            <a:extLst>
              <a:ext uri="{FF2B5EF4-FFF2-40B4-BE49-F238E27FC236}">
                <a16:creationId xmlns:a16="http://schemas.microsoft.com/office/drawing/2014/main" id="{7C498D58-71FC-4D0B-B3CC-7DCEC042CE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33016" y="3026325"/>
            <a:ext cx="4411341" cy="4415316"/>
          </a:xfrm>
          <a:prstGeom prst="rect">
            <a:avLst/>
          </a:prstGeom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id="{852199A4-82D2-4EDE-A35E-6855179AAD20}"/>
              </a:ext>
            </a:extLst>
          </p:cNvPr>
          <p:cNvSpPr txBox="1"/>
          <p:nvPr/>
        </p:nvSpPr>
        <p:spPr>
          <a:xfrm>
            <a:off x="3136401" y="272115"/>
            <a:ext cx="542969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 err="1">
                <a:ln w="5715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Dặn</a:t>
            </a:r>
            <a:r>
              <a:rPr lang="en-US" altLang="zh-CN" sz="11500" dirty="0">
                <a:ln w="5715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11500" dirty="0" err="1">
                <a:ln w="5715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dò</a:t>
            </a:r>
            <a:endParaRPr lang="en-US" altLang="zh-CN" sz="11500" dirty="0">
              <a:ln w="57150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9228">
            <a:off x="2518849" y="3463199"/>
            <a:ext cx="667512" cy="6776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1631" y="3301445"/>
            <a:ext cx="73916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95)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34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DE09A3-C117-4FC7-AF24-2FFE93836A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4019" flipH="1">
            <a:off x="-1914417" y="-1872973"/>
            <a:ext cx="1973202" cy="1201460"/>
          </a:xfrm>
          <a:prstGeom prst="rect">
            <a:avLst/>
          </a:prstGeom>
        </p:spPr>
      </p:pic>
      <p:grpSp>
        <p:nvGrpSpPr>
          <p:cNvPr id="19" name="组合 10">
            <a:extLst>
              <a:ext uri="{FF2B5EF4-FFF2-40B4-BE49-F238E27FC236}">
                <a16:creationId xmlns:a16="http://schemas.microsoft.com/office/drawing/2014/main" id="{AE6D6197-B3F5-4EA2-81CD-C1806D04F2D2}"/>
              </a:ext>
            </a:extLst>
          </p:cNvPr>
          <p:cNvGrpSpPr/>
          <p:nvPr/>
        </p:nvGrpSpPr>
        <p:grpSpPr>
          <a:xfrm flipH="1">
            <a:off x="2428872" y="385764"/>
            <a:ext cx="8017197" cy="3614738"/>
            <a:chOff x="2598572" y="594580"/>
            <a:chExt cx="7059780" cy="3230643"/>
          </a:xfrm>
        </p:grpSpPr>
        <p:sp>
          <p:nvSpPr>
            <p:cNvPr id="20" name="思想气泡: 云 4">
              <a:extLst>
                <a:ext uri="{FF2B5EF4-FFF2-40B4-BE49-F238E27FC236}">
                  <a16:creationId xmlns:a16="http://schemas.microsoft.com/office/drawing/2014/main" id="{D344D562-86E2-4622-B1DC-13C44A859631}"/>
                </a:ext>
              </a:extLst>
            </p:cNvPr>
            <p:cNvSpPr/>
            <p:nvPr/>
          </p:nvSpPr>
          <p:spPr>
            <a:xfrm>
              <a:off x="2598572" y="594580"/>
              <a:ext cx="7059780" cy="3230643"/>
            </a:xfrm>
            <a:prstGeom prst="cloudCallout">
              <a:avLst>
                <a:gd name="adj1" fmla="val 47855"/>
                <a:gd name="adj2" fmla="val 462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0"/>
                </a:lnSpc>
              </a:pPr>
              <a:endParaRPr lang="zh-CN" altLang="en-US"/>
            </a:p>
          </p:txBody>
        </p:sp>
        <p:sp>
          <p:nvSpPr>
            <p:cNvPr id="23" name="文本框 7">
              <a:extLst>
                <a:ext uri="{FF2B5EF4-FFF2-40B4-BE49-F238E27FC236}">
                  <a16:creationId xmlns:a16="http://schemas.microsoft.com/office/drawing/2014/main" id="{9D89CE9B-3BF6-46A4-B790-0D884AE1CD20}"/>
                </a:ext>
              </a:extLst>
            </p:cNvPr>
            <p:cNvSpPr txBox="1"/>
            <p:nvPr/>
          </p:nvSpPr>
          <p:spPr>
            <a:xfrm>
              <a:off x="2912348" y="930813"/>
              <a:ext cx="6746004" cy="2558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Chúc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các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em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nhiều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sức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khỏe</a:t>
              </a:r>
              <a:endParaRPr lang="en-US" altLang="zh-CN" sz="6000" b="1" dirty="0">
                <a:solidFill>
                  <a:srgbClr val="FF0000"/>
                </a:solidFill>
                <a:latin typeface="UTM Edwardian" panose="02040603050506020204" pitchFamily="18" charset="0"/>
                <a:ea typeface="字魂6号-日记插画体" panose="00000500000000000000" pitchFamily="2" charset="-122"/>
              </a:endParaRPr>
            </a:p>
            <a:p>
              <a:pPr algn="ctr"/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và</a:t>
              </a:r>
              <a:endParaRPr lang="en-US" altLang="zh-CN" sz="6000" b="1" dirty="0">
                <a:solidFill>
                  <a:srgbClr val="FF0000"/>
                </a:solidFill>
                <a:latin typeface="UTM Edwardian" panose="02040603050506020204" pitchFamily="18" charset="0"/>
                <a:ea typeface="字魂6号-日记插画体" panose="00000500000000000000" pitchFamily="2" charset="-122"/>
              </a:endParaRPr>
            </a:p>
            <a:p>
              <a:pPr algn="ctr"/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học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tập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thật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tốt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!</a:t>
              </a:r>
              <a:endParaRPr lang="zh-CN" altLang="en-US" sz="6000" b="1" dirty="0">
                <a:solidFill>
                  <a:srgbClr val="FF0000"/>
                </a:solidFill>
                <a:latin typeface="UTM Edwardian" panose="02040603050506020204" pitchFamily="18" charset="0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25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877" b="5319"/>
          <a:stretch/>
        </p:blipFill>
        <p:spPr>
          <a:xfrm>
            <a:off x="9240689" y="-85282"/>
            <a:ext cx="2951311" cy="6943282"/>
          </a:xfrm>
          <a:prstGeom prst="rect">
            <a:avLst/>
          </a:prstGeom>
        </p:spPr>
      </p:pic>
      <p:pic>
        <p:nvPicPr>
          <p:cNvPr id="16" name="图片 4" descr="D:\lijie\包图网\小报\素材\lj下载\人物\儿童\开心\手绘卡通儿童装饰素材 (1).png">
            <a:extLst>
              <a:ext uri="{FF2B5EF4-FFF2-40B4-BE49-F238E27FC236}">
                <a16:creationId xmlns:a16="http://schemas.microsoft.com/office/drawing/2014/main" id="{8AC7536E-5320-43CC-9E1B-73D61F6B455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000251"/>
            <a:ext cx="6053138" cy="584687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43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3 0.01968 L -0.99024 0.008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8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4 0.09723 L 0.21042 0.3219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4BAF40E-C241-4147-8343-3B13A1737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1224520" y="1164277"/>
            <a:ext cx="9145360" cy="385015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7529513" y="-85282"/>
            <a:ext cx="4662487" cy="6943282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9228">
            <a:off x="1763652" y="2337805"/>
            <a:ext cx="1074601" cy="1090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0138" y="1936826"/>
            <a:ext cx="63145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10">
            <a:extLst>
              <a:ext uri="{FF2B5EF4-FFF2-40B4-BE49-F238E27FC236}">
                <a16:creationId xmlns:a16="http://schemas.microsoft.com/office/drawing/2014/main" id="{7C498D58-71FC-4D0B-B3CC-7DCEC042CE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11" y="2491560"/>
            <a:ext cx="4930719" cy="4930719"/>
          </a:xfrm>
          <a:prstGeom prst="rect">
            <a:avLst/>
          </a:prstGeom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id="{852199A4-82D2-4EDE-A35E-6855179AAD20}"/>
              </a:ext>
            </a:extLst>
          </p:cNvPr>
          <p:cNvSpPr txBox="1"/>
          <p:nvPr/>
        </p:nvSpPr>
        <p:spPr>
          <a:xfrm>
            <a:off x="3900900" y="0"/>
            <a:ext cx="4418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ln w="57150"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MỤC TIÊU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2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E87518-D99A-4E8F-8415-C9EF08C628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9115425" y="-85282"/>
            <a:ext cx="3076575" cy="694328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674915" y="569686"/>
            <a:ext cx="10842171" cy="571863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0889" y="717199"/>
                <a:ext cx="10226197" cy="5423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b,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14cm;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6cm;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7cm.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i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000" i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5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2,8m;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1,8m;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0,5m.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889" y="717199"/>
                <a:ext cx="10226197" cy="5423601"/>
              </a:xfrm>
              <a:prstGeom prst="rect">
                <a:avLst/>
              </a:prstGeom>
              <a:blipFill rotWithShape="0">
                <a:blip r:embed="rId5"/>
                <a:stretch>
                  <a:fillRect l="-2147" b="-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>
            <a:off x="3952617" y="1536667"/>
            <a:ext cx="4348421" cy="63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451374" y="2491991"/>
            <a:ext cx="4457057" cy="62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269367" y="2512087"/>
            <a:ext cx="23521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115425" y="1543050"/>
            <a:ext cx="20985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7" descr="355917feb1e91351321e65cd4032d28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83712" y="3319107"/>
            <a:ext cx="2433809" cy="3538893"/>
          </a:xfrm>
          <a:prstGeom prst="rect">
            <a:avLst/>
          </a:prstGeom>
        </p:spPr>
      </p:pic>
      <p:grpSp>
        <p:nvGrpSpPr>
          <p:cNvPr id="47" name="组合 10">
            <a:extLst>
              <a:ext uri="{FF2B5EF4-FFF2-40B4-BE49-F238E27FC236}">
                <a16:creationId xmlns:a16="http://schemas.microsoft.com/office/drawing/2014/main" id="{AE6D6197-B3F5-4EA2-81CD-C1806D04F2D2}"/>
              </a:ext>
            </a:extLst>
          </p:cNvPr>
          <p:cNvGrpSpPr/>
          <p:nvPr/>
        </p:nvGrpSpPr>
        <p:grpSpPr>
          <a:xfrm flipH="1">
            <a:off x="2623495" y="2597369"/>
            <a:ext cx="8495478" cy="3453673"/>
            <a:chOff x="-3914025" y="-164057"/>
            <a:chExt cx="15499762" cy="3812680"/>
          </a:xfrm>
        </p:grpSpPr>
        <p:sp>
          <p:nvSpPr>
            <p:cNvPr id="48" name="思想气泡: 云 4">
              <a:extLst>
                <a:ext uri="{FF2B5EF4-FFF2-40B4-BE49-F238E27FC236}">
                  <a16:creationId xmlns:a16="http://schemas.microsoft.com/office/drawing/2014/main" id="{D344D562-86E2-4622-B1DC-13C44A859631}"/>
                </a:ext>
              </a:extLst>
            </p:cNvPr>
            <p:cNvSpPr/>
            <p:nvPr/>
          </p:nvSpPr>
          <p:spPr>
            <a:xfrm>
              <a:off x="-3914025" y="-164057"/>
              <a:ext cx="15499762" cy="3812680"/>
            </a:xfrm>
            <a:prstGeom prst="cloudCallout">
              <a:avLst>
                <a:gd name="adj1" fmla="val 47855"/>
                <a:gd name="adj2" fmla="val 462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8">
              <a:extLst>
                <a:ext uri="{FF2B5EF4-FFF2-40B4-BE49-F238E27FC236}">
                  <a16:creationId xmlns:a16="http://schemas.microsoft.com/office/drawing/2014/main" id="{EC607C54-9A5E-49E3-8C98-A4358905353F}"/>
                </a:ext>
              </a:extLst>
            </p:cNvPr>
            <p:cNvSpPr txBox="1"/>
            <p:nvPr/>
          </p:nvSpPr>
          <p:spPr>
            <a:xfrm>
              <a:off x="3184195" y="2843362"/>
              <a:ext cx="2041117" cy="711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500" dirty="0">
                <a:latin typeface="UTM Aristote" panose="02040603050506020204" pitchFamily="18" charset="0"/>
                <a:ea typeface="字魂6号-日记插画体" panose="00000500000000000000" pitchFamily="2" charset="-122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37882" y="3552607"/>
            <a:ext cx="69749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/>
              <p:cNvSpPr txBox="1"/>
              <p:nvPr/>
            </p:nvSpPr>
            <p:spPr>
              <a:xfrm>
                <a:off x="4443689" y="2774317"/>
                <a:ext cx="5298245" cy="283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rgbClr val="3473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rgbClr val="3473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b="1" dirty="0">
                    <a:solidFill>
                      <a:srgbClr val="3473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rgbClr val="3473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689" y="2774317"/>
                <a:ext cx="5298245" cy="2834494"/>
              </a:xfrm>
              <a:prstGeom prst="rect">
                <a:avLst/>
              </a:prstGeom>
              <a:blipFill>
                <a:blip r:embed="rId7"/>
                <a:stretch>
                  <a:fillRect l="-4143" r="-2877" b="-83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947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uiExpand="1" build="p"/>
      <p:bldP spid="53" grpId="0"/>
      <p:bldP spid="53" grpId="1"/>
      <p:bldP spid="54" grpId="0" uiExpand="1" build="p"/>
      <p:bldP spid="54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1109332" y="537200"/>
            <a:ext cx="10842171" cy="571863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809800" y="758354"/>
            <a:ext cx="6707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14cm;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6cm;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7cm.</a:t>
            </a: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0FE5709-7547-47FB-910C-10658F64FE8D}"/>
              </a:ext>
            </a:extLst>
          </p:cNvPr>
          <p:cNvGrpSpPr/>
          <p:nvPr/>
        </p:nvGrpSpPr>
        <p:grpSpPr>
          <a:xfrm>
            <a:off x="4355405" y="1410578"/>
            <a:ext cx="7557818" cy="4689068"/>
            <a:chOff x="4525" y="2216"/>
            <a:chExt cx="9703" cy="6367"/>
          </a:xfrm>
        </p:grpSpPr>
        <p:sp>
          <p:nvSpPr>
            <p:cNvPr id="18" name="云形 3">
              <a:extLst>
                <a:ext uri="{FF2B5EF4-FFF2-40B4-BE49-F238E27FC236}">
                  <a16:creationId xmlns:a16="http://schemas.microsoft.com/office/drawing/2014/main" id="{909D023C-3DE2-42EA-A9CE-523B71BE5052}"/>
                </a:ext>
              </a:extLst>
            </p:cNvPr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云形 4">
              <a:extLst>
                <a:ext uri="{FF2B5EF4-FFF2-40B4-BE49-F238E27FC236}">
                  <a16:creationId xmlns:a16="http://schemas.microsoft.com/office/drawing/2014/main" id="{E0AE59B8-6FED-4F5D-95DB-70D13FC3471E}"/>
                </a:ext>
              </a:extLst>
            </p:cNvPr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97658" y="2249901"/>
            <a:ext cx="16450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70249" y="2818229"/>
            <a:ext cx="6183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(14 + 6) x 7 : 2 = 70 (cm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 flipH="1">
            <a:off x="0" y="-51287"/>
            <a:ext cx="2844800" cy="6943282"/>
          </a:xfrm>
          <a:prstGeom prst="rect">
            <a:avLst/>
          </a:prstGeom>
        </p:spPr>
      </p:pic>
      <p:sp>
        <p:nvSpPr>
          <p:cNvPr id="3" name="Trapezoid 2"/>
          <p:cNvSpPr/>
          <p:nvPr/>
        </p:nvSpPr>
        <p:spPr>
          <a:xfrm>
            <a:off x="1270000" y="3009900"/>
            <a:ext cx="3298363" cy="1773662"/>
          </a:xfrm>
          <a:prstGeom prst="trapezoi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2508371" y="2628709"/>
            <a:ext cx="7377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2632616" y="4814184"/>
            <a:ext cx="8980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14cm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1713712" y="3009899"/>
            <a:ext cx="16573" cy="177366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1789046" y="3695392"/>
            <a:ext cx="7377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8483" y="4630791"/>
            <a:ext cx="96451" cy="1377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89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/>
      <p:bldP spid="3" grpId="0" animBg="1"/>
      <p:bldP spid="10" grpId="0"/>
      <p:bldP spid="22" grpId="0"/>
      <p:bldP spid="24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5149850" y="-324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114300" y="569686"/>
            <a:ext cx="11428487" cy="571863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57444" y="193795"/>
                <a:ext cx="5654112" cy="1593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m; </a:t>
                </a:r>
                <a:r>
                  <a:rPr lang="en-US" sz="4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m; </a:t>
                </a:r>
                <a:r>
                  <a:rPr lang="en-US" sz="4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444" y="193795"/>
                <a:ext cx="5654112" cy="1593834"/>
              </a:xfrm>
              <a:prstGeom prst="rect">
                <a:avLst/>
              </a:prstGeom>
              <a:blipFill>
                <a:blip r:embed="rId4"/>
                <a:stretch>
                  <a:fillRect l="-3883" r="-3452" b="-3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5">
            <a:extLst>
              <a:ext uri="{FF2B5EF4-FFF2-40B4-BE49-F238E27FC236}">
                <a16:creationId xmlns:a16="http://schemas.microsoft.com/office/drawing/2014/main" id="{10FE5709-7547-47FB-910C-10658F64FE8D}"/>
              </a:ext>
            </a:extLst>
          </p:cNvPr>
          <p:cNvGrpSpPr/>
          <p:nvPr/>
        </p:nvGrpSpPr>
        <p:grpSpPr>
          <a:xfrm>
            <a:off x="102185" y="1689268"/>
            <a:ext cx="7226513" cy="4521862"/>
            <a:chOff x="4525" y="2216"/>
            <a:chExt cx="9703" cy="6367"/>
          </a:xfrm>
        </p:grpSpPr>
        <p:sp>
          <p:nvSpPr>
            <p:cNvPr id="8" name="云形 3">
              <a:extLst>
                <a:ext uri="{FF2B5EF4-FFF2-40B4-BE49-F238E27FC236}">
                  <a16:creationId xmlns:a16="http://schemas.microsoft.com/office/drawing/2014/main" id="{909D023C-3DE2-42EA-A9CE-523B71BE5052}"/>
                </a:ext>
              </a:extLst>
            </p:cNvPr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云形 4">
              <a:extLst>
                <a:ext uri="{FF2B5EF4-FFF2-40B4-BE49-F238E27FC236}">
                  <a16:creationId xmlns:a16="http://schemas.microsoft.com/office/drawing/2014/main" id="{E0AE59B8-6FED-4F5D-95DB-70D13FC3471E}"/>
                </a:ext>
              </a:extLst>
            </p:cNvPr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11531" y="2534875"/>
            <a:ext cx="16450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80906" y="3143653"/>
                <a:ext cx="4948056" cy="2395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</a:t>
                </a:r>
                <a:r>
                  <a:rPr lang="en-US" sz="3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600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906" y="3143653"/>
                <a:ext cx="4948056" cy="2395015"/>
              </a:xfrm>
              <a:prstGeom prst="rect">
                <a:avLst/>
              </a:prstGeom>
              <a:blipFill>
                <a:blip r:embed="rId5"/>
                <a:stretch>
                  <a:fillRect l="-3695" t="-4326" b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9008005" y="-85282"/>
            <a:ext cx="3183996" cy="6943282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39ED948A-2BBF-4A0F-BF1F-293B487010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898" y="142642"/>
            <a:ext cx="1741134" cy="1397310"/>
          </a:xfrm>
          <a:prstGeom prst="rect">
            <a:avLst/>
          </a:prstGeom>
        </p:spPr>
      </p:pic>
      <p:sp>
        <p:nvSpPr>
          <p:cNvPr id="15" name="Trapezoid 14"/>
          <p:cNvSpPr/>
          <p:nvPr/>
        </p:nvSpPr>
        <p:spPr>
          <a:xfrm>
            <a:off x="7216587" y="2357315"/>
            <a:ext cx="2939933" cy="2713057"/>
          </a:xfrm>
          <a:prstGeom prst="trapezoi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9">
                <a:extLst>
                  <a:ext uri="{FF2B5EF4-FFF2-40B4-BE49-F238E27FC236}">
                    <a16:creationId xmlns:a16="http://schemas.microsoft.com/office/drawing/2014/main" id="{626E16D4-81F0-4B85-8A2A-A102C5E682FE}"/>
                  </a:ext>
                </a:extLst>
              </p:cNvPr>
              <p:cNvSpPr txBox="1"/>
              <p:nvPr/>
            </p:nvSpPr>
            <p:spPr>
              <a:xfrm>
                <a:off x="8318222" y="1432782"/>
                <a:ext cx="587020" cy="703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zh-CN" alt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9">
                <a:extLst>
                  <a:ext uri="{FF2B5EF4-FFF2-40B4-BE49-F238E27FC236}">
                    <a16:creationId xmlns:a16="http://schemas.microsoft.com/office/drawing/2014/main" id="{626E16D4-81F0-4B85-8A2A-A102C5E68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222" y="1432782"/>
                <a:ext cx="587020" cy="703782"/>
              </a:xfrm>
              <a:prstGeom prst="rect">
                <a:avLst/>
              </a:prstGeom>
              <a:blipFill>
                <a:blip r:embed="rId8"/>
                <a:stretch>
                  <a:fillRect r="-15625" b="-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9">
                <a:extLst>
                  <a:ext uri="{FF2B5EF4-FFF2-40B4-BE49-F238E27FC236}">
                    <a16:creationId xmlns:a16="http://schemas.microsoft.com/office/drawing/2014/main" id="{626E16D4-81F0-4B85-8A2A-A102C5E682FE}"/>
                  </a:ext>
                </a:extLst>
              </p:cNvPr>
              <p:cNvSpPr txBox="1"/>
              <p:nvPr/>
            </p:nvSpPr>
            <p:spPr>
              <a:xfrm>
                <a:off x="8643671" y="5048487"/>
                <a:ext cx="587020" cy="700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zh-CN" alt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9">
                <a:extLst>
                  <a:ext uri="{FF2B5EF4-FFF2-40B4-BE49-F238E27FC236}">
                    <a16:creationId xmlns:a16="http://schemas.microsoft.com/office/drawing/2014/main" id="{626E16D4-81F0-4B85-8A2A-A102C5E68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671" y="5048487"/>
                <a:ext cx="587020" cy="700705"/>
              </a:xfrm>
              <a:prstGeom prst="rect">
                <a:avLst/>
              </a:prstGeom>
              <a:blipFill>
                <a:blip r:embed="rId9"/>
                <a:stretch>
                  <a:fillRect r="-15625" b="-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7919433" y="2357315"/>
            <a:ext cx="0" cy="269117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9">
                <a:extLst>
                  <a:ext uri="{FF2B5EF4-FFF2-40B4-BE49-F238E27FC236}">
                    <a16:creationId xmlns:a16="http://schemas.microsoft.com/office/drawing/2014/main" id="{626E16D4-81F0-4B85-8A2A-A102C5E682FE}"/>
                  </a:ext>
                </a:extLst>
              </p:cNvPr>
              <p:cNvSpPr txBox="1"/>
              <p:nvPr/>
            </p:nvSpPr>
            <p:spPr>
              <a:xfrm>
                <a:off x="7961751" y="3616865"/>
                <a:ext cx="564578" cy="614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zh-CN" alt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9">
                <a:extLst>
                  <a:ext uri="{FF2B5EF4-FFF2-40B4-BE49-F238E27FC236}">
                    <a16:creationId xmlns:a16="http://schemas.microsoft.com/office/drawing/2014/main" id="{626E16D4-81F0-4B85-8A2A-A102C5E68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751" y="3616865"/>
                <a:ext cx="564578" cy="614655"/>
              </a:xfrm>
              <a:prstGeom prst="rect">
                <a:avLst/>
              </a:prstGeom>
              <a:blipFill>
                <a:blip r:embed="rId10"/>
                <a:stretch>
                  <a:fillRect r="-16129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7910772" y="4917229"/>
            <a:ext cx="120950" cy="1245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4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1" grpId="0"/>
      <p:bldP spid="15" grpId="0" animBg="1"/>
      <p:bldP spid="18" grpId="0"/>
      <p:bldP spid="19" grpId="0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5672364" y="-3248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1197429" y="569685"/>
            <a:ext cx="10842171" cy="571863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772985" y="671102"/>
            <a:ext cx="6922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2,8m;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1,8m;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0,5m.</a:t>
            </a:r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10FE5709-7547-47FB-910C-10658F64FE8D}"/>
              </a:ext>
            </a:extLst>
          </p:cNvPr>
          <p:cNvGrpSpPr/>
          <p:nvPr/>
        </p:nvGrpSpPr>
        <p:grpSpPr>
          <a:xfrm>
            <a:off x="4549298" y="1489117"/>
            <a:ext cx="7377778" cy="4568783"/>
            <a:chOff x="4525" y="2216"/>
            <a:chExt cx="9703" cy="6367"/>
          </a:xfrm>
        </p:grpSpPr>
        <p:sp>
          <p:nvSpPr>
            <p:cNvPr id="8" name="云形 3">
              <a:extLst>
                <a:ext uri="{FF2B5EF4-FFF2-40B4-BE49-F238E27FC236}">
                  <a16:creationId xmlns:a16="http://schemas.microsoft.com/office/drawing/2014/main" id="{909D023C-3DE2-42EA-A9CE-523B71BE5052}"/>
                </a:ext>
              </a:extLst>
            </p:cNvPr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云形 4">
              <a:extLst>
                <a:ext uri="{FF2B5EF4-FFF2-40B4-BE49-F238E27FC236}">
                  <a16:creationId xmlns:a16="http://schemas.microsoft.com/office/drawing/2014/main" id="{E0AE59B8-6FED-4F5D-95DB-70D13FC3471E}"/>
                </a:ext>
              </a:extLst>
            </p:cNvPr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415686" y="2229880"/>
            <a:ext cx="16450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2846327"/>
            <a:ext cx="63225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2,8 + 1,8) x 0,5 : 2 = 1,15 (m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u="sng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1,15m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 flipH="1">
            <a:off x="0" y="-85282"/>
            <a:ext cx="3169103" cy="6943282"/>
          </a:xfrm>
          <a:prstGeom prst="rect">
            <a:avLst/>
          </a:prstGeom>
        </p:spPr>
      </p:pic>
      <p:sp>
        <p:nvSpPr>
          <p:cNvPr id="16" name="Trapezoid 15"/>
          <p:cNvSpPr/>
          <p:nvPr/>
        </p:nvSpPr>
        <p:spPr>
          <a:xfrm>
            <a:off x="1471424" y="3084296"/>
            <a:ext cx="3077874" cy="1469975"/>
          </a:xfrm>
          <a:prstGeom prst="trapezoi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2494636" y="2545351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1,8m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2409818" y="4602424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2,8m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1825418" y="3084296"/>
            <a:ext cx="30647" cy="146997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1931394" y="3615739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34943" y="4445795"/>
            <a:ext cx="96451" cy="941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4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1" grpId="0"/>
      <p:bldP spid="16" grpId="0" animBg="1"/>
      <p:bldP spid="17" grpId="0"/>
      <p:bldP spid="18" grpId="0"/>
      <p:bldP spid="20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8512405" y="-85282"/>
            <a:ext cx="3679596" cy="6943282"/>
          </a:xfrm>
          <a:prstGeom prst="rect">
            <a:avLst/>
          </a:prstGeom>
        </p:spPr>
      </p:pic>
      <p:sp>
        <p:nvSpPr>
          <p:cNvPr id="6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461639" y="492414"/>
            <a:ext cx="11055447" cy="6116714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1639" y="766855"/>
                <a:ext cx="11055447" cy="2210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0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120m,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5m.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100m</a:t>
                </a:r>
                <a:r>
                  <a:rPr lang="en-US" sz="30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64,5 kg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thóc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-gam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thóc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39" y="766855"/>
                <a:ext cx="11055447" cy="2210798"/>
              </a:xfrm>
              <a:prstGeom prst="rect">
                <a:avLst/>
              </a:prstGeom>
              <a:blipFill rotWithShape="0">
                <a:blip r:embed="rId5"/>
                <a:stretch>
                  <a:fillRect l="-1324" b="-8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 flipV="1">
            <a:off x="6633673" y="1402672"/>
            <a:ext cx="2172976" cy="8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086361" y="1564597"/>
            <a:ext cx="2172976" cy="8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2933" y="1971964"/>
            <a:ext cx="1195831" cy="59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000459" y="1971964"/>
            <a:ext cx="4633214" cy="78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335258" y="1977886"/>
            <a:ext cx="1583913" cy="1949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2933" y="2446363"/>
            <a:ext cx="3901963" cy="1949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579636" y="2446363"/>
            <a:ext cx="524750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2933" y="2906748"/>
            <a:ext cx="22916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3235" y="2996773"/>
            <a:ext cx="1681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err="1">
                <a:solidFill>
                  <a:srgbClr val="347336"/>
                </a:solidFill>
                <a:latin typeface="UTM Isadora" panose="02040603050506020204" pitchFamily="18" charset="0"/>
              </a:rPr>
              <a:t>Tóm</a:t>
            </a:r>
            <a:r>
              <a:rPr lang="en-US" sz="3000" b="1" u="sng" dirty="0">
                <a:solidFill>
                  <a:srgbClr val="347336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u="sng" dirty="0" err="1">
                <a:solidFill>
                  <a:srgbClr val="347336"/>
                </a:solidFill>
                <a:latin typeface="UTM Isadora" panose="02040603050506020204" pitchFamily="18" charset="0"/>
              </a:rPr>
              <a:t>tắt</a:t>
            </a:r>
            <a:r>
              <a:rPr lang="en-US" sz="3000" b="1" dirty="0">
                <a:solidFill>
                  <a:srgbClr val="347336"/>
                </a:solidFill>
                <a:latin typeface="UTM Isadora" panose="02040603050506020204" pitchFamily="18" charset="0"/>
              </a:rPr>
              <a:t>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7248" y="3598625"/>
            <a:ext cx="1308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311969" y="3862509"/>
            <a:ext cx="947356" cy="114539"/>
            <a:chOff x="1881304" y="3856751"/>
            <a:chExt cx="947356" cy="114539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1881304" y="3858010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881304" y="3914261"/>
              <a:ext cx="315384" cy="25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2196688" y="3858010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196688" y="3914261"/>
              <a:ext cx="315384" cy="25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2509160" y="3857140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509160" y="3910102"/>
              <a:ext cx="315384" cy="25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2828660" y="3856751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323811" y="4345133"/>
            <a:ext cx="630768" cy="114150"/>
            <a:chOff x="2000459" y="4192869"/>
            <a:chExt cx="630768" cy="114150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2000459" y="4193739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000459" y="4249990"/>
              <a:ext cx="315384" cy="25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315843" y="4193739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315843" y="4249990"/>
              <a:ext cx="315384" cy="25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628315" y="4192869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792047" y="4082607"/>
            <a:ext cx="11913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7412" y="4545465"/>
            <a:ext cx="15664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2324877" y="4796095"/>
            <a:ext cx="1" cy="113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2804356" y="4795925"/>
            <a:ext cx="1" cy="113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2804356" y="4347990"/>
            <a:ext cx="1" cy="113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2331078" y="4849855"/>
            <a:ext cx="465810" cy="7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ight Brace 73"/>
          <p:cNvSpPr/>
          <p:nvPr/>
        </p:nvSpPr>
        <p:spPr>
          <a:xfrm rot="5400000">
            <a:off x="2856768" y="4418530"/>
            <a:ext cx="45719" cy="1465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2639195" y="4428543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599788" y="5130642"/>
            <a:ext cx="40943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100m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: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64,5 kg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…kg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2440428" y="3359904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ight Brace 76"/>
          <p:cNvSpPr/>
          <p:nvPr/>
        </p:nvSpPr>
        <p:spPr>
          <a:xfrm rot="16200000">
            <a:off x="2708621" y="3285443"/>
            <a:ext cx="149933" cy="94324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4242338" y="2860771"/>
            <a:ext cx="727474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25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Down Arrow 78"/>
          <p:cNvSpPr/>
          <p:nvPr/>
        </p:nvSpPr>
        <p:spPr>
          <a:xfrm>
            <a:off x="7767285" y="3337825"/>
            <a:ext cx="224853" cy="322193"/>
          </a:xfrm>
          <a:prstGeom prst="downArrow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4810157" y="3648818"/>
            <a:ext cx="46714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64,5 : 100</a:t>
            </a:r>
            <a:endParaRPr lang="zh-CN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Down Arrow 80"/>
          <p:cNvSpPr/>
          <p:nvPr/>
        </p:nvSpPr>
        <p:spPr>
          <a:xfrm>
            <a:off x="6264945" y="4125872"/>
            <a:ext cx="224853" cy="322193"/>
          </a:xfrm>
          <a:prstGeom prst="downArrow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4998894" y="4458413"/>
            <a:ext cx="46089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5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:2</a:t>
            </a:r>
            <a:endParaRPr lang="zh-CN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Down Arrow 82"/>
          <p:cNvSpPr/>
          <p:nvPr/>
        </p:nvSpPr>
        <p:spPr>
          <a:xfrm>
            <a:off x="6921040" y="4935467"/>
            <a:ext cx="224853" cy="322193"/>
          </a:xfrm>
          <a:prstGeom prst="downArrow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9">
                <a:extLst>
                  <a:ext uri="{FF2B5EF4-FFF2-40B4-BE49-F238E27FC236}">
                    <a16:creationId xmlns:a16="http://schemas.microsoft.com/office/drawing/2014/main" id="{626E16D4-81F0-4B85-8A2A-A102C5E682FE}"/>
                  </a:ext>
                </a:extLst>
              </p:cNvPr>
              <p:cNvSpPr txBox="1"/>
              <p:nvPr/>
            </p:nvSpPr>
            <p:spPr>
              <a:xfrm>
                <a:off x="5777866" y="5130642"/>
                <a:ext cx="1766830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文本框 9">
                <a:extLst>
                  <a:ext uri="{FF2B5EF4-FFF2-40B4-BE49-F238E27FC236}">
                    <a16:creationId xmlns:a16="http://schemas.microsoft.com/office/drawing/2014/main" xmlns="" id="{626E16D4-81F0-4B85-8A2A-A102C5E68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866" y="5130642"/>
                <a:ext cx="1766830" cy="714683"/>
              </a:xfrm>
              <a:prstGeom prst="rect">
                <a:avLst/>
              </a:prstGeom>
              <a:blipFill rotWithShape="0">
                <a:blip r:embed="rId6"/>
                <a:stretch>
                  <a:fillRect l="-5862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Down Arrow 84"/>
          <p:cNvSpPr/>
          <p:nvPr/>
        </p:nvSpPr>
        <p:spPr>
          <a:xfrm>
            <a:off x="8506835" y="4909205"/>
            <a:ext cx="224853" cy="322193"/>
          </a:xfrm>
          <a:prstGeom prst="downArrow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7727752" y="5231946"/>
            <a:ext cx="16450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 </a:t>
            </a:r>
            <a:endParaRPr lang="zh-CN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16873" y="5992416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76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25" grpId="0"/>
      <p:bldP spid="26" grpId="0"/>
      <p:bldP spid="59" grpId="0"/>
      <p:bldP spid="62" grpId="0"/>
      <p:bldP spid="74" grpId="0" animBg="1"/>
      <p:bldP spid="10" grpId="0"/>
      <p:bldP spid="75" grpId="0"/>
      <p:bldP spid="76" grpId="0"/>
      <p:bldP spid="77" grpId="0" animBg="1"/>
      <p:bldP spid="78" grpId="0"/>
      <p:bldP spid="79" grpId="0" animBg="1"/>
      <p:bldP spid="80" grpId="0"/>
      <p:bldP spid="81" grpId="0" animBg="1"/>
      <p:bldP spid="82" grpId="0"/>
      <p:bldP spid="83" grpId="0" animBg="1"/>
      <p:bldP spid="84" grpId="0"/>
      <p:bldP spid="85" grpId="0" animBg="1"/>
      <p:bldP spid="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5149850" y="-324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8512405" y="-85282"/>
            <a:ext cx="3679596" cy="6943282"/>
          </a:xfrm>
          <a:prstGeom prst="rect">
            <a:avLst/>
          </a:prstGeom>
        </p:spPr>
      </p:pic>
      <p:sp>
        <p:nvSpPr>
          <p:cNvPr id="6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674915" y="569686"/>
            <a:ext cx="10842171" cy="571863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307653" y="680158"/>
            <a:ext cx="14366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78689" y="1319438"/>
                <a:ext cx="10026655" cy="4440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120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b="0" i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80 (m)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80 – 5 = 75 (m)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(120 + 80) x 75 : 2 = 7500 (m</a:t>
                </a:r>
                <a:r>
                  <a:rPr lang="en-US" sz="3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-gam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7500 x 64,5 : 100 = 4837,5 (kg)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3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4837,5kg</a:t>
                </a:r>
                <a:endParaRPr lang="en-US" sz="3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689" y="1319438"/>
                <a:ext cx="10026655" cy="4440896"/>
              </a:xfrm>
              <a:prstGeom prst="rect">
                <a:avLst/>
              </a:prstGeom>
              <a:blipFill rotWithShape="0">
                <a:blip r:embed="rId5"/>
                <a:stretch>
                  <a:fillRect l="-1398" t="-1783" b="-3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8200570" y="3976913"/>
            <a:ext cx="3968479" cy="3205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9353" y="147750"/>
            <a:ext cx="2209800" cy="2217692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39ED948A-2BBF-4A0F-BF1F-293B487010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34" y="1279621"/>
            <a:ext cx="1957823" cy="1397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4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6E16D4-81F0-4B85-8A2A-A102C5E682FE}"/>
              </a:ext>
            </a:extLst>
          </p:cNvPr>
          <p:cNvSpPr txBox="1"/>
          <p:nvPr/>
        </p:nvSpPr>
        <p:spPr>
          <a:xfrm>
            <a:off x="5149850" y="-324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8512405" y="-85282"/>
            <a:ext cx="3679596" cy="6943282"/>
          </a:xfrm>
          <a:prstGeom prst="rect">
            <a:avLst/>
          </a:prstGeom>
        </p:spPr>
      </p:pic>
      <p:sp>
        <p:nvSpPr>
          <p:cNvPr id="7" name="矩形: 圆角 2">
            <a:extLst>
              <a:ext uri="{FF2B5EF4-FFF2-40B4-BE49-F238E27FC236}">
                <a16:creationId xmlns:a16="http://schemas.microsoft.com/office/drawing/2014/main" id="{2B374603-F781-43A5-B102-28E54D564337}"/>
              </a:ext>
            </a:extLst>
          </p:cNvPr>
          <p:cNvSpPr/>
          <p:nvPr/>
        </p:nvSpPr>
        <p:spPr>
          <a:xfrm>
            <a:off x="445652" y="544192"/>
            <a:ext cx="11055447" cy="6116714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462499" y="1741536"/>
            <a:ext cx="4275062" cy="2978527"/>
            <a:chOff x="7527248" y="1570939"/>
            <a:chExt cx="4275062" cy="2978527"/>
          </a:xfrm>
        </p:grpSpPr>
        <p:sp>
          <p:nvSpPr>
            <p:cNvPr id="20" name="Rectangle 269"/>
            <p:cNvSpPr>
              <a:spLocks noChangeArrowheads="1"/>
            </p:cNvSpPr>
            <p:nvPr/>
          </p:nvSpPr>
          <p:spPr bwMode="auto">
            <a:xfrm>
              <a:off x="8059224" y="1961965"/>
              <a:ext cx="3200400" cy="198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271"/>
            <p:cNvSpPr>
              <a:spLocks noChangeArrowheads="1"/>
            </p:cNvSpPr>
            <p:nvPr/>
          </p:nvSpPr>
          <p:spPr bwMode="auto">
            <a:xfrm>
              <a:off x="8059224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277"/>
            <p:cNvSpPr>
              <a:spLocks noChangeShapeType="1"/>
            </p:cNvSpPr>
            <p:nvPr/>
          </p:nvSpPr>
          <p:spPr bwMode="auto">
            <a:xfrm flipH="1">
              <a:off x="8059223" y="1961965"/>
              <a:ext cx="2057401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Line 279"/>
            <p:cNvSpPr>
              <a:spLocks noChangeShapeType="1"/>
            </p:cNvSpPr>
            <p:nvPr/>
          </p:nvSpPr>
          <p:spPr bwMode="auto">
            <a:xfrm flipH="1">
              <a:off x="8059224" y="1961965"/>
              <a:ext cx="9906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80"/>
            <p:cNvSpPr>
              <a:spLocks noChangeArrowheads="1"/>
            </p:cNvSpPr>
            <p:nvPr/>
          </p:nvSpPr>
          <p:spPr bwMode="auto">
            <a:xfrm>
              <a:off x="80592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81"/>
            <p:cNvSpPr>
              <a:spLocks noChangeArrowheads="1"/>
            </p:cNvSpPr>
            <p:nvPr/>
          </p:nvSpPr>
          <p:spPr bwMode="auto">
            <a:xfrm>
              <a:off x="110310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71"/>
            <p:cNvSpPr>
              <a:spLocks noChangeArrowheads="1"/>
            </p:cNvSpPr>
            <p:nvPr/>
          </p:nvSpPr>
          <p:spPr bwMode="auto">
            <a:xfrm>
              <a:off x="11036095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Line 278"/>
            <p:cNvSpPr>
              <a:spLocks noChangeShapeType="1"/>
            </p:cNvSpPr>
            <p:nvPr/>
          </p:nvSpPr>
          <p:spPr bwMode="auto">
            <a:xfrm flipH="1" flipV="1">
              <a:off x="10116625" y="1961965"/>
              <a:ext cx="11430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Line 270"/>
            <p:cNvSpPr>
              <a:spLocks noChangeShapeType="1"/>
            </p:cNvSpPr>
            <p:nvPr/>
          </p:nvSpPr>
          <p:spPr bwMode="auto">
            <a:xfrm>
              <a:off x="9049824" y="1961965"/>
              <a:ext cx="22098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61"/>
            <p:cNvSpPr txBox="1">
              <a:spLocks noChangeArrowheads="1"/>
            </p:cNvSpPr>
            <p:nvPr/>
          </p:nvSpPr>
          <p:spPr bwMode="auto">
            <a:xfrm>
              <a:off x="7527248" y="1570939"/>
              <a:ext cx="4038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 3cm M  3cm  N  3cm   B</a:t>
              </a:r>
            </a:p>
          </p:txBody>
        </p:sp>
        <p:sp>
          <p:nvSpPr>
            <p:cNvPr id="33" name="Text Box 62"/>
            <p:cNvSpPr txBox="1">
              <a:spLocks noChangeArrowheads="1"/>
            </p:cNvSpPr>
            <p:nvPr/>
          </p:nvSpPr>
          <p:spPr bwMode="auto">
            <a:xfrm>
              <a:off x="11116510" y="40922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4" name="Text Box 63"/>
            <p:cNvSpPr txBox="1">
              <a:spLocks noChangeArrowheads="1"/>
            </p:cNvSpPr>
            <p:nvPr/>
          </p:nvSpPr>
          <p:spPr bwMode="auto">
            <a:xfrm>
              <a:off x="7824386" y="4028447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33663" y="960636"/>
            <a:ext cx="559961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/>
          </a:p>
        </p:txBody>
      </p:sp>
      <p:pic>
        <p:nvPicPr>
          <p:cNvPr id="35" name="图片 22">
            <a:extLst>
              <a:ext uri="{FF2B5EF4-FFF2-40B4-BE49-F238E27FC236}">
                <a16:creationId xmlns:a16="http://schemas.microsoft.com/office/drawing/2014/main" id="{88EE6487-B9A5-4EDF-AB5F-F4A8EE6F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718" y="1842551"/>
            <a:ext cx="11295371" cy="227121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37112" y="2244269"/>
            <a:ext cx="6158353" cy="1438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AMCD,</a:t>
            </a:r>
          </a:p>
          <a:p>
            <a:pPr>
              <a:spcBef>
                <a:spcPct val="50000"/>
              </a:spcBef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MNCD, NBCD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图片 22">
            <a:extLst>
              <a:ext uri="{FF2B5EF4-FFF2-40B4-BE49-F238E27FC236}">
                <a16:creationId xmlns:a16="http://schemas.microsoft.com/office/drawing/2014/main" id="{88EE6487-B9A5-4EDF-AB5F-F4A8EE6F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13288" y="3885162"/>
            <a:ext cx="11295371" cy="2824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03768" y="4312767"/>
                <a:ext cx="6096000" cy="19697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AMCD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ABCD.  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68" y="4312767"/>
                <a:ext cx="6096000" cy="1969770"/>
              </a:xfrm>
              <a:prstGeom prst="rect">
                <a:avLst/>
              </a:prstGeom>
              <a:blipFill rotWithShape="0">
                <a:blip r:embed="rId7"/>
                <a:stretch>
                  <a:fillRect l="-3000" t="-4938" r="-3400" b="-10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196264" y="3089421"/>
            <a:ext cx="532801" cy="51312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03632" y="5676983"/>
            <a:ext cx="532801" cy="5131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22578" y="5412121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7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36" grpId="0"/>
      <p:bldP spid="8" grpId="0"/>
      <p:bldP spid="9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026076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0.8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0.8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427</TotalTime>
  <Words>861</Words>
  <Application>Microsoft Office PowerPoint</Application>
  <PresentationFormat>Màn hình rộng</PresentationFormat>
  <Paragraphs>123</Paragraphs>
  <Slides>16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7" baseType="lpstr">
      <vt:lpstr>UTM Aristote</vt:lpstr>
      <vt:lpstr>Arial</vt:lpstr>
      <vt:lpstr>UTM Isadora</vt:lpstr>
      <vt:lpstr>Times New Roman</vt:lpstr>
      <vt:lpstr>UTM Showcard</vt:lpstr>
      <vt:lpstr>Cambria Math</vt:lpstr>
      <vt:lpstr>UTM Flamenco</vt:lpstr>
      <vt:lpstr>Cambria</vt:lpstr>
      <vt:lpstr>Calibri</vt:lpstr>
      <vt:lpstr>UTM Edwardian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anh bich</cp:lastModifiedBy>
  <cp:revision>226</cp:revision>
  <dcterms:created xsi:type="dcterms:W3CDTF">2021-03-18T14:07:51Z</dcterms:created>
  <dcterms:modified xsi:type="dcterms:W3CDTF">2022-01-17T14:32:04Z</dcterms:modified>
  <cp:category>9Slide.vn</cp:category>
</cp:coreProperties>
</file>