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317" r:id="rId2"/>
    <p:sldId id="259" r:id="rId3"/>
    <p:sldId id="299" r:id="rId4"/>
    <p:sldId id="301" r:id="rId5"/>
    <p:sldId id="319" r:id="rId6"/>
    <p:sldId id="296" r:id="rId7"/>
    <p:sldId id="306" r:id="rId8"/>
    <p:sldId id="303" r:id="rId9"/>
    <p:sldId id="256" r:id="rId10"/>
    <p:sldId id="262" r:id="rId11"/>
    <p:sldId id="264" r:id="rId12"/>
    <p:sldId id="267" r:id="rId13"/>
    <p:sldId id="269" r:id="rId14"/>
    <p:sldId id="271" r:id="rId15"/>
    <p:sldId id="273" r:id="rId16"/>
    <p:sldId id="308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FF66"/>
    <a:srgbClr val="00FF99"/>
    <a:srgbClr val="FFFF00"/>
    <a:srgbClr val="FF00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85" autoAdjust="0"/>
    <p:restoredTop sz="94660"/>
  </p:normalViewPr>
  <p:slideViewPr>
    <p:cSldViewPr>
      <p:cViewPr>
        <p:scale>
          <a:sx n="61" d="100"/>
          <a:sy n="61" d="100"/>
        </p:scale>
        <p:origin x="-1668" y="-2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F8B30E-99D8-46CD-91D4-AB77886ABA62}" type="datetimeFigureOut">
              <a:rPr lang="en-US" smtClean="0"/>
              <a:t>1/2/2022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C177C3-1CA0-44BE-A8D4-1A6317711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823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164DAA-6755-4C5C-BB06-533B2685928F}" type="datetimeFigureOut">
              <a:rPr lang="en-US"/>
              <a:pPr>
                <a:defRPr/>
              </a:pPr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02DE9C-C019-4640-939E-20C5D46E11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EE0F6F-E665-431E-A471-AA2494068E7A}" type="datetimeFigureOut">
              <a:rPr lang="en-US"/>
              <a:pPr>
                <a:defRPr/>
              </a:pPr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E2B512-DA01-4802-918F-A236E46B90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EF032B-0716-404F-9BFF-B57D68573279}" type="datetimeFigureOut">
              <a:rPr lang="en-US"/>
              <a:pPr>
                <a:defRPr/>
              </a:pPr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AE534C-AC27-40E1-9E83-2E91A79C4C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FB9E1-BF74-460D-84FC-29AA4EDD26EC}" type="datetimeFigureOut">
              <a:rPr lang="en-US"/>
              <a:pPr>
                <a:defRPr/>
              </a:pPr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290680-91D3-410B-A451-7C5BC925C2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DEE527-F55F-4C84-A03C-45155FAF0E6C}" type="datetimeFigureOut">
              <a:rPr lang="en-US"/>
              <a:pPr>
                <a:defRPr/>
              </a:pPr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1F155D-D3C3-4FE1-B626-C2278C7BA7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E8F9DE-0927-4C1C-AF3D-C8B4FE02AD83}" type="datetimeFigureOut">
              <a:rPr lang="en-US"/>
              <a:pPr>
                <a:defRPr/>
              </a:pPr>
              <a:t>1/2/2022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7B31C4-245C-46C7-8465-725F2E50E9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E60B1B-2A6B-440B-883C-05715A9BFD07}" type="datetimeFigureOut">
              <a:rPr lang="en-US"/>
              <a:pPr>
                <a:defRPr/>
              </a:pPr>
              <a:t>1/2/2022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1E70F5-B255-4268-A608-1DD0545359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B1B787-DB4B-4715-968B-2DF6953E26D0}" type="datetimeFigureOut">
              <a:rPr lang="en-US"/>
              <a:pPr>
                <a:defRPr/>
              </a:pPr>
              <a:t>1/2/2022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353C63-1075-4E21-AAEC-250A430213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9E9E85-9CDA-49D7-9D14-43E54D7C3304}" type="datetimeFigureOut">
              <a:rPr lang="en-US"/>
              <a:pPr>
                <a:defRPr/>
              </a:pPr>
              <a:t>1/2/2022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350D15-083E-46A6-9040-24F0B9EF43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8DB1AA-AAC7-4632-B41B-12E7ED480117}" type="datetimeFigureOut">
              <a:rPr lang="en-US"/>
              <a:pPr>
                <a:defRPr/>
              </a:pPr>
              <a:t>1/2/2022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5FF372-E211-4284-9080-3298C21AB8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8AABC6-9370-4653-801F-32FD0FBAD801}" type="datetimeFigureOut">
              <a:rPr lang="en-US"/>
              <a:pPr>
                <a:defRPr/>
              </a:pPr>
              <a:t>1/2/2022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9D8F77-B5BC-4B1E-854E-80EABA1856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78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D7E7016-D366-432C-BCC9-54151FB416D5}" type="datetimeFigureOut">
              <a:rPr lang="en-US"/>
              <a:pPr>
                <a:defRPr/>
              </a:pPr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CF46E65-95DA-4757-B41C-C429E6EAF5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wmf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wmf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3.xml"/><Relationship Id="rId3" Type="http://schemas.openxmlformats.org/officeDocument/2006/relationships/slide" Target="slide15.xml"/><Relationship Id="rId7" Type="http://schemas.openxmlformats.org/officeDocument/2006/relationships/slide" Target="slide14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1.xml"/><Relationship Id="rId5" Type="http://schemas.openxmlformats.org/officeDocument/2006/relationships/slide" Target="slide9.xml"/><Relationship Id="rId4" Type="http://schemas.openxmlformats.org/officeDocument/2006/relationships/slide" Target="slide10.xml"/><Relationship Id="rId9" Type="http://schemas.openxmlformats.org/officeDocument/2006/relationships/slide" Target="slide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WordArt 21"/>
          <p:cNvSpPr>
            <a:spLocks noChangeArrowheads="1" noChangeShapeType="1" noTextEdit="1"/>
          </p:cNvSpPr>
          <p:nvPr/>
        </p:nvSpPr>
        <p:spPr bwMode="auto">
          <a:xfrm>
            <a:off x="228600" y="381000"/>
            <a:ext cx="8229600" cy="441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Thứ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vi-VN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ba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ngày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vi-VN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4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tháng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1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năm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2021</a:t>
            </a:r>
          </a:p>
          <a:p>
            <a:pPr algn="ctr">
              <a:defRPr/>
            </a:pP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Tiếng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Việt</a:t>
            </a:r>
            <a:endParaRPr lang="en-US" sz="3600" b="1" kern="10" dirty="0" smtClean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>
              <a:defRPr/>
            </a:pP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Ôn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tập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học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kỳ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I (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tiết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2)</a:t>
            </a:r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>
              <a:defRPr/>
            </a:pP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>
              <a:defRPr/>
            </a:pPr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8" y="0"/>
            <a:chExt cx="5760" cy="4320"/>
          </a:xfrm>
        </p:grpSpPr>
        <p:pic>
          <p:nvPicPr>
            <p:cNvPr id="3079" name="Picture 6" descr="GRANS02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80" name="Picture 7" descr="GRANS02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3082" name="Picture 9" descr="BD21325_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083" name="Picture 10" descr="BD21325_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084" name="Picture 11" descr="BD21325_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085" name="Picture 12" descr="BD21325_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</p:grpSp>
      </p:grpSp>
      <p:pic>
        <p:nvPicPr>
          <p:cNvPr id="3078" name="Picture 22" descr="Firewrk8"/>
          <p:cNvPicPr>
            <a:picLocks noChangeAspect="1" noChangeArrowheads="1"/>
          </p:cNvPicPr>
          <p:nvPr/>
        </p:nvPicPr>
        <p:blipFill>
          <a:blip r:embed="rId5">
            <a:lum bright="6000" contrast="30000"/>
          </a:blip>
          <a:srcRect/>
          <a:stretch>
            <a:fillRect/>
          </a:stretch>
        </p:blipFill>
        <p:spPr bwMode="auto">
          <a:xfrm>
            <a:off x="3657600" y="5334000"/>
            <a:ext cx="1752600" cy="171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3011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50812" y="990600"/>
            <a:ext cx="8859837" cy="2780792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  <a:spcBef>
                <a:spcPct val="20000"/>
              </a:spcBef>
            </a:pPr>
            <a:r>
              <a:rPr lang="en-US" sz="3000" dirty="0">
                <a:solidFill>
                  <a:srgbClr val="898989"/>
                </a:solidFill>
                <a:latin typeface="Calibri" pitchFamily="34" charset="0"/>
              </a:rPr>
              <a:t>	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Bưởi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mồ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...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nản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tàu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thủy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Bạch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Bưởi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115)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2800" b="1" dirty="0">
                <a:solidFill>
                  <a:srgbClr val="898989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Bạch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Bưởi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vi-VN" sz="2800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8229600" y="6324600"/>
            <a:ext cx="914400" cy="5334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5059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3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50812" y="990600"/>
            <a:ext cx="8859837" cy="2780792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  <a:spcBef>
                <a:spcPct val="20000"/>
              </a:spcBef>
            </a:pPr>
            <a:r>
              <a:rPr lang="en-US" sz="3000" dirty="0">
                <a:solidFill>
                  <a:srgbClr val="898989"/>
                </a:solidFill>
                <a:latin typeface="Calibri" pitchFamily="34" charset="0"/>
              </a:rPr>
              <a:t>	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...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ẽ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trứng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121)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2800" b="1" dirty="0">
                <a:solidFill>
                  <a:srgbClr val="898989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khiến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-ô-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nác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Vin-xi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họa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vi-VN" sz="2800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8458200" y="6477000"/>
            <a:ext cx="685800" cy="3810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7107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4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50812" y="990600"/>
            <a:ext cx="8859837" cy="2780792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sz="3000" dirty="0">
                <a:solidFill>
                  <a:srgbClr val="898989"/>
                </a:solidFill>
                <a:latin typeface="Calibri" pitchFamily="34" charset="0"/>
              </a:rPr>
              <a:t>	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...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126)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CH:</a:t>
            </a:r>
            <a:endParaRPr lang="en-US" sz="28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800" b="1" dirty="0">
                <a:solidFill>
                  <a:srgbClr val="89898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Xi-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cốp-xki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vi-VN" sz="2800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620000" y="5791200"/>
            <a:ext cx="1295400" cy="7620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Oval 4"/>
          <p:cNvSpPr>
            <a:spLocks noChangeArrowheads="1"/>
          </p:cNvSpPr>
          <p:nvPr/>
        </p:nvSpPr>
        <p:spPr bwMode="auto">
          <a:xfrm>
            <a:off x="252413" y="0"/>
            <a:ext cx="611187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9155" name="WordArt 5"/>
          <p:cNvSpPr>
            <a:spLocks noChangeArrowheads="1" noChangeShapeType="1" noTextEdit="1"/>
          </p:cNvSpPr>
          <p:nvPr/>
        </p:nvSpPr>
        <p:spPr bwMode="auto">
          <a:xfrm>
            <a:off x="403225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5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50812" y="990600"/>
            <a:ext cx="8859837" cy="2780792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sz="3000" dirty="0">
                <a:solidFill>
                  <a:srgbClr val="898989"/>
                </a:solidFill>
                <a:latin typeface="Calibri" pitchFamily="34" charset="0"/>
              </a:rPr>
              <a:t>	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Thuở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...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sẵn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129)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CH:</a:t>
            </a:r>
            <a:endParaRPr lang="en-US" sz="28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800" b="1" dirty="0">
                <a:solidFill>
                  <a:srgbClr val="89898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Cao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Bá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Quát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kém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vi-VN" sz="2800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543800" y="6172200"/>
            <a:ext cx="1295400" cy="6858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1203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6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50812" y="990600"/>
            <a:ext cx="8859837" cy="2780792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sz="3000" dirty="0">
                <a:solidFill>
                  <a:srgbClr val="898989"/>
                </a:solidFill>
                <a:latin typeface="Calibri" pitchFamily="34" charset="0"/>
              </a:rPr>
              <a:t>	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...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sớm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diều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146)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CH:</a:t>
            </a:r>
            <a:endParaRPr lang="en-US" sz="28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800" b="1" dirty="0">
                <a:solidFill>
                  <a:srgbClr val="89898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898989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diều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vi-VN" sz="2800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696200" y="6324600"/>
            <a:ext cx="1219200" cy="5334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3250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7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50812" y="990600"/>
            <a:ext cx="8859837" cy="2780792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sz="3000" dirty="0">
                <a:solidFill>
                  <a:srgbClr val="898989"/>
                </a:solidFill>
                <a:latin typeface="Calibri" pitchFamily="34" charset="0"/>
              </a:rPr>
              <a:t>	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ngựa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Quỳnh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CH:</a:t>
            </a:r>
            <a:endParaRPr lang="en-US" sz="28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800" b="1" dirty="0">
                <a:solidFill>
                  <a:srgbClr val="89898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898989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nết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vi-VN" sz="2800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924800" y="6400800"/>
            <a:ext cx="1219200" cy="4572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WordArt 21"/>
          <p:cNvSpPr>
            <a:spLocks noChangeArrowheads="1" noChangeShapeType="1" noTextEdit="1"/>
          </p:cNvSpPr>
          <p:nvPr/>
        </p:nvSpPr>
        <p:spPr bwMode="auto">
          <a:xfrm>
            <a:off x="457200" y="1219200"/>
            <a:ext cx="8229600" cy="441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Chúc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các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em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</a:p>
          <a:p>
            <a:pPr algn="ctr">
              <a:defRPr/>
            </a:pP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Ô</a:t>
            </a:r>
            <a:r>
              <a:rPr lang="en-US" sz="3600" b="1" kern="1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n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tập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và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thi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tốt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nhé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!</a:t>
            </a:r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>
              <a:defRPr/>
            </a:pP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</a:p>
          <a:p>
            <a:pPr algn="ctr">
              <a:defRPr/>
            </a:pPr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8" y="0"/>
            <a:chExt cx="5760" cy="4320"/>
          </a:xfrm>
        </p:grpSpPr>
        <p:pic>
          <p:nvPicPr>
            <p:cNvPr id="20485" name="Picture 6" descr="GRANS02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486" name="Picture 7" descr="GRANS02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20488" name="Picture 9" descr="BD21325_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489" name="Picture 10" descr="BD21325_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490" name="Picture 11" descr="BD21325_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491" name="Picture 12" descr="BD21325_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</p:grpSp>
      </p:grpSp>
      <p:pic>
        <p:nvPicPr>
          <p:cNvPr id="20484" name="Picture 22" descr="Firewrk8"/>
          <p:cNvPicPr>
            <a:picLocks noChangeAspect="1" noChangeArrowheads="1"/>
          </p:cNvPicPr>
          <p:nvPr/>
        </p:nvPicPr>
        <p:blipFill>
          <a:blip r:embed="rId5">
            <a:lum bright="6000" contrast="30000"/>
          </a:blip>
          <a:srcRect/>
          <a:stretch>
            <a:fillRect/>
          </a:stretch>
        </p:blipFill>
        <p:spPr bwMode="auto">
          <a:xfrm>
            <a:off x="3657600" y="5334000"/>
            <a:ext cx="1752600" cy="171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7" name="Picture 4" descr="hinh nen 10"/>
          <p:cNvPicPr>
            <a:picLocks noChangeAspect="1" noChangeArrowheads="1"/>
          </p:cNvPicPr>
          <p:nvPr/>
        </p:nvPicPr>
        <p:blipFill>
          <a:blip r:embed="rId2">
            <a:lum bright="24000"/>
          </a:blip>
          <a:srcRect/>
          <a:stretch>
            <a:fillRect/>
          </a:stretch>
        </p:blipFill>
        <p:spPr bwMode="auto">
          <a:xfrm>
            <a:off x="-462756" y="-990132"/>
            <a:ext cx="9753600" cy="7315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41" name="Oval 4">
            <a:hlinkClick r:id="rId3" action="ppaction://hlinksldjump"/>
          </p:cNvPr>
          <p:cNvSpPr>
            <a:spLocks noChangeArrowheads="1"/>
          </p:cNvSpPr>
          <p:nvPr/>
        </p:nvSpPr>
        <p:spPr bwMode="auto">
          <a:xfrm rot="1849705">
            <a:off x="6345504" y="814589"/>
            <a:ext cx="887901" cy="1813305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  <a:latin typeface="Calibri" pitchFamily="34" charset="0"/>
              </a:rPr>
              <a:t>7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39942" name="Freeform 5"/>
          <p:cNvSpPr>
            <a:spLocks/>
          </p:cNvSpPr>
          <p:nvPr/>
        </p:nvSpPr>
        <p:spPr bwMode="auto">
          <a:xfrm rot="800344">
            <a:off x="4578350" y="3194050"/>
            <a:ext cx="468313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3" name="AutoShape 6"/>
          <p:cNvSpPr>
            <a:spLocks noChangeArrowheads="1"/>
          </p:cNvSpPr>
          <p:nvPr/>
        </p:nvSpPr>
        <p:spPr bwMode="auto">
          <a:xfrm rot="800344">
            <a:off x="5254625" y="3273425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9947" name="Oval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 rot="20753712">
            <a:off x="3590132" y="137262"/>
            <a:ext cx="1064806" cy="1622168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  <a:latin typeface="Calibri" pitchFamily="34" charset="0"/>
              </a:rPr>
              <a:t>2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39948" name="Freeform 22"/>
          <p:cNvSpPr>
            <a:spLocks/>
          </p:cNvSpPr>
          <p:nvPr/>
        </p:nvSpPr>
        <p:spPr bwMode="auto">
          <a:xfrm>
            <a:off x="3748088" y="1704975"/>
            <a:ext cx="468312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9" name="AutoShape 23"/>
          <p:cNvSpPr>
            <a:spLocks noChangeArrowheads="1"/>
          </p:cNvSpPr>
          <p:nvPr/>
        </p:nvSpPr>
        <p:spPr bwMode="auto">
          <a:xfrm>
            <a:off x="4071938" y="1704975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121" name="Oval 25">
            <a:hlinkClick r:id="rId5" action="ppaction://hlinksldjump"/>
          </p:cNvPr>
          <p:cNvSpPr>
            <a:spLocks noChangeArrowheads="1"/>
          </p:cNvSpPr>
          <p:nvPr/>
        </p:nvSpPr>
        <p:spPr bwMode="auto">
          <a:xfrm rot="19538076">
            <a:off x="2301013" y="510054"/>
            <a:ext cx="936625" cy="1582738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76078"/>
                  <a:invGamma/>
                </a:schemeClr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b="1" dirty="0">
                <a:solidFill>
                  <a:schemeClr val="accent2"/>
                </a:solidFill>
                <a:latin typeface="+mn-lt"/>
                <a:cs typeface="+mn-cs"/>
              </a:rPr>
              <a:t>1</a:t>
            </a:r>
            <a:endParaRPr lang="vi-VN" sz="7200" b="1" dirty="0">
              <a:solidFill>
                <a:schemeClr val="accent2"/>
              </a:solidFill>
              <a:latin typeface="+mn-lt"/>
              <a:cs typeface="+mn-cs"/>
            </a:endParaRPr>
          </a:p>
        </p:txBody>
      </p:sp>
      <p:sp>
        <p:nvSpPr>
          <p:cNvPr id="39951" name="Freeform 26"/>
          <p:cNvSpPr>
            <a:spLocks/>
          </p:cNvSpPr>
          <p:nvPr/>
        </p:nvSpPr>
        <p:spPr bwMode="auto">
          <a:xfrm rot="-864877">
            <a:off x="3368444" y="2109407"/>
            <a:ext cx="468312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2" name="AutoShape 27"/>
          <p:cNvSpPr>
            <a:spLocks noChangeArrowheads="1"/>
          </p:cNvSpPr>
          <p:nvPr/>
        </p:nvSpPr>
        <p:spPr bwMode="auto">
          <a:xfrm rot="-864877">
            <a:off x="3245641" y="1879305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9953" name="Oval 29">
            <a:hlinkClick r:id="rId6" action="ppaction://hlinksldjump"/>
          </p:cNvPr>
          <p:cNvSpPr>
            <a:spLocks noChangeArrowheads="1"/>
          </p:cNvSpPr>
          <p:nvPr/>
        </p:nvSpPr>
        <p:spPr bwMode="auto">
          <a:xfrm rot="1705996">
            <a:off x="5026699" y="256089"/>
            <a:ext cx="936625" cy="1554283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000099"/>
                </a:solidFill>
                <a:latin typeface="Calibri" pitchFamily="34" charset="0"/>
              </a:rPr>
              <a:t>3</a:t>
            </a:r>
            <a:endParaRPr lang="vi-VN" sz="7200" b="1" dirty="0">
              <a:solidFill>
                <a:srgbClr val="000099"/>
              </a:solidFill>
            </a:endParaRPr>
          </a:p>
        </p:txBody>
      </p:sp>
      <p:sp>
        <p:nvSpPr>
          <p:cNvPr id="39954" name="Freeform 30"/>
          <p:cNvSpPr>
            <a:spLocks/>
          </p:cNvSpPr>
          <p:nvPr/>
        </p:nvSpPr>
        <p:spPr bwMode="auto">
          <a:xfrm>
            <a:off x="4827588" y="1893888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5" name="AutoShape 31"/>
          <p:cNvSpPr>
            <a:spLocks noChangeArrowheads="1"/>
          </p:cNvSpPr>
          <p:nvPr/>
        </p:nvSpPr>
        <p:spPr bwMode="auto">
          <a:xfrm>
            <a:off x="5151438" y="1755648"/>
            <a:ext cx="91122" cy="35414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9956" name="Oval 45">
            <a:hlinkClick r:id="rId7" action="ppaction://hlinksldjump"/>
          </p:cNvPr>
          <p:cNvSpPr>
            <a:spLocks noChangeArrowheads="1"/>
          </p:cNvSpPr>
          <p:nvPr/>
        </p:nvSpPr>
        <p:spPr bwMode="auto">
          <a:xfrm rot="1737271">
            <a:off x="5111187" y="1926362"/>
            <a:ext cx="864919" cy="153482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  <a:latin typeface="Calibri" pitchFamily="34" charset="0"/>
              </a:rPr>
              <a:t>6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39957" name="Freeform 46"/>
          <p:cNvSpPr>
            <a:spLocks/>
          </p:cNvSpPr>
          <p:nvPr/>
        </p:nvSpPr>
        <p:spPr bwMode="auto">
          <a:xfrm>
            <a:off x="4179888" y="3189288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8" name="AutoShape 47"/>
          <p:cNvSpPr>
            <a:spLocks noChangeArrowheads="1"/>
          </p:cNvSpPr>
          <p:nvPr/>
        </p:nvSpPr>
        <p:spPr bwMode="auto">
          <a:xfrm>
            <a:off x="4503738" y="31892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9959" name="Oval 49">
            <a:hlinkClick r:id="rId8" action="ppaction://hlinksldjump"/>
          </p:cNvPr>
          <p:cNvSpPr>
            <a:spLocks noChangeArrowheads="1"/>
          </p:cNvSpPr>
          <p:nvPr/>
        </p:nvSpPr>
        <p:spPr bwMode="auto">
          <a:xfrm rot="21318622">
            <a:off x="3866974" y="1970993"/>
            <a:ext cx="936625" cy="1582737"/>
          </a:xfrm>
          <a:prstGeom prst="ellipse">
            <a:avLst/>
          </a:prstGeom>
          <a:solidFill>
            <a:srgbClr val="00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000099"/>
                </a:solidFill>
                <a:latin typeface="Calibri" pitchFamily="34" charset="0"/>
              </a:rPr>
              <a:t>5</a:t>
            </a:r>
            <a:endParaRPr lang="vi-VN" sz="7200" b="1" dirty="0">
              <a:solidFill>
                <a:srgbClr val="000099"/>
              </a:solidFill>
            </a:endParaRPr>
          </a:p>
        </p:txBody>
      </p:sp>
      <p:sp>
        <p:nvSpPr>
          <p:cNvPr id="39960" name="Freeform 50"/>
          <p:cNvSpPr>
            <a:spLocks/>
          </p:cNvSpPr>
          <p:nvPr/>
        </p:nvSpPr>
        <p:spPr bwMode="auto">
          <a:xfrm rot="-539169">
            <a:off x="3800475" y="342741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61" name="AutoShape 51"/>
          <p:cNvSpPr>
            <a:spLocks noChangeArrowheads="1"/>
          </p:cNvSpPr>
          <p:nvPr/>
        </p:nvSpPr>
        <p:spPr bwMode="auto">
          <a:xfrm rot="-539169">
            <a:off x="3879850" y="3421063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9962" name="Oval 53">
            <a:hlinkClick r:id="rId9" action="ppaction://hlinksldjump"/>
          </p:cNvPr>
          <p:cNvSpPr>
            <a:spLocks noChangeArrowheads="1"/>
          </p:cNvSpPr>
          <p:nvPr/>
        </p:nvSpPr>
        <p:spPr bwMode="auto">
          <a:xfrm rot="18514748">
            <a:off x="2549259" y="2115962"/>
            <a:ext cx="936625" cy="1462044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>
                <a:solidFill>
                  <a:schemeClr val="accent2"/>
                </a:solidFill>
                <a:latin typeface="Calibri" pitchFamily="34" charset="0"/>
              </a:rPr>
              <a:t>4</a:t>
            </a:r>
            <a:endParaRPr lang="vi-VN" sz="7200" b="1">
              <a:solidFill>
                <a:schemeClr val="accent2"/>
              </a:solidFill>
            </a:endParaRPr>
          </a:p>
        </p:txBody>
      </p:sp>
      <p:sp>
        <p:nvSpPr>
          <p:cNvPr id="39963" name="Freeform 54"/>
          <p:cNvSpPr>
            <a:spLocks/>
          </p:cNvSpPr>
          <p:nvPr/>
        </p:nvSpPr>
        <p:spPr bwMode="auto">
          <a:xfrm rot="-1165290">
            <a:off x="3228975" y="349726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64" name="AutoShape 55"/>
          <p:cNvSpPr>
            <a:spLocks noChangeArrowheads="1"/>
          </p:cNvSpPr>
          <p:nvPr/>
        </p:nvSpPr>
        <p:spPr bwMode="auto">
          <a:xfrm rot="-1165290">
            <a:off x="3028950" y="353218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9969" name="Freeform 14"/>
          <p:cNvSpPr>
            <a:spLocks/>
          </p:cNvSpPr>
          <p:nvPr/>
        </p:nvSpPr>
        <p:spPr bwMode="auto">
          <a:xfrm rot="-672914">
            <a:off x="3760788" y="4868863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70" name="AutoShape 15"/>
          <p:cNvSpPr>
            <a:spLocks noChangeArrowheads="1"/>
          </p:cNvSpPr>
          <p:nvPr/>
        </p:nvSpPr>
        <p:spPr bwMode="auto">
          <a:xfrm rot="-672914">
            <a:off x="3779838" y="4867275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9972" name="AutoShape 39"/>
          <p:cNvSpPr>
            <a:spLocks noChangeArrowheads="1"/>
          </p:cNvSpPr>
          <p:nvPr/>
        </p:nvSpPr>
        <p:spPr bwMode="auto">
          <a:xfrm rot="265461">
            <a:off x="6221334" y="244631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9982" name="Freeform 10"/>
          <p:cNvSpPr>
            <a:spLocks/>
          </p:cNvSpPr>
          <p:nvPr/>
        </p:nvSpPr>
        <p:spPr bwMode="auto">
          <a:xfrm rot="1198510">
            <a:off x="5079823" y="2343225"/>
            <a:ext cx="468312" cy="4605337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-57052" y="-762000"/>
            <a:ext cx="3429000" cy="762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0099"/>
                </a:solidFill>
              </a:rPr>
              <a:t>1. </a:t>
            </a:r>
            <a:r>
              <a:rPr lang="en-US" sz="2800" b="1" dirty="0" err="1">
                <a:solidFill>
                  <a:srgbClr val="000099"/>
                </a:solidFill>
              </a:rPr>
              <a:t>Ôn</a:t>
            </a:r>
            <a:r>
              <a:rPr lang="en-US" sz="2800" b="1" dirty="0">
                <a:solidFill>
                  <a:srgbClr val="000099"/>
                </a:solidFill>
              </a:rPr>
              <a:t> </a:t>
            </a:r>
            <a:r>
              <a:rPr lang="en-US" sz="2800" b="1" dirty="0" err="1">
                <a:solidFill>
                  <a:srgbClr val="000099"/>
                </a:solidFill>
              </a:rPr>
              <a:t>luyện</a:t>
            </a:r>
            <a:r>
              <a:rPr lang="en-US" sz="2800" b="1" dirty="0">
                <a:solidFill>
                  <a:srgbClr val="000099"/>
                </a:solidFill>
              </a:rPr>
              <a:t> </a:t>
            </a:r>
            <a:r>
              <a:rPr lang="en-US" sz="2800" b="1" dirty="0" err="1">
                <a:solidFill>
                  <a:srgbClr val="000099"/>
                </a:solidFill>
              </a:rPr>
              <a:t>tập</a:t>
            </a:r>
            <a:r>
              <a:rPr lang="en-US" sz="2800" b="1" dirty="0">
                <a:solidFill>
                  <a:srgbClr val="000099"/>
                </a:solidFill>
              </a:rPr>
              <a:t> </a:t>
            </a:r>
            <a:r>
              <a:rPr lang="en-US" sz="2800" b="1" dirty="0" err="1">
                <a:solidFill>
                  <a:srgbClr val="000099"/>
                </a:solidFill>
              </a:rPr>
              <a:t>đọc</a:t>
            </a:r>
            <a:endParaRPr lang="en-US" sz="2800" b="1" dirty="0">
              <a:solidFill>
                <a:srgbClr val="000099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457200"/>
            <a:ext cx="165744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1- </a:t>
            </a:r>
            <a:r>
              <a:rPr lang="en-US" sz="2800" dirty="0" err="1" smtClean="0"/>
              <a:t>Kiểm</a:t>
            </a:r>
            <a:r>
              <a:rPr lang="en-US" sz="2800" dirty="0" smtClean="0"/>
              <a:t> </a:t>
            </a:r>
            <a:r>
              <a:rPr lang="en-US" sz="2800" dirty="0" err="1" smtClean="0"/>
              <a:t>tra</a:t>
            </a:r>
            <a:r>
              <a:rPr lang="en-US" sz="2800" dirty="0" smtClean="0"/>
              <a:t> TĐ </a:t>
            </a:r>
            <a:r>
              <a:rPr lang="en-US" sz="2800" dirty="0" err="1" smtClean="0"/>
              <a:t>và</a:t>
            </a:r>
            <a:r>
              <a:rPr lang="en-US" sz="2800" dirty="0" smtClean="0"/>
              <a:t> HTL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5240" y="1752600"/>
            <a:ext cx="8915400" cy="40386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lnSpc>
                <a:spcPct val="120000"/>
              </a:lnSpc>
              <a:defRPr/>
            </a:pPr>
            <a:r>
              <a:rPr lang="en-US" sz="2800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2.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Đặt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câu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với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những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từ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ngữ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thích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hợp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để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nhận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xét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về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các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nhân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vật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em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đã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biết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qua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các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bài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tập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đọc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: </a:t>
            </a:r>
          </a:p>
          <a:p>
            <a:pPr marL="514350" indent="-514350">
              <a:lnSpc>
                <a:spcPct val="120000"/>
              </a:lnSpc>
              <a:buAutoNum type="alphaLcParenR"/>
              <a:defRPr/>
            </a:pP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Nguyễn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Hiền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</a:p>
          <a:p>
            <a:pPr marL="514350" indent="-514350">
              <a:lnSpc>
                <a:spcPct val="120000"/>
              </a:lnSpc>
              <a:buAutoNum type="alphaLcParenR"/>
              <a:defRPr/>
            </a:pP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Lê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-ô-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nác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-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đô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đa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Vin-xi</a:t>
            </a:r>
          </a:p>
          <a:p>
            <a:pPr marL="514350" indent="-514350">
              <a:lnSpc>
                <a:spcPct val="120000"/>
              </a:lnSpc>
              <a:buAutoNum type="alphaLcParenR"/>
              <a:defRPr/>
            </a:pP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Xi-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ôn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-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cốp-xki</a:t>
            </a:r>
            <a:endParaRPr lang="en-US" sz="2800" dirty="0" smtClean="0">
              <a:solidFill>
                <a:srgbClr val="000099"/>
              </a:solidFill>
              <a:latin typeface="Tahoma" pitchFamily="34" charset="0"/>
              <a:cs typeface="Tahoma" pitchFamily="34" charset="0"/>
            </a:endParaRPr>
          </a:p>
          <a:p>
            <a:pPr marL="514350" indent="-514350">
              <a:lnSpc>
                <a:spcPct val="120000"/>
              </a:lnSpc>
              <a:buAutoNum type="alphaLcParenR"/>
              <a:defRPr/>
            </a:pP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Cao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Bá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Quát</a:t>
            </a:r>
            <a:endParaRPr lang="en-US" sz="2800" dirty="0" smtClean="0">
              <a:solidFill>
                <a:srgbClr val="000099"/>
              </a:solidFill>
              <a:latin typeface="Tahoma" pitchFamily="34" charset="0"/>
              <a:cs typeface="Tahoma" pitchFamily="34" charset="0"/>
            </a:endParaRPr>
          </a:p>
          <a:p>
            <a:pPr marL="514350" indent="-514350">
              <a:lnSpc>
                <a:spcPct val="120000"/>
              </a:lnSpc>
              <a:buAutoNum type="alphaLcParenR"/>
              <a:defRPr/>
            </a:pP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Bạch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Thái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Bưởi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</a:p>
          <a:p>
            <a:pPr>
              <a:lnSpc>
                <a:spcPct val="120000"/>
              </a:lnSpc>
              <a:defRPr/>
            </a:pPr>
            <a:r>
              <a:rPr lang="en-US" sz="2800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  </a:t>
            </a:r>
            <a:r>
              <a:rPr lang="en-US" sz="2800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M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: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Nguyễn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Hiền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rất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có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chí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.</a:t>
            </a:r>
            <a:endParaRPr lang="en-US" sz="2800" dirty="0">
              <a:solidFill>
                <a:srgbClr val="000099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57200"/>
            <a:ext cx="4038600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Kết quả hình ảnh cho Lê-ô-nác-đô đa Vin-x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57200"/>
            <a:ext cx="3962400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Kết quả hình ảnh cho Xi-ôn-cốp-xki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581400"/>
            <a:ext cx="25146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Kết quả hình ảnh cho Bạch Thái Bưởi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547872"/>
            <a:ext cx="2743200" cy="2471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Kết quả hình ảnh cho cao bá quát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3581400"/>
            <a:ext cx="28956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5513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0" y="838200"/>
            <a:ext cx="7010400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8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dirty="0">
                <a:solidFill>
                  <a:schemeClr val="hlink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0" y="1371600"/>
            <a:ext cx="93726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Đặt câu với những từ ngữ thích hợp để nhận xét về các nhân vật em đã biết.</a:t>
            </a: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0" y="2362200"/>
            <a:ext cx="93726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a. Nguyễn Hiền, đã thành đạt nhờ thông minh và ý chí vượt khó rất cao.</a:t>
            </a:r>
            <a:endParaRPr lang="en-US" altLang="en-US" sz="2800" b="1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0" y="3200400"/>
            <a:ext cx="93726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b. Lê-ô-nác-đô đa Vin-xi đã trở thành danh họa nổi tiếng nhờ khổ công rèn luyện.</a:t>
            </a:r>
            <a:endParaRPr lang="en-US" altLang="en-US" sz="2800" b="1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0" y="4114800"/>
            <a:ext cx="9372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c. Xi-ôn-cốp-xki là người đầu tiên tìm cách bay vào vũ trụ.</a:t>
            </a:r>
            <a:endParaRPr lang="en-US" altLang="en-US" sz="2800" b="1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0" y="4648200"/>
            <a:ext cx="9372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d. Cao Bá Quát rất kì công luyện viết chữ.</a:t>
            </a:r>
            <a:endParaRPr lang="en-US" altLang="en-US" sz="2800" b="1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0" y="5181600"/>
            <a:ext cx="9372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e. Bạch Thái Bưởi là nhà kinh doanh tài ba, chí lớn.</a:t>
            </a:r>
            <a:endParaRPr lang="en-US" altLang="en-US" sz="2800" b="1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350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0" y="1295400"/>
            <a:ext cx="9110472" cy="40386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lnSpc>
                <a:spcPct val="120000"/>
              </a:lnSpc>
              <a:defRPr/>
            </a:pP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3.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Em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chọn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thành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ngữ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tục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ngữ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nào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để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khuyến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khích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hoặc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khuyên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nhủ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bạn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:</a:t>
            </a:r>
          </a:p>
          <a:p>
            <a:pPr marL="514350" indent="-514350">
              <a:lnSpc>
                <a:spcPct val="120000"/>
              </a:lnSpc>
              <a:buAutoNum type="alphaLcParenR"/>
              <a:defRPr/>
            </a:pP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Nếu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bạn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em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có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quyết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tâm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học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tập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rèn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luyện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cao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?</a:t>
            </a:r>
          </a:p>
          <a:p>
            <a:pPr marL="514350" indent="-514350">
              <a:lnSpc>
                <a:spcPct val="120000"/>
              </a:lnSpc>
              <a:buAutoNum type="alphaLcParenR"/>
              <a:defRPr/>
            </a:pP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Nếu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bạn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em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nản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lòng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khi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gặp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khó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khăn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?</a:t>
            </a:r>
          </a:p>
          <a:p>
            <a:pPr marL="514350" indent="-514350">
              <a:lnSpc>
                <a:spcPct val="120000"/>
              </a:lnSpc>
              <a:buAutoNum type="alphaLcParenR"/>
              <a:defRPr/>
            </a:pP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Nếu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bạn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em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dễ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thay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đổi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ý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định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theo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người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khác</a:t>
            </a:r>
            <a:r>
              <a:rPr lang="en-US" sz="28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201738"/>
            <a:ext cx="8229600" cy="65410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lnSpc>
                <a:spcPct val="120000"/>
              </a:lnSpc>
              <a:buAutoNum type="alphaLcParenR"/>
              <a:defRPr/>
            </a:pP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lnSpc>
                <a:spcPct val="120000"/>
              </a:lnSpc>
              <a:defRPr/>
            </a:pPr>
            <a:r>
              <a:rPr lang="en-US" sz="3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-   </a:t>
            </a:r>
            <a:r>
              <a:rPr lang="en-US" sz="32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3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32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defRPr/>
            </a:pPr>
            <a:r>
              <a:rPr lang="en-US" sz="3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en-US" sz="32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mài</a:t>
            </a:r>
            <a:r>
              <a:rPr lang="en-US" sz="3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sắt</a:t>
            </a:r>
            <a:r>
              <a:rPr lang="en-US" sz="3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3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32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defRPr/>
            </a:pPr>
            <a:r>
              <a:rPr lang="en-US" sz="3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en-US" sz="32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3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3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20000"/>
              </a:lnSpc>
              <a:defRPr/>
            </a:pPr>
            <a:r>
              <a:rPr lang="en-US" sz="3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2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nền</a:t>
            </a:r>
            <a:r>
              <a:rPr lang="en-US" sz="3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vững</a:t>
            </a:r>
            <a:r>
              <a:rPr lang="en-US" sz="32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defRPr/>
            </a:pP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nản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khăn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lnSpc>
                <a:spcPct val="120000"/>
              </a:lnSpc>
              <a:defRPr/>
            </a:pPr>
            <a:r>
              <a:rPr lang="en-US" sz="3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2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Thua</a:t>
            </a:r>
            <a:r>
              <a:rPr lang="en-US" sz="3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keo</a:t>
            </a:r>
            <a:r>
              <a:rPr lang="en-US" sz="3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3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keo</a:t>
            </a:r>
            <a:r>
              <a:rPr lang="en-US" sz="3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2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defRPr/>
            </a:pPr>
            <a:r>
              <a:rPr lang="en-US" sz="3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2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Thất</a:t>
            </a:r>
            <a:r>
              <a:rPr lang="en-US" sz="3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bại</a:t>
            </a:r>
            <a:r>
              <a:rPr lang="en-US" sz="3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3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defRPr/>
            </a:pPr>
            <a:r>
              <a:rPr lang="en-US" sz="3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2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Chớ</a:t>
            </a:r>
            <a:r>
              <a:rPr lang="en-US" sz="3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3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sóng</a:t>
            </a:r>
            <a:r>
              <a:rPr lang="en-US" sz="3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3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rã</a:t>
            </a:r>
            <a:r>
              <a:rPr lang="en-US" sz="3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chèo</a:t>
            </a:r>
            <a:r>
              <a:rPr lang="en-US" sz="32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defRPr/>
            </a:pPr>
            <a:r>
              <a:rPr lang="en-US" sz="3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2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Lửa</a:t>
            </a:r>
            <a:r>
              <a:rPr lang="en-US" sz="3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3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3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3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nan </a:t>
            </a:r>
            <a:r>
              <a:rPr lang="en-US" sz="32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3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32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8779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407525"/>
            <a:ext cx="8229600" cy="4459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defRPr/>
            </a:pPr>
            <a:r>
              <a:rPr lang="en-US" sz="4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4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40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4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4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sz="4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4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4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40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4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4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4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4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457200" indent="-457200">
              <a:lnSpc>
                <a:spcPct val="120000"/>
              </a:lnSpc>
              <a:buFontTx/>
              <a:buChar char="-"/>
              <a:defRPr/>
            </a:pPr>
            <a:r>
              <a:rPr lang="en-US" sz="4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Ai </a:t>
            </a:r>
            <a:r>
              <a:rPr lang="en-US" sz="4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ơi</a:t>
            </a:r>
            <a:r>
              <a:rPr lang="en-US" sz="4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4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4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4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20000"/>
              </a:lnSpc>
              <a:defRPr/>
            </a:pPr>
            <a:r>
              <a:rPr lang="en-US" sz="4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đan</a:t>
            </a:r>
            <a:r>
              <a:rPr lang="en-US" sz="4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4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lận</a:t>
            </a:r>
            <a:r>
              <a:rPr lang="en-US" sz="4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4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vành</a:t>
            </a:r>
            <a:r>
              <a:rPr lang="en-US" sz="4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4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thôi</a:t>
            </a:r>
            <a:r>
              <a:rPr lang="en-US" sz="4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40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120000"/>
              </a:lnSpc>
              <a:buFontTx/>
              <a:buChar char="-"/>
              <a:defRPr/>
            </a:pPr>
            <a:r>
              <a:rPr lang="en-US" sz="4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4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lo </a:t>
            </a:r>
            <a:r>
              <a:rPr lang="en-US" sz="4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bền</a:t>
            </a:r>
            <a:r>
              <a:rPr lang="en-US" sz="4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4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cua</a:t>
            </a:r>
            <a:r>
              <a:rPr lang="en-US" sz="4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20000"/>
              </a:lnSpc>
              <a:defRPr/>
            </a:pPr>
            <a:r>
              <a:rPr lang="en-US" sz="4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Dù</a:t>
            </a:r>
            <a:r>
              <a:rPr lang="en-US" sz="4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4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rùa</a:t>
            </a:r>
            <a:r>
              <a:rPr lang="en-US" sz="4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chạch</a:t>
            </a:r>
            <a:r>
              <a:rPr lang="en-US" sz="4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mặc</a:t>
            </a:r>
            <a:r>
              <a:rPr lang="en-US" sz="4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4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40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8779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0" y="1867408"/>
            <a:ext cx="9010650" cy="2780792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  <a:spcBef>
                <a:spcPct val="20000"/>
              </a:spcBef>
            </a:pPr>
            <a:r>
              <a:rPr lang="en-US" sz="3000" dirty="0">
                <a:solidFill>
                  <a:srgbClr val="898989"/>
                </a:solidFill>
                <a:latin typeface="Calibri" pitchFamily="34" charset="0"/>
              </a:rPr>
              <a:t>	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...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diều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thả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diều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104)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2800" b="1" dirty="0">
                <a:solidFill>
                  <a:srgbClr val="898989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Hiền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vi-VN" sz="2800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62" name="Oval 10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0963" name="WordArt 9"/>
          <p:cNvSpPr>
            <a:spLocks noChangeArrowheads="1" noChangeShapeType="1" noTextEdit="1"/>
          </p:cNvSpPr>
          <p:nvPr/>
        </p:nvSpPr>
        <p:spPr bwMode="auto">
          <a:xfrm>
            <a:off x="136525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8382000" y="6172200"/>
            <a:ext cx="762000" cy="6858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1360</TotalTime>
  <Words>396</Words>
  <Application>Microsoft Office PowerPoint</Application>
  <PresentationFormat>On-screen Show (4:3)</PresentationFormat>
  <Paragraphs>82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HP</cp:lastModifiedBy>
  <cp:revision>109</cp:revision>
  <dcterms:created xsi:type="dcterms:W3CDTF">2012-11-26T07:18:10Z</dcterms:created>
  <dcterms:modified xsi:type="dcterms:W3CDTF">2022-01-02T12:27:39Z</dcterms:modified>
</cp:coreProperties>
</file>