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3" r:id="rId2"/>
    <p:sldId id="331" r:id="rId3"/>
    <p:sldId id="283" r:id="rId4"/>
    <p:sldId id="334" r:id="rId5"/>
    <p:sldId id="335" r:id="rId6"/>
    <p:sldId id="336" r:id="rId7"/>
    <p:sldId id="337" r:id="rId8"/>
    <p:sldId id="330"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CC00CC"/>
    <a:srgbClr val="66FF33"/>
    <a:srgbClr val="CC0066"/>
    <a:srgbClr val="CC0099"/>
    <a:srgbClr val="0000CC"/>
    <a:srgbClr val="99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17" autoAdjust="0"/>
  </p:normalViewPr>
  <p:slideViewPr>
    <p:cSldViewPr showGuides="1">
      <p:cViewPr varScale="1">
        <p:scale>
          <a:sx n="64" d="100"/>
          <a:sy n="64" d="100"/>
        </p:scale>
        <p:origin x="156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SG"/>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E1CA34F-FB92-4162-AD8A-0B935EB5ABB1}" type="slidenum">
              <a:rPr lang="en-US" altLang="en-US"/>
              <a:pPr/>
              <a:t>‹#›</a:t>
            </a:fld>
            <a:endParaRPr lang="en-US" altLang="en-US"/>
          </a:p>
        </p:txBody>
      </p:sp>
    </p:spTree>
    <p:extLst>
      <p:ext uri="{BB962C8B-B14F-4D97-AF65-F5344CB8AC3E}">
        <p14:creationId xmlns:p14="http://schemas.microsoft.com/office/powerpoint/2010/main" val="250107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21D829F-0B87-4D51-843D-9A71844792B8}" type="slidenum">
              <a:rPr lang="en-US" altLang="en-US"/>
              <a:pPr/>
              <a:t>‹#›</a:t>
            </a:fld>
            <a:endParaRPr lang="en-US" altLang="en-US"/>
          </a:p>
        </p:txBody>
      </p:sp>
    </p:spTree>
    <p:extLst>
      <p:ext uri="{BB962C8B-B14F-4D97-AF65-F5344CB8AC3E}">
        <p14:creationId xmlns:p14="http://schemas.microsoft.com/office/powerpoint/2010/main" val="2530279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C378B36-5829-4618-831E-FEF0BFF7B9EF}" type="slidenum">
              <a:rPr lang="en-US" altLang="en-US"/>
              <a:pPr/>
              <a:t>‹#›</a:t>
            </a:fld>
            <a:endParaRPr lang="en-US" altLang="en-US"/>
          </a:p>
        </p:txBody>
      </p:sp>
    </p:spTree>
    <p:extLst>
      <p:ext uri="{BB962C8B-B14F-4D97-AF65-F5344CB8AC3E}">
        <p14:creationId xmlns:p14="http://schemas.microsoft.com/office/powerpoint/2010/main" val="3696014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EE3FE733-5A22-4A98-A151-54A12A03738E}" type="slidenum">
              <a:rPr lang="en-US" altLang="en-US"/>
              <a:pPr/>
              <a:t>‹#›</a:t>
            </a:fld>
            <a:endParaRPr lang="en-US" altLang="en-US"/>
          </a:p>
        </p:txBody>
      </p:sp>
    </p:spTree>
    <p:extLst>
      <p:ext uri="{BB962C8B-B14F-4D97-AF65-F5344CB8AC3E}">
        <p14:creationId xmlns:p14="http://schemas.microsoft.com/office/powerpoint/2010/main" val="6912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47E91EB-003E-4A7A-BD56-04B891628B2F}" type="slidenum">
              <a:rPr lang="en-US" altLang="en-US"/>
              <a:pPr/>
              <a:t>‹#›</a:t>
            </a:fld>
            <a:endParaRPr lang="en-US" altLang="en-US"/>
          </a:p>
        </p:txBody>
      </p:sp>
    </p:spTree>
    <p:extLst>
      <p:ext uri="{BB962C8B-B14F-4D97-AF65-F5344CB8AC3E}">
        <p14:creationId xmlns:p14="http://schemas.microsoft.com/office/powerpoint/2010/main" val="266611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979D8AC-EA4E-4B65-BB4D-8C149F1B78CA}" type="slidenum">
              <a:rPr lang="en-US" altLang="en-US"/>
              <a:pPr/>
              <a:t>‹#›</a:t>
            </a:fld>
            <a:endParaRPr lang="en-US" altLang="en-US"/>
          </a:p>
        </p:txBody>
      </p:sp>
    </p:spTree>
    <p:extLst>
      <p:ext uri="{BB962C8B-B14F-4D97-AF65-F5344CB8AC3E}">
        <p14:creationId xmlns:p14="http://schemas.microsoft.com/office/powerpoint/2010/main" val="349794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FFF0336-BBE7-45F7-88B2-EFDA3B734EBA}" type="slidenum">
              <a:rPr lang="en-US" altLang="en-US"/>
              <a:pPr/>
              <a:t>‹#›</a:t>
            </a:fld>
            <a:endParaRPr lang="en-US" altLang="en-US"/>
          </a:p>
        </p:txBody>
      </p:sp>
    </p:spTree>
    <p:extLst>
      <p:ext uri="{BB962C8B-B14F-4D97-AF65-F5344CB8AC3E}">
        <p14:creationId xmlns:p14="http://schemas.microsoft.com/office/powerpoint/2010/main" val="1082135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8BA8550-E468-4022-8FA4-EF8E31D0ACB4}" type="slidenum">
              <a:rPr lang="en-US" altLang="en-US"/>
              <a:pPr/>
              <a:t>‹#›</a:t>
            </a:fld>
            <a:endParaRPr lang="en-US" altLang="en-US"/>
          </a:p>
        </p:txBody>
      </p:sp>
    </p:spTree>
    <p:extLst>
      <p:ext uri="{BB962C8B-B14F-4D97-AF65-F5344CB8AC3E}">
        <p14:creationId xmlns:p14="http://schemas.microsoft.com/office/powerpoint/2010/main" val="673828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CBECB8C-F704-42BF-BBD9-9128280B73D0}" type="slidenum">
              <a:rPr lang="en-US" altLang="en-US"/>
              <a:pPr/>
              <a:t>‹#›</a:t>
            </a:fld>
            <a:endParaRPr lang="en-US" altLang="en-US"/>
          </a:p>
        </p:txBody>
      </p:sp>
    </p:spTree>
    <p:extLst>
      <p:ext uri="{BB962C8B-B14F-4D97-AF65-F5344CB8AC3E}">
        <p14:creationId xmlns:p14="http://schemas.microsoft.com/office/powerpoint/2010/main" val="349908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B06D1333-ED2E-44DB-BA2C-F33C2D5427EB}" type="slidenum">
              <a:rPr lang="en-US" altLang="en-US"/>
              <a:pPr/>
              <a:t>‹#›</a:t>
            </a:fld>
            <a:endParaRPr lang="en-US" altLang="en-US"/>
          </a:p>
        </p:txBody>
      </p:sp>
    </p:spTree>
    <p:extLst>
      <p:ext uri="{BB962C8B-B14F-4D97-AF65-F5344CB8AC3E}">
        <p14:creationId xmlns:p14="http://schemas.microsoft.com/office/powerpoint/2010/main" val="3420017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D20DE3D-F098-401A-9EF4-47791582BD9C}" type="slidenum">
              <a:rPr lang="en-US" altLang="en-US"/>
              <a:pPr/>
              <a:t>‹#›</a:t>
            </a:fld>
            <a:endParaRPr lang="en-US" altLang="en-US"/>
          </a:p>
        </p:txBody>
      </p:sp>
    </p:spTree>
    <p:extLst>
      <p:ext uri="{BB962C8B-B14F-4D97-AF65-F5344CB8AC3E}">
        <p14:creationId xmlns:p14="http://schemas.microsoft.com/office/powerpoint/2010/main" val="2722851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C877E7A-9B60-46E3-A733-4E4A8F02DAAF}" type="slidenum">
              <a:rPr lang="en-US" altLang="en-US"/>
              <a:pPr/>
              <a:t>‹#›</a:t>
            </a:fld>
            <a:endParaRPr lang="en-US" altLang="en-US"/>
          </a:p>
        </p:txBody>
      </p:sp>
    </p:spTree>
    <p:extLst>
      <p:ext uri="{BB962C8B-B14F-4D97-AF65-F5344CB8AC3E}">
        <p14:creationId xmlns:p14="http://schemas.microsoft.com/office/powerpoint/2010/main" val="3900237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4DD711D-9A28-47BB-932A-78B290CF31E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90800" y="0"/>
            <a:ext cx="4896544" cy="338554"/>
          </a:xfrm>
          <a:prstGeom prst="rect">
            <a:avLst/>
          </a:prstGeom>
          <a:solidFill>
            <a:srgbClr val="FFFF00"/>
          </a:solidFill>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US" sz="1600" dirty="0">
                <a:solidFill>
                  <a:srgbClr val="FF0000"/>
                </a:solidFill>
                <a:latin typeface="Times New Roman" panose="02020603050405020304" pitchFamily="18" charset="0"/>
                <a:cs typeface="Times New Roman" panose="02020603050405020304" pitchFamily="18" charset="0"/>
              </a:rPr>
              <a:t>TRƯỜNG TIỂU HỌC GIANG BIÊN</a:t>
            </a:r>
          </a:p>
        </p:txBody>
      </p:sp>
      <p:sp>
        <p:nvSpPr>
          <p:cNvPr id="8" name="Rounded Rectangle 7"/>
          <p:cNvSpPr/>
          <p:nvPr/>
        </p:nvSpPr>
        <p:spPr>
          <a:xfrm>
            <a:off x="2915816" y="2060848"/>
            <a:ext cx="3816424" cy="864096"/>
          </a:xfrm>
          <a:prstGeom prst="roundRect">
            <a:avLst/>
          </a:prstGeom>
          <a:solidFill>
            <a:schemeClr val="bg1"/>
          </a:solidFill>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b="1" dirty="0">
                <a:latin typeface="Times New Roman" panose="02020603050405020304" pitchFamily="18" charset="0"/>
                <a:cs typeface="Times New Roman" panose="02020603050405020304" pitchFamily="18" charset="0"/>
              </a:rPr>
              <a:t>TẬP LÀM VĂN</a:t>
            </a:r>
          </a:p>
        </p:txBody>
      </p:sp>
      <p:sp>
        <p:nvSpPr>
          <p:cNvPr id="9" name="Rounded Rectangle 8"/>
          <p:cNvSpPr/>
          <p:nvPr/>
        </p:nvSpPr>
        <p:spPr>
          <a:xfrm>
            <a:off x="1032148" y="3429000"/>
            <a:ext cx="7583760" cy="1008112"/>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rgbClr val="FF0000"/>
                </a:solidFill>
                <a:latin typeface="Times New Roman" panose="02020603050405020304" pitchFamily="18" charset="0"/>
                <a:cs typeface="Times New Roman" panose="02020603050405020304" pitchFamily="18" charset="0"/>
              </a:rPr>
              <a:t>Kể</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lại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câu</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chuyện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Chàng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trai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làng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Phù</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Ủng</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41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6200" y="675620"/>
            <a:ext cx="8991600" cy="69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vi-VN" altLang="en-US" sz="32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32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dirty="0"/>
              <a:t>     </a:t>
            </a:r>
            <a:r>
              <a:rPr lang="vi-VN" altLang="en-US" sz="24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400" dirty="0">
                <a:latin typeface="Times New Roman" panose="02020603050405020304" pitchFamily="18" charset="0"/>
                <a:cs typeface="Times New Roman" panose="02020603050405020304" pitchFamily="18" charset="0"/>
              </a:rPr>
              <a:t>V</a:t>
            </a:r>
            <a:r>
              <a:rPr lang="vi-VN" altLang="en-US" sz="2400" dirty="0">
                <a:latin typeface="Times New Roman" panose="02020603050405020304" pitchFamily="18" charset="0"/>
                <a:cs typeface="Times New Roman" panose="02020603050405020304" pitchFamily="18" charset="0"/>
              </a:rPr>
              <a:t>ương xá cho.</a:t>
            </a:r>
          </a:p>
          <a:p>
            <a:pPr algn="just" eaLnBrk="1" hangingPunct="1"/>
            <a:r>
              <a:rPr lang="vi-VN" altLang="en-US" sz="24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a:p>
            <a:pPr eaLnBrk="1" hangingPunct="1"/>
            <a:br>
              <a:rPr lang="vi-VN" altLang="en-US" dirty="0"/>
            </a:br>
            <a:br>
              <a:rPr lang="vi-VN" altLang="en-US" dirty="0"/>
            </a:br>
            <a:endParaRPr lang="en-SG" altLang="en-US" dirty="0"/>
          </a:p>
        </p:txBody>
      </p:sp>
      <p:sp>
        <p:nvSpPr>
          <p:cNvPr id="2" name="TextBox 1"/>
          <p:cNvSpPr txBox="1"/>
          <p:nvPr/>
        </p:nvSpPr>
        <p:spPr>
          <a:xfrm>
            <a:off x="0" y="152400"/>
            <a:ext cx="8686800" cy="523220"/>
          </a:xfrm>
          <a:prstGeom prst="rect">
            <a:avLst/>
          </a:prstGeom>
          <a:noFill/>
        </p:spPr>
        <p:txBody>
          <a:bodyPr wrap="square" rtlCol="0">
            <a:spAutoFit/>
          </a:bodyPr>
          <a:lstStyle/>
          <a:p>
            <a:r>
              <a:rPr lang="en-US" dirty="0"/>
              <a:t> </a:t>
            </a:r>
            <a:r>
              <a:rPr lang="en-US" sz="2800" b="1" dirty="0">
                <a:latin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cs typeface="Times New Roman" panose="02020603050405020304" pitchFamily="18" charset="0"/>
              </a:rPr>
              <a:t>Nghe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Phù</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Ủng</a:t>
            </a:r>
            <a:r>
              <a:rPr lang="en-US" sz="28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676900" y="197346"/>
            <a:ext cx="3276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err="1">
                <a:latin typeface="Times New Roman" panose="02020603050405020304" pitchFamily="18" charset="0"/>
                <a:cs typeface="Times New Roman" panose="02020603050405020304" pitchFamily="18" charset="0"/>
              </a:rPr>
              <a:t>Câu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hỏi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Truyện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những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nhân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vật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nào</a:t>
            </a:r>
            <a:r>
              <a:rPr lang="en-US" altLang="en-US" sz="2800" dirty="0">
                <a:latin typeface="Times New Roman" panose="02020603050405020304" pitchFamily="18" charset="0"/>
                <a:cs typeface="Times New Roman" panose="02020603050405020304" pitchFamily="18" charset="0"/>
              </a:rPr>
              <a:t> ?</a:t>
            </a:r>
          </a:p>
        </p:txBody>
      </p:sp>
      <p:sp>
        <p:nvSpPr>
          <p:cNvPr id="4099" name="Text Box 3"/>
          <p:cNvSpPr txBox="1">
            <a:spLocks noChangeArrowheads="1"/>
          </p:cNvSpPr>
          <p:nvPr/>
        </p:nvSpPr>
        <p:spPr bwMode="auto">
          <a:xfrm>
            <a:off x="5609492" y="1676400"/>
            <a:ext cx="35814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600" i="1" dirty="0" err="1">
                <a:solidFill>
                  <a:srgbClr val="0070C0"/>
                </a:solidFill>
                <a:latin typeface="Times New Roman" panose="02020603050405020304" pitchFamily="18" charset="0"/>
                <a:cs typeface="Times New Roman" panose="02020603050405020304" pitchFamily="18" charset="0"/>
              </a:rPr>
              <a:t>Chàng</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trai</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làng</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Phù</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Ủng</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Trần</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Hưng</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Đạo</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những</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người</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lính</a:t>
            </a:r>
            <a:r>
              <a:rPr lang="en-US" altLang="en-US" sz="2600" i="1" dirty="0">
                <a:solidFill>
                  <a:srgbClr val="0070C0"/>
                </a:solidFill>
                <a:latin typeface="Times New Roman" panose="02020603050405020304" pitchFamily="18" charset="0"/>
                <a:cs typeface="Times New Roman" panose="02020603050405020304" pitchFamily="18" charset="0"/>
              </a:rPr>
              <a:t>.</a:t>
            </a:r>
          </a:p>
        </p:txBody>
      </p:sp>
      <p:pic>
        <p:nvPicPr>
          <p:cNvPr id="4101" name="Picture 8" descr="tv3t2tr12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50" y="3676622"/>
            <a:ext cx="3086100" cy="235884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97346"/>
            <a:ext cx="5638800" cy="6555641"/>
          </a:xfrm>
          <a:prstGeom prst="rect">
            <a:avLst/>
          </a:prstGeom>
        </p:spPr>
        <p:txBody>
          <a:bodyPr wrap="square">
            <a:spAutoFit/>
          </a:bodyPr>
          <a:lstStyle/>
          <a:p>
            <a:pPr algn="ctr" eaLnBrk="1" hangingPunct="1"/>
            <a:r>
              <a:rPr lang="vi-VN" altLang="en-US" sz="20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20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sz="2000" dirty="0"/>
              <a:t>     </a:t>
            </a:r>
            <a:r>
              <a:rPr lang="vi-VN" altLang="en-US" sz="20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000" dirty="0">
                <a:latin typeface="Times New Roman" panose="02020603050405020304" pitchFamily="18" charset="0"/>
                <a:cs typeface="Times New Roman" panose="02020603050405020304" pitchFamily="18" charset="0"/>
              </a:rPr>
              <a:t>V</a:t>
            </a:r>
            <a:r>
              <a:rPr lang="vi-VN" altLang="en-US" sz="2000" dirty="0">
                <a:latin typeface="Times New Roman" panose="02020603050405020304" pitchFamily="18" charset="0"/>
                <a:cs typeface="Times New Roman" panose="02020603050405020304" pitchFamily="18" charset="0"/>
              </a:rPr>
              <a:t>ương xá cho.</a:t>
            </a:r>
          </a:p>
          <a:p>
            <a:pPr algn="just" eaLnBrk="1" hangingPunct="1"/>
            <a:r>
              <a:rPr lang="vi-VN" altLang="en-US" sz="20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099"/>
                                        </p:tgtEl>
                                        <p:attrNameLst>
                                          <p:attrName>style.visibility</p:attrName>
                                        </p:attrNameLst>
                                      </p:cBhvr>
                                      <p:to>
                                        <p:strVal val="visible"/>
                                      </p:to>
                                    </p:set>
                                    <p:anim calcmode="lin" valueType="num">
                                      <p:cBhvr additive="base">
                                        <p:cTn id="12" dur="500" fill="hold"/>
                                        <p:tgtEl>
                                          <p:spTgt spid="4099"/>
                                        </p:tgtEl>
                                        <p:attrNameLst>
                                          <p:attrName>ppt_x</p:attrName>
                                        </p:attrNameLst>
                                      </p:cBhvr>
                                      <p:tavLst>
                                        <p:tav tm="0">
                                          <p:val>
                                            <p:strVal val="#ppt_x"/>
                                          </p:val>
                                        </p:tav>
                                        <p:tav tm="100000">
                                          <p:val>
                                            <p:strVal val="#ppt_x"/>
                                          </p:val>
                                        </p:tav>
                                      </p:tavLst>
                                    </p:anim>
                                    <p:anim calcmode="lin" valueType="num">
                                      <p:cBhvr additive="base">
                                        <p:cTn id="13"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676900" y="197346"/>
            <a:ext cx="3276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a:latin typeface="Times New Roman" panose="02020603050405020304" pitchFamily="18" charset="0"/>
                <a:cs typeface="Times New Roman" panose="02020603050405020304" pitchFamily="18" charset="0"/>
              </a:rPr>
              <a:t>a) </a:t>
            </a:r>
            <a:r>
              <a:rPr lang="en-US" altLang="en-US" sz="2800" dirty="0" err="1">
                <a:latin typeface="Times New Roman" panose="02020603050405020304" pitchFamily="18" charset="0"/>
                <a:cs typeface="Times New Roman" panose="02020603050405020304" pitchFamily="18" charset="0"/>
              </a:rPr>
              <a:t>Chàng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trai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ngồi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vệ</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đường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làm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gì</a:t>
            </a:r>
            <a:r>
              <a:rPr lang="en-US" altLang="en-US" sz="2800" dirty="0">
                <a:latin typeface="Times New Roman" panose="02020603050405020304" pitchFamily="18" charset="0"/>
                <a:cs typeface="Times New Roman" panose="02020603050405020304" pitchFamily="18" charset="0"/>
              </a:rPr>
              <a:t>?</a:t>
            </a:r>
          </a:p>
        </p:txBody>
      </p:sp>
      <p:sp>
        <p:nvSpPr>
          <p:cNvPr id="4099" name="Text Box 3"/>
          <p:cNvSpPr txBox="1">
            <a:spLocks noChangeArrowheads="1"/>
          </p:cNvSpPr>
          <p:nvPr/>
        </p:nvSpPr>
        <p:spPr bwMode="auto">
          <a:xfrm>
            <a:off x="6309946" y="1752600"/>
            <a:ext cx="201050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600" i="1" dirty="0" err="1">
                <a:solidFill>
                  <a:srgbClr val="0070C0"/>
                </a:solidFill>
                <a:latin typeface="Times New Roman" panose="02020603050405020304" pitchFamily="18" charset="0"/>
                <a:cs typeface="Times New Roman" panose="02020603050405020304" pitchFamily="18" charset="0"/>
              </a:rPr>
              <a:t>Ngồi</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đan</a:t>
            </a:r>
            <a:r>
              <a:rPr lang="en-US" altLang="en-US" sz="2600" i="1" dirty="0">
                <a:solidFill>
                  <a:srgbClr val="0070C0"/>
                </a:solidFill>
                <a:latin typeface="Times New Roman" panose="02020603050405020304" pitchFamily="18" charset="0"/>
                <a:cs typeface="Times New Roman" panose="02020603050405020304" pitchFamily="18" charset="0"/>
              </a:rPr>
              <a:t> </a:t>
            </a:r>
            <a:r>
              <a:rPr lang="en-US" altLang="en-US" sz="2600" i="1" dirty="0" err="1">
                <a:solidFill>
                  <a:srgbClr val="0070C0"/>
                </a:solidFill>
                <a:latin typeface="Times New Roman" panose="02020603050405020304" pitchFamily="18" charset="0"/>
                <a:cs typeface="Times New Roman" panose="02020603050405020304" pitchFamily="18" charset="0"/>
              </a:rPr>
              <a:t>sọt</a:t>
            </a:r>
            <a:endParaRPr lang="en-US" altLang="en-US" sz="2600" i="1" dirty="0">
              <a:solidFill>
                <a:srgbClr val="0070C0"/>
              </a:solidFill>
              <a:latin typeface="Times New Roman" panose="02020603050405020304" pitchFamily="18" charset="0"/>
              <a:cs typeface="Times New Roman" panose="02020603050405020304" pitchFamily="18" charset="0"/>
            </a:endParaRPr>
          </a:p>
        </p:txBody>
      </p:sp>
      <p:pic>
        <p:nvPicPr>
          <p:cNvPr id="4101" name="Picture 8" descr="tv3t2tr12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50" y="3676622"/>
            <a:ext cx="3086100" cy="235884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97346"/>
            <a:ext cx="5638800" cy="6555641"/>
          </a:xfrm>
          <a:prstGeom prst="rect">
            <a:avLst/>
          </a:prstGeom>
        </p:spPr>
        <p:txBody>
          <a:bodyPr wrap="square">
            <a:spAutoFit/>
          </a:bodyPr>
          <a:lstStyle/>
          <a:p>
            <a:pPr algn="ctr" eaLnBrk="1" hangingPunct="1"/>
            <a:r>
              <a:rPr lang="vi-VN" altLang="en-US" sz="20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20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sz="2000" dirty="0"/>
              <a:t>     </a:t>
            </a:r>
            <a:r>
              <a:rPr lang="vi-VN" altLang="en-US" sz="20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000" dirty="0">
                <a:latin typeface="Times New Roman" panose="02020603050405020304" pitchFamily="18" charset="0"/>
                <a:cs typeface="Times New Roman" panose="02020603050405020304" pitchFamily="18" charset="0"/>
              </a:rPr>
              <a:t>V</a:t>
            </a:r>
            <a:r>
              <a:rPr lang="vi-VN" altLang="en-US" sz="2000" dirty="0">
                <a:latin typeface="Times New Roman" panose="02020603050405020304" pitchFamily="18" charset="0"/>
                <a:cs typeface="Times New Roman" panose="02020603050405020304" pitchFamily="18" charset="0"/>
              </a:rPr>
              <a:t>ương xá cho.</a:t>
            </a:r>
          </a:p>
          <a:p>
            <a:pPr algn="just" eaLnBrk="1" hangingPunct="1"/>
            <a:r>
              <a:rPr lang="vi-VN" altLang="en-US" sz="20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p:txBody>
      </p:sp>
    </p:spTree>
    <p:extLst>
      <p:ext uri="{BB962C8B-B14F-4D97-AF65-F5344CB8AC3E}">
        <p14:creationId xmlns:p14="http://schemas.microsoft.com/office/powerpoint/2010/main" val="929145329"/>
      </p:ext>
    </p:extLst>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099"/>
                                        </p:tgtEl>
                                        <p:attrNameLst>
                                          <p:attrName>style.visibility</p:attrName>
                                        </p:attrNameLst>
                                      </p:cBhvr>
                                      <p:to>
                                        <p:strVal val="visible"/>
                                      </p:to>
                                    </p:set>
                                    <p:anim calcmode="lin" valueType="num">
                                      <p:cBhvr additive="base">
                                        <p:cTn id="12" dur="500" fill="hold"/>
                                        <p:tgtEl>
                                          <p:spTgt spid="4099"/>
                                        </p:tgtEl>
                                        <p:attrNameLst>
                                          <p:attrName>ppt_x</p:attrName>
                                        </p:attrNameLst>
                                      </p:cBhvr>
                                      <p:tavLst>
                                        <p:tav tm="0">
                                          <p:val>
                                            <p:strVal val="#ppt_x"/>
                                          </p:val>
                                        </p:tav>
                                        <p:tav tm="100000">
                                          <p:val>
                                            <p:strVal val="#ppt_x"/>
                                          </p:val>
                                        </p:tav>
                                      </p:tavLst>
                                    </p:anim>
                                    <p:anim calcmode="lin" valueType="num">
                                      <p:cBhvr additive="base">
                                        <p:cTn id="13"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676900" y="197346"/>
            <a:ext cx="3276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a:latin typeface="Times New Roman" panose="02020603050405020304" pitchFamily="18" charset="0"/>
                <a:cs typeface="Times New Roman" panose="02020603050405020304" pitchFamily="18" charset="0"/>
              </a:rPr>
              <a:t>b) </a:t>
            </a:r>
            <a:r>
              <a:rPr lang="en-US" altLang="en-US" sz="2800" dirty="0" err="1">
                <a:latin typeface="Times New Roman" panose="02020603050405020304" pitchFamily="18" charset="0"/>
                <a:cs typeface="Times New Roman" panose="02020603050405020304" pitchFamily="18" charset="0"/>
              </a:rPr>
              <a:t>Vì</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sao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quân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lính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đâm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giáo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vào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đùi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chàng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trai</a:t>
            </a:r>
            <a:r>
              <a:rPr lang="en-US" altLang="en-US" sz="2800" dirty="0">
                <a:latin typeface="Times New Roman" panose="02020603050405020304" pitchFamily="18" charset="0"/>
                <a:cs typeface="Times New Roman" panose="02020603050405020304" pitchFamily="18" charset="0"/>
              </a:rPr>
              <a:t>?</a:t>
            </a:r>
          </a:p>
        </p:txBody>
      </p:sp>
      <p:sp>
        <p:nvSpPr>
          <p:cNvPr id="4099" name="Text Box 3"/>
          <p:cNvSpPr txBox="1">
            <a:spLocks noChangeArrowheads="1"/>
          </p:cNvSpPr>
          <p:nvPr/>
        </p:nvSpPr>
        <p:spPr bwMode="auto">
          <a:xfrm>
            <a:off x="5609492" y="1676400"/>
            <a:ext cx="3581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i="1" dirty="0" err="1">
                <a:solidFill>
                  <a:srgbClr val="0000CC"/>
                </a:solidFill>
                <a:latin typeface="Times New Roman" panose="02020603050405020304" pitchFamily="18" charset="0"/>
                <a:cs typeface="Times New Roman" panose="02020603050405020304" pitchFamily="18" charset="0"/>
              </a:rPr>
              <a:t>Chàng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trai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mãi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mê</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đan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sọt</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không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thấy</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kiệu</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Trần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Hưng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Đạo</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đã</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đến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Quân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mở</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đường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giận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dữ</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lấy</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giáo</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đâm</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vào</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đùi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để</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chàng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tỉnh</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ra</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dời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khỏi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chỗ</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ngồi</a:t>
            </a:r>
            <a:r>
              <a:rPr lang="en-US" altLang="en-US" sz="2400" i="1" dirty="0">
                <a:solidFill>
                  <a:srgbClr val="0000CC"/>
                </a:solidFill>
                <a:latin typeface="Times New Roman" panose="02020603050405020304" pitchFamily="18" charset="0"/>
                <a:cs typeface="Times New Roman" panose="02020603050405020304" pitchFamily="18" charset="0"/>
              </a:rPr>
              <a:t>.</a:t>
            </a:r>
          </a:p>
        </p:txBody>
      </p:sp>
      <p:pic>
        <p:nvPicPr>
          <p:cNvPr id="4101" name="Picture 8" descr="tv3t2tr12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50" y="4189434"/>
            <a:ext cx="3086100" cy="235884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97346"/>
            <a:ext cx="5638800" cy="6555641"/>
          </a:xfrm>
          <a:prstGeom prst="rect">
            <a:avLst/>
          </a:prstGeom>
        </p:spPr>
        <p:txBody>
          <a:bodyPr wrap="square">
            <a:spAutoFit/>
          </a:bodyPr>
          <a:lstStyle/>
          <a:p>
            <a:pPr algn="ctr" eaLnBrk="1" hangingPunct="1"/>
            <a:r>
              <a:rPr lang="vi-VN" altLang="en-US" sz="20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20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sz="2000" dirty="0"/>
              <a:t>     </a:t>
            </a:r>
            <a:r>
              <a:rPr lang="vi-VN" altLang="en-US" sz="20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000" dirty="0">
                <a:latin typeface="Times New Roman" panose="02020603050405020304" pitchFamily="18" charset="0"/>
                <a:cs typeface="Times New Roman" panose="02020603050405020304" pitchFamily="18" charset="0"/>
              </a:rPr>
              <a:t>V</a:t>
            </a:r>
            <a:r>
              <a:rPr lang="vi-VN" altLang="en-US" sz="2000" dirty="0">
                <a:latin typeface="Times New Roman" panose="02020603050405020304" pitchFamily="18" charset="0"/>
                <a:cs typeface="Times New Roman" panose="02020603050405020304" pitchFamily="18" charset="0"/>
              </a:rPr>
              <a:t>ương xá cho.</a:t>
            </a:r>
          </a:p>
          <a:p>
            <a:pPr algn="just" eaLnBrk="1" hangingPunct="1"/>
            <a:r>
              <a:rPr lang="vi-VN" altLang="en-US" sz="20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p:txBody>
      </p:sp>
    </p:spTree>
    <p:extLst>
      <p:ext uri="{BB962C8B-B14F-4D97-AF65-F5344CB8AC3E}">
        <p14:creationId xmlns:p14="http://schemas.microsoft.com/office/powerpoint/2010/main" val="1166032579"/>
      </p:ext>
    </p:extLst>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099"/>
                                        </p:tgtEl>
                                        <p:attrNameLst>
                                          <p:attrName>style.visibility</p:attrName>
                                        </p:attrNameLst>
                                      </p:cBhvr>
                                      <p:to>
                                        <p:strVal val="visible"/>
                                      </p:to>
                                    </p:set>
                                    <p:animEffect transition="in" filter="fade">
                                      <p:cBhvr>
                                        <p:cTn id="12" dur="1000"/>
                                        <p:tgtEl>
                                          <p:spTgt spid="4099"/>
                                        </p:tgtEl>
                                      </p:cBhvr>
                                    </p:animEffect>
                                    <p:anim calcmode="lin" valueType="num">
                                      <p:cBhvr>
                                        <p:cTn id="13" dur="1000" fill="hold"/>
                                        <p:tgtEl>
                                          <p:spTgt spid="4099"/>
                                        </p:tgtEl>
                                        <p:attrNameLst>
                                          <p:attrName>ppt_x</p:attrName>
                                        </p:attrNameLst>
                                      </p:cBhvr>
                                      <p:tavLst>
                                        <p:tav tm="0">
                                          <p:val>
                                            <p:strVal val="#ppt_x"/>
                                          </p:val>
                                        </p:tav>
                                        <p:tav tm="100000">
                                          <p:val>
                                            <p:strVal val="#ppt_x"/>
                                          </p:val>
                                        </p:tav>
                                      </p:tavLst>
                                    </p:anim>
                                    <p:anim calcmode="lin" valueType="num">
                                      <p:cBhvr>
                                        <p:cTn id="14" dur="1000" fill="hold"/>
                                        <p:tgtEl>
                                          <p:spTgt spid="40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676900" y="197346"/>
            <a:ext cx="3276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a:latin typeface="Times New Roman" panose="02020603050405020304" pitchFamily="18" charset="0"/>
                <a:cs typeface="Times New Roman" panose="02020603050405020304" pitchFamily="18" charset="0"/>
              </a:rPr>
              <a:t>c) </a:t>
            </a:r>
            <a:r>
              <a:rPr lang="en-US" altLang="en-US" sz="2800" dirty="0" err="1">
                <a:latin typeface="Times New Roman" panose="02020603050405020304" pitchFamily="18" charset="0"/>
                <a:cs typeface="Times New Roman" panose="02020603050405020304" pitchFamily="18" charset="0"/>
              </a:rPr>
              <a:t>Vì</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sao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Trần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Hưng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Đạo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đưa</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chàng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trai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về</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kinh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đô</a:t>
            </a:r>
            <a:r>
              <a:rPr lang="en-US" altLang="en-US" sz="2800" dirty="0">
                <a:latin typeface="Times New Roman" panose="02020603050405020304" pitchFamily="18" charset="0"/>
                <a:cs typeface="Times New Roman" panose="02020603050405020304" pitchFamily="18" charset="0"/>
              </a:rPr>
              <a:t>?</a:t>
            </a:r>
          </a:p>
        </p:txBody>
      </p:sp>
      <p:sp>
        <p:nvSpPr>
          <p:cNvPr id="4099" name="Text Box 3"/>
          <p:cNvSpPr txBox="1">
            <a:spLocks noChangeArrowheads="1"/>
          </p:cNvSpPr>
          <p:nvPr/>
        </p:nvSpPr>
        <p:spPr bwMode="auto">
          <a:xfrm>
            <a:off x="5609492" y="1676400"/>
            <a:ext cx="35814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i="1" dirty="0" err="1">
                <a:solidFill>
                  <a:srgbClr val="0000CC"/>
                </a:solidFill>
                <a:latin typeface="Times New Roman" panose="02020603050405020304" pitchFamily="18" charset="0"/>
                <a:cs typeface="Times New Roman" panose="02020603050405020304" pitchFamily="18" charset="0"/>
              </a:rPr>
              <a:t>Vì</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Hưng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Đạo</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Vương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mến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trọng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chàng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trai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giàu</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lòng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yêu</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nước</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và</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có</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tài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mải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nghĩ</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việc</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nước</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đến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nỗi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giáo</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đâm</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chảy</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máu</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vẫn</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chẳng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biết</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đau</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nói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rất</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trôi</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chảy</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về</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phép</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dùng</a:t>
            </a:r>
            <a:r>
              <a:rPr lang="en-US" altLang="en-US" sz="2400" i="1" dirty="0">
                <a:solidFill>
                  <a:srgbClr val="0000CC"/>
                </a:solidFill>
                <a:latin typeface="Times New Roman" panose="02020603050405020304" pitchFamily="18" charset="0"/>
                <a:cs typeface="Times New Roman" panose="02020603050405020304" pitchFamily="18" charset="0"/>
              </a:rPr>
              <a:t> </a:t>
            </a:r>
            <a:r>
              <a:rPr lang="en-US" altLang="en-US" sz="2400" i="1" dirty="0" err="1">
                <a:solidFill>
                  <a:srgbClr val="0000CC"/>
                </a:solidFill>
                <a:latin typeface="Times New Roman" panose="02020603050405020304" pitchFamily="18" charset="0"/>
                <a:cs typeface="Times New Roman" panose="02020603050405020304" pitchFamily="18" charset="0"/>
              </a:rPr>
              <a:t>binh</a:t>
            </a:r>
            <a:r>
              <a:rPr lang="en-US" altLang="en-US" sz="2400" i="1" dirty="0">
                <a:solidFill>
                  <a:srgbClr val="0000CC"/>
                </a:solidFill>
                <a:latin typeface="Times New Roman" panose="02020603050405020304" pitchFamily="18" charset="0"/>
                <a:cs typeface="Times New Roman" panose="02020603050405020304" pitchFamily="18" charset="0"/>
              </a:rPr>
              <a:t>.</a:t>
            </a:r>
          </a:p>
        </p:txBody>
      </p:sp>
      <p:pic>
        <p:nvPicPr>
          <p:cNvPr id="4101" name="Picture 8" descr="tv3t2tr12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50" y="4374100"/>
            <a:ext cx="3086100" cy="235884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97346"/>
            <a:ext cx="5638800" cy="6555641"/>
          </a:xfrm>
          <a:prstGeom prst="rect">
            <a:avLst/>
          </a:prstGeom>
        </p:spPr>
        <p:txBody>
          <a:bodyPr wrap="square">
            <a:spAutoFit/>
          </a:bodyPr>
          <a:lstStyle/>
          <a:p>
            <a:pPr algn="ctr" eaLnBrk="1" hangingPunct="1"/>
            <a:r>
              <a:rPr lang="vi-VN" altLang="en-US" sz="20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20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sz="2000" dirty="0"/>
              <a:t>     </a:t>
            </a:r>
            <a:r>
              <a:rPr lang="vi-VN" altLang="en-US" sz="20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000" dirty="0">
                <a:latin typeface="Times New Roman" panose="02020603050405020304" pitchFamily="18" charset="0"/>
                <a:cs typeface="Times New Roman" panose="02020603050405020304" pitchFamily="18" charset="0"/>
              </a:rPr>
              <a:t>V</a:t>
            </a:r>
            <a:r>
              <a:rPr lang="vi-VN" altLang="en-US" sz="2000" dirty="0">
                <a:latin typeface="Times New Roman" panose="02020603050405020304" pitchFamily="18" charset="0"/>
                <a:cs typeface="Times New Roman" panose="02020603050405020304" pitchFamily="18" charset="0"/>
              </a:rPr>
              <a:t>ương xá cho.</a:t>
            </a:r>
          </a:p>
          <a:p>
            <a:pPr algn="just" eaLnBrk="1" hangingPunct="1"/>
            <a:r>
              <a:rPr lang="vi-VN" altLang="en-US" sz="20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p:txBody>
      </p:sp>
    </p:spTree>
    <p:extLst>
      <p:ext uri="{BB962C8B-B14F-4D97-AF65-F5344CB8AC3E}">
        <p14:creationId xmlns:p14="http://schemas.microsoft.com/office/powerpoint/2010/main" val="2616159369"/>
      </p:ext>
    </p:extLst>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099"/>
                                        </p:tgtEl>
                                        <p:attrNameLst>
                                          <p:attrName>style.visibility</p:attrName>
                                        </p:attrNameLst>
                                      </p:cBhvr>
                                      <p:to>
                                        <p:strVal val="visible"/>
                                      </p:to>
                                    </p:set>
                                    <p:animEffect transition="in" filter="fade">
                                      <p:cBhvr>
                                        <p:cTn id="12" dur="1000"/>
                                        <p:tgtEl>
                                          <p:spTgt spid="4099"/>
                                        </p:tgtEl>
                                      </p:cBhvr>
                                    </p:animEffect>
                                    <p:anim calcmode="lin" valueType="num">
                                      <p:cBhvr>
                                        <p:cTn id="13" dur="1000" fill="hold"/>
                                        <p:tgtEl>
                                          <p:spTgt spid="4099"/>
                                        </p:tgtEl>
                                        <p:attrNameLst>
                                          <p:attrName>ppt_x</p:attrName>
                                        </p:attrNameLst>
                                      </p:cBhvr>
                                      <p:tavLst>
                                        <p:tav tm="0">
                                          <p:val>
                                            <p:strVal val="#ppt_x"/>
                                          </p:val>
                                        </p:tav>
                                        <p:tav tm="100000">
                                          <p:val>
                                            <p:strVal val="#ppt_x"/>
                                          </p:val>
                                        </p:tav>
                                      </p:tavLst>
                                    </p:anim>
                                    <p:anim calcmode="lin" valueType="num">
                                      <p:cBhvr>
                                        <p:cTn id="14" dur="1000" fill="hold"/>
                                        <p:tgtEl>
                                          <p:spTgt spid="40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676900" y="197346"/>
            <a:ext cx="3276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i="1" u="sng" dirty="0" err="1">
                <a:solidFill>
                  <a:srgbClr val="00B050"/>
                </a:solidFill>
                <a:latin typeface="Times New Roman" panose="02020603050405020304" pitchFamily="18" charset="0"/>
                <a:cs typeface="Times New Roman" panose="02020603050405020304" pitchFamily="18" charset="0"/>
              </a:rPr>
              <a:t>Mở</a:t>
            </a:r>
            <a:r>
              <a:rPr lang="en-US" altLang="en-US" sz="2800" i="1" u="sng" dirty="0">
                <a:solidFill>
                  <a:srgbClr val="00B050"/>
                </a:solidFill>
                <a:latin typeface="Times New Roman" panose="02020603050405020304" pitchFamily="18" charset="0"/>
                <a:cs typeface="Times New Roman" panose="02020603050405020304" pitchFamily="18" charset="0"/>
              </a:rPr>
              <a:t> </a:t>
            </a:r>
            <a:r>
              <a:rPr lang="en-US" altLang="en-US" sz="2800" i="1" u="sng" dirty="0" err="1">
                <a:solidFill>
                  <a:srgbClr val="00B050"/>
                </a:solidFill>
                <a:latin typeface="Times New Roman" panose="02020603050405020304" pitchFamily="18" charset="0"/>
                <a:cs typeface="Times New Roman" panose="02020603050405020304" pitchFamily="18" charset="0"/>
              </a:rPr>
              <a:t>rộng</a:t>
            </a:r>
            <a:r>
              <a:rPr lang="en-US" altLang="en-US" sz="2800" i="1" u="sng" dirty="0">
                <a:solidFill>
                  <a:srgbClr val="00B050"/>
                </a:solidFill>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Em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học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tập</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được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điều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gì</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từ</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chàng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trai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làng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Phù</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Ủng</a:t>
            </a:r>
            <a:r>
              <a:rPr lang="en-US" altLang="en-US" sz="2800" dirty="0">
                <a:latin typeface="Times New Roman" panose="02020603050405020304" pitchFamily="18" charset="0"/>
                <a:cs typeface="Times New Roman" panose="02020603050405020304" pitchFamily="18" charset="0"/>
              </a:rPr>
              <a:t>?</a:t>
            </a:r>
          </a:p>
        </p:txBody>
      </p:sp>
      <p:pic>
        <p:nvPicPr>
          <p:cNvPr id="4101" name="Picture 8" descr="tv3t2tr12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150" y="4374100"/>
            <a:ext cx="3086100" cy="235884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97346"/>
            <a:ext cx="5638800" cy="6555641"/>
          </a:xfrm>
          <a:prstGeom prst="rect">
            <a:avLst/>
          </a:prstGeom>
        </p:spPr>
        <p:txBody>
          <a:bodyPr wrap="square">
            <a:spAutoFit/>
          </a:bodyPr>
          <a:lstStyle/>
          <a:p>
            <a:pPr algn="ctr" eaLnBrk="1" hangingPunct="1"/>
            <a:r>
              <a:rPr lang="vi-VN" altLang="en-US" sz="2000" b="1" i="1" dirty="0">
                <a:solidFill>
                  <a:srgbClr val="FF0000"/>
                </a:solidFill>
                <a:latin typeface="Times New Roman" panose="02020603050405020304" pitchFamily="18" charset="0"/>
                <a:cs typeface="Times New Roman" panose="02020603050405020304" pitchFamily="18" charset="0"/>
              </a:rPr>
              <a:t>Chàng trai làng Phù Ủng</a:t>
            </a:r>
            <a:endParaRPr lang="vi-VN" altLang="en-US" sz="2000" dirty="0">
              <a:solidFill>
                <a:srgbClr val="FF0000"/>
              </a:solidFill>
              <a:latin typeface="Times New Roman" panose="02020603050405020304" pitchFamily="18" charset="0"/>
              <a:cs typeface="Times New Roman" panose="02020603050405020304" pitchFamily="18" charset="0"/>
            </a:endParaRPr>
          </a:p>
          <a:p>
            <a:pPr algn="just" eaLnBrk="1" hangingPunct="1"/>
            <a:r>
              <a:rPr lang="vi-VN" altLang="en-US" sz="2000" dirty="0"/>
              <a:t>     </a:t>
            </a:r>
            <a:r>
              <a:rPr lang="vi-VN" altLang="en-US" sz="2000" dirty="0">
                <a:latin typeface="Times New Roman" panose="02020603050405020304" pitchFamily="18" charset="0"/>
                <a:cs typeface="Times New Roman" panose="02020603050405020304" pitchFamily="18" charset="0"/>
              </a:rPr>
              <a:t>Câu chuyện xảy ra ở thời nhà Trần. Vào buổi sáng, Phạm Ngũ Lão ngồi bên vệ đường mải mê đan sọt. Vừa lúc ấy, đoàn quân của Trần Hưng Đạo đi qua làng. Đoàn quân đông đúc võng xe chật đường loa thét inh ỏi, vậy mà chàng trai vẫn mải miết đan sọt, không hề hay biết gì cả. Quân dẹp đường cứ tưởng chàng là một kẻ ngang bướng, muốn cản đựờng, bèn lấy giáo đâm vào đùi, máu chảy ra lênh láng. Chàng trai vẫn cắm cúi đan sọt, không ngẩng mặt lên. Lúc ấy, kiệu của Trần Hưng Đạo vừa tới. Như sực tỉnh, chàng vội đứng dậy vái chào. Hưng Đạo hỏi:</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Đùi bị đâm chảy máu thế mà ngươi không biết sao ?</a:t>
            </a:r>
          </a:p>
          <a:p>
            <a:pPr algn="just" eaLnBrk="1" hangingPunct="1"/>
            <a:r>
              <a:rPr lang="en-US" altLang="en-US" sz="2000" dirty="0">
                <a:latin typeface="Times New Roman" panose="02020603050405020304" pitchFamily="18" charset="0"/>
                <a:cs typeface="Times New Roman" panose="02020603050405020304" pitchFamily="18" charset="0"/>
              </a:rPr>
              <a:t>       </a:t>
            </a:r>
            <a:r>
              <a:rPr lang="vi-VN" altLang="en-US" sz="2000" dirty="0">
                <a:latin typeface="Times New Roman" panose="02020603050405020304" pitchFamily="18" charset="0"/>
                <a:cs typeface="Times New Roman" panose="02020603050405020304" pitchFamily="18" charset="0"/>
              </a:rPr>
              <a:t>- Tôi đang mải nghĩ về mấy câu trong “Binh thư” nên không hay biết, xin Đại </a:t>
            </a:r>
            <a:r>
              <a:rPr lang="en-US" altLang="en-US" sz="2000" dirty="0">
                <a:latin typeface="Times New Roman" panose="02020603050405020304" pitchFamily="18" charset="0"/>
                <a:cs typeface="Times New Roman" panose="02020603050405020304" pitchFamily="18" charset="0"/>
              </a:rPr>
              <a:t>V</a:t>
            </a:r>
            <a:r>
              <a:rPr lang="vi-VN" altLang="en-US" sz="2000" dirty="0">
                <a:latin typeface="Times New Roman" panose="02020603050405020304" pitchFamily="18" charset="0"/>
                <a:cs typeface="Times New Roman" panose="02020603050405020304" pitchFamily="18" charset="0"/>
              </a:rPr>
              <a:t>ương xá cho.</a:t>
            </a:r>
          </a:p>
          <a:p>
            <a:pPr algn="just" eaLnBrk="1" hangingPunct="1"/>
            <a:r>
              <a:rPr lang="vi-VN" altLang="en-US" sz="2000" dirty="0">
                <a:latin typeface="Times New Roman" panose="02020603050405020304" pitchFamily="18" charset="0"/>
                <a:cs typeface="Times New Roman" panose="02020603050405020304" pitchFamily="18" charset="0"/>
              </a:rPr>
              <a:t>     Trần Hưng Đạo hỏi tiếp đến phép dùng binh, chàng trai trả lời thông suốt cả. Ông cảm mến chàng trai thôn dã này mà đưa về kinh đô. Về sau, Phạm Ngũ Lão trở thành một vị tướng tài dưới trướng Trần Hưng Đạo và lập được nhiều công lao.</a:t>
            </a:r>
          </a:p>
        </p:txBody>
      </p:sp>
    </p:spTree>
    <p:extLst>
      <p:ext uri="{BB962C8B-B14F-4D97-AF65-F5344CB8AC3E}">
        <p14:creationId xmlns:p14="http://schemas.microsoft.com/office/powerpoint/2010/main" val="2773067665"/>
      </p:ext>
    </p:extLst>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0" y="914400"/>
            <a:ext cx="44958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Gợi</a:t>
            </a:r>
            <a:r>
              <a:rPr lang="en-US" altLang="en-US" sz="3200" b="1" dirty="0">
                <a:latin typeface="Times New Roman" panose="02020603050405020304" pitchFamily="18" charset="0"/>
                <a:cs typeface="Times New Roman" panose="02020603050405020304" pitchFamily="18" charset="0"/>
              </a:rPr>
              <a:t> ý</a:t>
            </a:r>
            <a:r>
              <a:rPr lang="en-US" altLang="en-US" sz="3200" dirty="0">
                <a:latin typeface="Times New Roman" panose="02020603050405020304" pitchFamily="18" charset="0"/>
                <a:cs typeface="Times New Roman" panose="02020603050405020304" pitchFamily="18" charset="0"/>
              </a:rPr>
              <a:t> </a:t>
            </a:r>
          </a:p>
          <a:p>
            <a:pPr eaLnBrk="1" hangingPunct="1">
              <a:spcBef>
                <a:spcPct val="50000"/>
              </a:spcBef>
            </a:pPr>
            <a:r>
              <a:rPr lang="en-US" altLang="en-US" sz="3200" dirty="0">
                <a:latin typeface="Times New Roman" panose="02020603050405020304" pitchFamily="18" charset="0"/>
                <a:cs typeface="Times New Roman" panose="02020603050405020304" pitchFamily="18" charset="0"/>
              </a:rPr>
              <a:t>a) </a:t>
            </a:r>
            <a:r>
              <a:rPr lang="en-US" altLang="en-US" sz="3200" dirty="0" err="1">
                <a:latin typeface="Times New Roman" panose="02020603050405020304" pitchFamily="18" charset="0"/>
                <a:cs typeface="Times New Roman" panose="02020603050405020304" pitchFamily="18" charset="0"/>
              </a:rPr>
              <a:t>Chàng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ngồi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bên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vệ</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đường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làm</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gì</a:t>
            </a:r>
            <a:r>
              <a:rPr lang="en-US" altLang="en-US" sz="3200" dirty="0">
                <a:latin typeface="Times New Roman" panose="02020603050405020304" pitchFamily="18" charset="0"/>
                <a:cs typeface="Times New Roman" panose="02020603050405020304" pitchFamily="18" charset="0"/>
              </a:rPr>
              <a:t>?</a:t>
            </a:r>
          </a:p>
          <a:p>
            <a:pPr eaLnBrk="1" hangingPunct="1">
              <a:spcBef>
                <a:spcPct val="50000"/>
              </a:spcBef>
            </a:pPr>
            <a:r>
              <a:rPr lang="en-US" altLang="en-US" sz="3200" dirty="0">
                <a:latin typeface="Times New Roman" panose="02020603050405020304" pitchFamily="18" charset="0"/>
                <a:cs typeface="Times New Roman" panose="02020603050405020304" pitchFamily="18" charset="0"/>
              </a:rPr>
              <a:t>b) </a:t>
            </a:r>
            <a:r>
              <a:rPr lang="en-US" altLang="en-US" sz="3200" dirty="0" err="1">
                <a:latin typeface="Times New Roman" panose="02020603050405020304" pitchFamily="18" charset="0"/>
                <a:cs typeface="Times New Roman" panose="02020603050405020304" pitchFamily="18" charset="0"/>
              </a:rPr>
              <a:t>Vì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quân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lính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đâm</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giáo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vào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đùi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chàng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trai</a:t>
            </a:r>
            <a:r>
              <a:rPr lang="en-US" altLang="en-US" sz="3200" dirty="0">
                <a:latin typeface="Times New Roman" panose="02020603050405020304" pitchFamily="18" charset="0"/>
                <a:cs typeface="Times New Roman" panose="02020603050405020304" pitchFamily="18" charset="0"/>
              </a:rPr>
              <a:t>?</a:t>
            </a:r>
          </a:p>
          <a:p>
            <a:pPr eaLnBrk="1" hangingPunct="1">
              <a:spcBef>
                <a:spcPct val="50000"/>
              </a:spcBef>
            </a:pPr>
            <a:endParaRPr lang="en-US" altLang="en-US" sz="3200"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3200" dirty="0">
                <a:latin typeface="Times New Roman" panose="02020603050405020304" pitchFamily="18" charset="0"/>
                <a:cs typeface="Times New Roman" panose="02020603050405020304" pitchFamily="18" charset="0"/>
              </a:rPr>
              <a:t>c) </a:t>
            </a:r>
            <a:r>
              <a:rPr lang="en-US" altLang="en-US" sz="3200" dirty="0" err="1">
                <a:latin typeface="Times New Roman" panose="02020603050405020304" pitchFamily="18" charset="0"/>
                <a:cs typeface="Times New Roman" panose="02020603050405020304" pitchFamily="18" charset="0"/>
              </a:rPr>
              <a:t>Vì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Trần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Hưng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Đạo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đưa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chàng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về</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kinh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đô</a:t>
            </a:r>
            <a:r>
              <a:rPr lang="en-US" altLang="en-US" sz="3200" dirty="0">
                <a:latin typeface="Times New Roman" panose="02020603050405020304" pitchFamily="18" charset="0"/>
                <a:cs typeface="Times New Roman" panose="02020603050405020304" pitchFamily="18" charset="0"/>
              </a:rPr>
              <a:t>?</a:t>
            </a:r>
          </a:p>
        </p:txBody>
      </p:sp>
      <p:sp>
        <p:nvSpPr>
          <p:cNvPr id="12292" name="Line 8"/>
          <p:cNvSpPr>
            <a:spLocks noChangeShapeType="1"/>
          </p:cNvSpPr>
          <p:nvPr/>
        </p:nvSpPr>
        <p:spPr bwMode="auto">
          <a:xfrm flipH="1">
            <a:off x="4478215" y="1066800"/>
            <a:ext cx="0" cy="535679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 name="TextBox 1"/>
          <p:cNvSpPr txBox="1"/>
          <p:nvPr/>
        </p:nvSpPr>
        <p:spPr>
          <a:xfrm>
            <a:off x="1600200" y="304800"/>
            <a:ext cx="5791200" cy="523220"/>
          </a:xfrm>
          <a:prstGeom prst="rect">
            <a:avLst/>
          </a:prstGeom>
          <a:solidFill>
            <a:srgbClr val="92D050"/>
          </a:solidFill>
        </p:spPr>
        <p:txBody>
          <a:bodyPr wrap="square" rtlCol="0">
            <a:spAutoFit/>
          </a:bodyPr>
          <a:lstStyle/>
          <a:p>
            <a:r>
              <a:rPr lang="en-US" sz="2800" b="1" dirty="0" err="1">
                <a:latin typeface="Times New Roman" panose="02020603050405020304" pitchFamily="18" charset="0"/>
                <a:cs typeface="Times New Roman" panose="02020603050405020304" pitchFamily="18" charset="0"/>
              </a:rPr>
              <a:t>Kể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theo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nhóm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dựa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gợi</a:t>
            </a:r>
            <a:r>
              <a:rPr lang="en-US" sz="2800" b="1" dirty="0">
                <a:latin typeface="Times New Roman" panose="02020603050405020304" pitchFamily="18" charset="0"/>
                <a:cs typeface="Times New Roman" panose="02020603050405020304" pitchFamily="18" charset="0"/>
              </a:rPr>
              <a:t> ý </a:t>
            </a:r>
            <a:r>
              <a:rPr lang="en-US" sz="2800" b="1" dirty="0" err="1">
                <a:latin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cs typeface="Times New Roman" panose="02020603050405020304" pitchFamily="18" charset="0"/>
              </a:rPr>
              <a:t>:</a:t>
            </a:r>
          </a:p>
        </p:txBody>
      </p:sp>
      <p:sp>
        <p:nvSpPr>
          <p:cNvPr id="7" name="Text Box 6"/>
          <p:cNvSpPr txBox="1">
            <a:spLocks noChangeArrowheads="1"/>
          </p:cNvSpPr>
          <p:nvPr/>
        </p:nvSpPr>
        <p:spPr bwMode="auto">
          <a:xfrm>
            <a:off x="4478215" y="914400"/>
            <a:ext cx="44958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Nội</a:t>
            </a:r>
            <a:r>
              <a:rPr lang="en-US" altLang="en-US" sz="3200" b="1" dirty="0">
                <a:latin typeface="Times New Roman" panose="02020603050405020304" pitchFamily="18" charset="0"/>
                <a:cs typeface="Times New Roman" panose="02020603050405020304" pitchFamily="18" charset="0"/>
              </a:rPr>
              <a:t> dung</a:t>
            </a:r>
            <a:r>
              <a:rPr lang="en-US" altLang="en-US" sz="3200" dirty="0">
                <a:latin typeface="Times New Roman" panose="02020603050405020304" pitchFamily="18" charset="0"/>
                <a:cs typeface="Times New Roman" panose="02020603050405020304" pitchFamily="18" charset="0"/>
              </a:rPr>
              <a:t> </a:t>
            </a:r>
          </a:p>
          <a:p>
            <a:pPr eaLnBrk="1" hangingPunct="1">
              <a:spcBef>
                <a:spcPct val="50000"/>
              </a:spcBef>
            </a:pPr>
            <a:r>
              <a:rPr lang="en-US" altLang="en-US" sz="3200" dirty="0">
                <a:latin typeface="Times New Roman" panose="02020603050405020304" pitchFamily="18" charset="0"/>
                <a:cs typeface="Times New Roman" panose="02020603050405020304" pitchFamily="18" charset="0"/>
              </a:rPr>
              <a:t>a) </a:t>
            </a:r>
            <a:r>
              <a:rPr lang="en-US" altLang="en-US" sz="3200" dirty="0" err="1">
                <a:latin typeface="Times New Roman" panose="02020603050405020304" pitchFamily="18" charset="0"/>
                <a:cs typeface="Times New Roman" panose="02020603050405020304" pitchFamily="18" charset="0"/>
              </a:rPr>
              <a:t>Đan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sọt</a:t>
            </a:r>
            <a:r>
              <a:rPr lang="en-US" altLang="en-US" sz="3200" dirty="0">
                <a:latin typeface="Times New Roman" panose="02020603050405020304" pitchFamily="18" charset="0"/>
                <a:cs typeface="Times New Roman" panose="02020603050405020304" pitchFamily="18" charset="0"/>
              </a:rPr>
              <a:t>.</a:t>
            </a:r>
          </a:p>
        </p:txBody>
      </p:sp>
      <p:sp>
        <p:nvSpPr>
          <p:cNvPr id="3" name="Rectangle 2"/>
          <p:cNvSpPr/>
          <p:nvPr/>
        </p:nvSpPr>
        <p:spPr>
          <a:xfrm>
            <a:off x="4554415" y="2864004"/>
            <a:ext cx="4572000" cy="1569660"/>
          </a:xfrm>
          <a:prstGeom prst="rect">
            <a:avLst/>
          </a:prstGeom>
        </p:spPr>
        <p:txBody>
          <a:bodyPr>
            <a:spAutoFit/>
          </a:bodyPr>
          <a:lstStyle/>
          <a:p>
            <a:pPr algn="just" eaLnBrk="1" hangingPunct="1">
              <a:spcBef>
                <a:spcPct val="50000"/>
              </a:spcBef>
            </a:pPr>
            <a:r>
              <a:rPr lang="en-US" altLang="en-US" sz="3200" dirty="0">
                <a:latin typeface="Times New Roman" panose="02020603050405020304" pitchFamily="18" charset="0"/>
                <a:cs typeface="Times New Roman" panose="02020603050405020304" pitchFamily="18" charset="0"/>
              </a:rPr>
              <a:t>b) </a:t>
            </a:r>
            <a:r>
              <a:rPr lang="en-US" altLang="en-US" sz="3200" dirty="0" err="1">
                <a:latin typeface="Times New Roman" panose="02020603050405020304" pitchFamily="18" charset="0"/>
                <a:cs typeface="Times New Roman" panose="02020603050405020304" pitchFamily="18" charset="0"/>
              </a:rPr>
              <a:t>Chàng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mải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mê</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sọt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không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thấy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kiệu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Hưng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Đạo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Vương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đến</a:t>
            </a:r>
            <a:r>
              <a:rPr lang="en-US" altLang="en-US" sz="3200" dirty="0">
                <a:latin typeface="Times New Roman" panose="02020603050405020304" pitchFamily="18" charset="0"/>
                <a:cs typeface="Times New Roman" panose="02020603050405020304" pitchFamily="18" charset="0"/>
              </a:rPr>
              <a:t>.</a:t>
            </a:r>
          </a:p>
        </p:txBody>
      </p:sp>
      <p:sp>
        <p:nvSpPr>
          <p:cNvPr id="4" name="Rectangle 3"/>
          <p:cNvSpPr/>
          <p:nvPr/>
        </p:nvSpPr>
        <p:spPr>
          <a:xfrm>
            <a:off x="4595446" y="4782877"/>
            <a:ext cx="4572000" cy="1569660"/>
          </a:xfrm>
          <a:prstGeom prst="rect">
            <a:avLst/>
          </a:prstGeom>
        </p:spPr>
        <p:txBody>
          <a:bodyPr>
            <a:spAutoFit/>
          </a:bodyPr>
          <a:lstStyle/>
          <a:p>
            <a:pPr algn="just" eaLnBrk="1" hangingPunct="1">
              <a:spcBef>
                <a:spcPct val="50000"/>
              </a:spcBef>
            </a:pPr>
            <a:r>
              <a:rPr lang="en-US" altLang="en-US" sz="3200" dirty="0">
                <a:latin typeface="Times New Roman" panose="02020603050405020304" pitchFamily="18" charset="0"/>
                <a:cs typeface="Times New Roman" panose="02020603050405020304" pitchFamily="18" charset="0"/>
              </a:rPr>
              <a:t>c) </a:t>
            </a:r>
            <a:r>
              <a:rPr lang="en-US" altLang="en-US" sz="3200" dirty="0" err="1">
                <a:latin typeface="Times New Roman" panose="02020603050405020304" pitchFamily="18" charset="0"/>
                <a:cs typeface="Times New Roman" panose="02020603050405020304" pitchFamily="18" charset="0"/>
              </a:rPr>
              <a:t>Vì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Hưng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Đạo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Vương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mến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trọng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chàng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giàu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lòng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yên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nước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có</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tài</a:t>
            </a:r>
            <a:r>
              <a:rPr lang="en-US" altLang="en-US" sz="3200" dirty="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6"/>
                                        </p:tgtEl>
                                        <p:attrNameLst>
                                          <p:attrName>style.visibility</p:attrName>
                                        </p:attrNameLst>
                                      </p:cBhvr>
                                      <p:to>
                                        <p:strVal val="visible"/>
                                      </p:to>
                                    </p:set>
                                    <p:anim calcmode="lin" valueType="num">
                                      <p:cBhvr additive="base">
                                        <p:cTn id="7" dur="500" fill="hold"/>
                                        <p:tgtEl>
                                          <p:spTgt spid="15366"/>
                                        </p:tgtEl>
                                        <p:attrNameLst>
                                          <p:attrName>ppt_x</p:attrName>
                                        </p:attrNameLst>
                                      </p:cBhvr>
                                      <p:tavLst>
                                        <p:tav tm="0">
                                          <p:val>
                                            <p:strVal val="#ppt_x"/>
                                          </p:val>
                                        </p:tav>
                                        <p:tav tm="100000">
                                          <p:val>
                                            <p:strVal val="#ppt_x"/>
                                          </p:val>
                                        </p:tav>
                                      </p:tavLst>
                                    </p:anim>
                                    <p:anim calcmode="lin" valueType="num">
                                      <p:cBhvr additive="base">
                                        <p:cTn id="8" dur="500" fill="hold"/>
                                        <p:tgtEl>
                                          <p:spTgt spid="153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fltVal val="0"/>
                                          </p:val>
                                        </p:tav>
                                        <p:tav tm="100000">
                                          <p:val>
                                            <p:strVal val="#ppt_w"/>
                                          </p:val>
                                        </p:tav>
                                      </p:tavLst>
                                    </p:anim>
                                    <p:anim calcmode="lin" valueType="num">
                                      <p:cBhvr>
                                        <p:cTn id="14" dur="1000" fill="hold"/>
                                        <p:tgtEl>
                                          <p:spTgt spid="7"/>
                                        </p:tgtEl>
                                        <p:attrNameLst>
                                          <p:attrName>ppt_h</p:attrName>
                                        </p:attrNameLst>
                                      </p:cBhvr>
                                      <p:tavLst>
                                        <p:tav tm="0">
                                          <p:val>
                                            <p:fltVal val="0"/>
                                          </p:val>
                                        </p:tav>
                                        <p:tav tm="100000">
                                          <p:val>
                                            <p:strVal val="#ppt_h"/>
                                          </p:val>
                                        </p:tav>
                                      </p:tavLst>
                                    </p:anim>
                                    <p:anim calcmode="lin" valueType="num">
                                      <p:cBhvr>
                                        <p:cTn id="15" dur="1000" fill="hold"/>
                                        <p:tgtEl>
                                          <p:spTgt spid="7"/>
                                        </p:tgtEl>
                                        <p:attrNameLst>
                                          <p:attrName>style.rotation</p:attrName>
                                        </p:attrNameLst>
                                      </p:cBhvr>
                                      <p:tavLst>
                                        <p:tav tm="0">
                                          <p:val>
                                            <p:fltVal val="90"/>
                                          </p:val>
                                        </p:tav>
                                        <p:tav tm="100000">
                                          <p:val>
                                            <p:fltVal val="0"/>
                                          </p:val>
                                        </p:tav>
                                      </p:tavLst>
                                    </p:anim>
                                    <p:animEffect transition="in" filter="fade">
                                      <p:cBhvr>
                                        <p:cTn id="16" dur="1000"/>
                                        <p:tgtEl>
                                          <p:spTgt spid="7"/>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fltVal val="0"/>
                                          </p:val>
                                        </p:tav>
                                        <p:tav tm="100000">
                                          <p:val>
                                            <p:strVal val="#ppt_w"/>
                                          </p:val>
                                        </p:tav>
                                      </p:tavLst>
                                    </p:anim>
                                    <p:anim calcmode="lin" valueType="num">
                                      <p:cBhvr>
                                        <p:cTn id="20" dur="1000" fill="hold"/>
                                        <p:tgtEl>
                                          <p:spTgt spid="3"/>
                                        </p:tgtEl>
                                        <p:attrNameLst>
                                          <p:attrName>ppt_h</p:attrName>
                                        </p:attrNameLst>
                                      </p:cBhvr>
                                      <p:tavLst>
                                        <p:tav tm="0">
                                          <p:val>
                                            <p:fltVal val="0"/>
                                          </p:val>
                                        </p:tav>
                                        <p:tav tm="100000">
                                          <p:val>
                                            <p:strVal val="#ppt_h"/>
                                          </p:val>
                                        </p:tav>
                                      </p:tavLst>
                                    </p:anim>
                                    <p:anim calcmode="lin" valueType="num">
                                      <p:cBhvr>
                                        <p:cTn id="21" dur="1000" fill="hold"/>
                                        <p:tgtEl>
                                          <p:spTgt spid="3"/>
                                        </p:tgtEl>
                                        <p:attrNameLst>
                                          <p:attrName>style.rotation</p:attrName>
                                        </p:attrNameLst>
                                      </p:cBhvr>
                                      <p:tavLst>
                                        <p:tav tm="0">
                                          <p:val>
                                            <p:fltVal val="90"/>
                                          </p:val>
                                        </p:tav>
                                        <p:tav tm="100000">
                                          <p:val>
                                            <p:fltVal val="0"/>
                                          </p:val>
                                        </p:tav>
                                      </p:tavLst>
                                    </p:anim>
                                    <p:animEffect transition="in" filter="fade">
                                      <p:cBhvr>
                                        <p:cTn id="22" dur="1000"/>
                                        <p:tgtEl>
                                          <p:spTgt spid="3"/>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1000" fill="hold"/>
                                        <p:tgtEl>
                                          <p:spTgt spid="4"/>
                                        </p:tgtEl>
                                        <p:attrNameLst>
                                          <p:attrName>ppt_w</p:attrName>
                                        </p:attrNameLst>
                                      </p:cBhvr>
                                      <p:tavLst>
                                        <p:tav tm="0">
                                          <p:val>
                                            <p:fltVal val="0"/>
                                          </p:val>
                                        </p:tav>
                                        <p:tav tm="100000">
                                          <p:val>
                                            <p:strVal val="#ppt_w"/>
                                          </p:val>
                                        </p:tav>
                                      </p:tavLst>
                                    </p:anim>
                                    <p:anim calcmode="lin" valueType="num">
                                      <p:cBhvr>
                                        <p:cTn id="26" dur="1000" fill="hold"/>
                                        <p:tgtEl>
                                          <p:spTgt spid="4"/>
                                        </p:tgtEl>
                                        <p:attrNameLst>
                                          <p:attrName>ppt_h</p:attrName>
                                        </p:attrNameLst>
                                      </p:cBhvr>
                                      <p:tavLst>
                                        <p:tav tm="0">
                                          <p:val>
                                            <p:fltVal val="0"/>
                                          </p:val>
                                        </p:tav>
                                        <p:tav tm="100000">
                                          <p:val>
                                            <p:strVal val="#ppt_h"/>
                                          </p:val>
                                        </p:tav>
                                      </p:tavLst>
                                    </p:anim>
                                    <p:anim calcmode="lin" valueType="num">
                                      <p:cBhvr>
                                        <p:cTn id="27" dur="1000" fill="hold"/>
                                        <p:tgtEl>
                                          <p:spTgt spid="4"/>
                                        </p:tgtEl>
                                        <p:attrNameLst>
                                          <p:attrName>style.rotation</p:attrName>
                                        </p:attrNameLst>
                                      </p:cBhvr>
                                      <p:tavLst>
                                        <p:tav tm="0">
                                          <p:val>
                                            <p:fltVal val="90"/>
                                          </p:val>
                                        </p:tav>
                                        <p:tav tm="100000">
                                          <p:val>
                                            <p:fltVal val="0"/>
                                          </p:val>
                                        </p:tav>
                                      </p:tavLst>
                                    </p:anim>
                                    <p:animEffect transition="in" filter="fade">
                                      <p:cBhvr>
                                        <p:cTn id="2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P spid="7" grpId="0"/>
      <p:bldP spid="3" grpId="0"/>
      <p:bldP spid="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123</TotalTime>
  <Words>1723</Words>
  <Application>Microsoft Office PowerPoint</Application>
  <PresentationFormat>On-screen Show (4:3)</PresentationFormat>
  <Paragraphs>54</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135</cp:revision>
  <dcterms:created xsi:type="dcterms:W3CDTF">2011-12-20T16:11:44Z</dcterms:created>
  <dcterms:modified xsi:type="dcterms:W3CDTF">2022-01-16T06:33:48Z</dcterms:modified>
</cp:coreProperties>
</file>