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ags/tag1.xml" ContentType="application/vnd.openxmlformats-officedocument.presentationml.tags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6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7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4" r:id="rId2"/>
    <p:sldMasterId id="2147483676" r:id="rId3"/>
    <p:sldMasterId id="2147483682" r:id="rId4"/>
    <p:sldMasterId id="2147483694" r:id="rId5"/>
    <p:sldMasterId id="2147483700" r:id="rId6"/>
    <p:sldMasterId id="2147483704" r:id="rId7"/>
    <p:sldMasterId id="2147483716" r:id="rId8"/>
  </p:sldMasterIdLst>
  <p:notesMasterIdLst>
    <p:notesMasterId r:id="rId27"/>
  </p:notesMasterIdLst>
  <p:sldIdLst>
    <p:sldId id="256" r:id="rId9"/>
    <p:sldId id="425" r:id="rId10"/>
    <p:sldId id="426" r:id="rId11"/>
    <p:sldId id="2904" r:id="rId12"/>
    <p:sldId id="2903" r:id="rId13"/>
    <p:sldId id="2905" r:id="rId14"/>
    <p:sldId id="258" r:id="rId15"/>
    <p:sldId id="259" r:id="rId16"/>
    <p:sldId id="2908" r:id="rId17"/>
    <p:sldId id="396" r:id="rId18"/>
    <p:sldId id="398" r:id="rId19"/>
    <p:sldId id="397" r:id="rId20"/>
    <p:sldId id="267" r:id="rId21"/>
    <p:sldId id="2907" r:id="rId22"/>
    <p:sldId id="544" r:id="rId23"/>
    <p:sldId id="275" r:id="rId24"/>
    <p:sldId id="507" r:id="rId25"/>
    <p:sldId id="2901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73" d="100"/>
          <a:sy n="73" d="100"/>
        </p:scale>
        <p:origin x="50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presProps" Target="pres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0DC96-BAE7-4D90-BC42-33A0CA1BD3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9958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14934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80208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75991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98751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84636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19378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43315" y="3721611"/>
            <a:ext cx="5002213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A90778-FD6A-40F4-A368-E25F7AF8C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58A7FDC-F702-4802-B2A9-967831A47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D20503-3780-40EA-B21F-DC3C1FDF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2022/1/5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850C3F-E4FA-4B4A-9DEF-26902A3D6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F998897-C6FE-4FEB-B8AD-AC6E46DF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1628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2022/1/5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0460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135A8F-9693-43FA-A937-88BE8C5DF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8AB061A-5F7C-472A-98C7-AEDA8DACF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3571962-A602-419B-B366-F0D09E39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2022/1/5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1FBDDA-FAA1-48D4-98E6-DCD54D4E6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A0937E-E674-404D-BA2F-BBF5E12A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7813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53CECD-753E-496E-A6D9-A7ACFB8F8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553E91A-C9E6-4F5F-9730-F141C8F35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85D6623-5A7B-4045-AADF-A73436E44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BE0E8F-E223-4D3B-A808-484C3319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2022/1/5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0E48AC-DC57-4703-BDDA-CE39E3059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91002B1-1D31-465E-BED6-04AE45F7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92908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3FCE6B-B1B5-4BCD-90CD-8D9FE64E2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518091-2020-46B2-A2C3-139BA90E5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F70B92-1858-4608-B78B-CE225B125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BA3A02F-233E-4CAC-B217-520052693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08404A7-75A7-4FAD-9ABA-3B3511BC52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3DF0C1F-D56E-417B-A1A6-CDEDBBD7B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2022/1/5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8A1A2ED-4247-4F7E-9CE6-9EBC490DC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62F7A0B-CBE0-4C9C-9287-A2F7B58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40209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4DCAB9-E678-48C2-B8AC-D130051E2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76EE013-E6C1-4C4F-B0C6-96B7CCBDB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2022/1/5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8BB2E72-BDA9-4250-A7C2-522DE20AC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E2F5F06-D3AA-492E-B5BF-EB07CE833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43345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F1F0C74-5470-4103-8C60-72E5A8B1D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2022/1/5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A68A78F-3AFF-4961-8477-CB57D9BB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0E583D3-85AC-41F1-8D26-FC44875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89135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1BDAA2-7F82-413E-97E8-7CB888893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3A27FBE-3F99-40AF-A9C6-51E76F0DD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88450B6-FE2F-448D-8F18-D6B698473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C523596-73AD-44E1-BC66-B8C399E5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2022/1/5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22D18AA-1534-410D-96AD-50A42664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2209515-EB11-4FD0-B8A9-BC1B5BC14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25008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ADD6C3-9A48-4D23-B871-64CE3A6E5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34F55D-BA32-4729-947C-505A8646A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7F547F-8334-4C5A-8498-F5E53C7D1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B912CCC-BA35-41A4-B1CA-B31D42F95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2022/1/5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BF43CE3-F971-4B3C-9E58-FEF1C4EA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DC9298F-C230-4A85-9478-040EFA3B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50772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A2CB3B-D7E4-4C1D-B90D-A4A7FD392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068A0D7-AB25-40DF-A483-16C01E9CA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74197DC-32A7-4948-8498-682B1BD2C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2022/1/5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6E031A-85A5-40BB-B201-8310B77E0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C0AD8F-966A-4EE9-80E8-E4CD0D3A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96194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F05B1F6-8A6A-4C9A-9BA5-99388B867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03AEB37-E0F4-4A77-A60D-3A1E4ED61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867B72-8887-4DF8-8780-4CF5D387A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2022/1/5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AA3A7CF-A139-4DC8-8780-7BA7765C5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0D41E1-1DED-4880-980D-29072DD1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59887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3018116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2238620787"/>
      </p:ext>
    </p:extLst>
  </p:cSld>
  <p:clrMapOvr>
    <a:masterClrMapping/>
  </p:clrMapOvr>
  <p:transition spd="med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4529311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2529276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5467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9003659"/>
      </p:ext>
    </p:extLst>
  </p:cSld>
  <p:clrMapOvr>
    <a:masterClrMapping/>
  </p:clrMapOvr>
  <p:transition spd="slow" advClick="0" advTm="1000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307619"/>
      </p:ext>
    </p:extLst>
  </p:cSld>
  <p:clrMapOvr>
    <a:masterClrMapping/>
  </p:clrMapOvr>
  <p:transition spd="slow" advClick="0" advTm="1000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0689189"/>
      </p:ext>
    </p:extLst>
  </p:cSld>
  <p:clrMapOvr>
    <a:masterClrMapping/>
  </p:clrMapOvr>
  <p:transition spd="slow" advClick="0" advTm="1000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3560095"/>
      </p:ext>
    </p:extLst>
  </p:cSld>
  <p:clrMapOvr>
    <a:masterClrMapping/>
  </p:clrMapOvr>
  <p:transition spd="slow" advClick="0" advTm="1000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2022/1/5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7965887"/>
      </p:ext>
    </p:extLst>
  </p:cSld>
  <p:clrMapOvr>
    <a:masterClrMapping/>
  </p:clrMapOvr>
  <p:transition spd="slow" advClick="0" advTm="1000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2022/1/5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0251583"/>
      </p:ext>
    </p:extLst>
  </p:cSld>
  <p:clrMapOvr>
    <a:masterClrMapping/>
  </p:clrMapOvr>
  <p:transition spd="slow" advClick="0" advTm="1000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2022/1/5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7921536"/>
      </p:ext>
    </p:extLst>
  </p:cSld>
  <p:clrMapOvr>
    <a:masterClrMapping/>
  </p:clrMapOvr>
  <p:transition spd="slow" advClick="0" advTm="1000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487148"/>
      </p:ext>
    </p:extLst>
  </p:cSld>
  <p:clrMapOvr>
    <a:masterClrMapping/>
  </p:clrMapOvr>
  <p:transition spd="slow" advClick="0" advTm="100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2013566"/>
      </p:ext>
    </p:extLst>
  </p:cSld>
  <p:clrMapOvr>
    <a:masterClrMapping/>
  </p:clrMapOvr>
  <p:transition spd="slow" advClick="0" advTm="1000"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0172069"/>
      </p:ext>
    </p:extLst>
  </p:cSld>
  <p:clrMapOvr>
    <a:masterClrMapping/>
  </p:clrMapOvr>
  <p:transition spd="slow" advClick="0" advTm="1000">
    <p:push dir="u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7267837"/>
      </p:ext>
    </p:extLst>
  </p:cSld>
  <p:clrMapOvr>
    <a:masterClrMapping/>
  </p:clrMapOvr>
  <p:transition spd="slow" advClick="0" advTm="1000">
    <p:push dir="u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673651A0-E731-EC4F-B719-3A04B23CAAAA}"/>
              </a:ext>
            </a:extLst>
          </p:cNvPr>
          <p:cNvSpPr/>
          <p:nvPr userDrawn="1"/>
        </p:nvSpPr>
        <p:spPr>
          <a:xfrm>
            <a:off x="215900" y="190500"/>
            <a:ext cx="11772900" cy="6489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6F2EF97D-BAEE-F749-B654-893E48A070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59310" y="0"/>
            <a:ext cx="913736" cy="1292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409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036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2125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2562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98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2022/1/5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0587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2022/1/5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6299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t>2022/1/5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754482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1729042"/>
      </p:ext>
    </p:extLst>
  </p:cSld>
  <p:clrMapOvr>
    <a:masterClrMapping/>
  </p:clrMapOvr>
  <p:transition spd="slow" advClick="0" advTm="1000">
    <p:push dir="u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3258734"/>
      </p:ext>
    </p:extLst>
  </p:cSld>
  <p:clrMapOvr>
    <a:masterClrMapping/>
  </p:clrMapOvr>
  <p:transition spd="slow" advClick="0" advTm="1000">
    <p:push dir="u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7103252"/>
      </p:ext>
    </p:extLst>
  </p:cSld>
  <p:clrMapOvr>
    <a:masterClrMapping/>
  </p:clrMapOvr>
  <p:transition spd="slow" advClick="0" advTm="1000">
    <p:push dir="u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1950947"/>
      </p:ext>
    </p:extLst>
  </p:cSld>
  <p:clrMapOvr>
    <a:masterClrMapping/>
  </p:clrMapOvr>
  <p:transition spd="slow" advClick="0" advTm="1000">
    <p:push dir="u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2022/1/5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4314273"/>
      </p:ext>
    </p:extLst>
  </p:cSld>
  <p:clrMapOvr>
    <a:masterClrMapping/>
  </p:clrMapOvr>
  <p:transition spd="slow" advClick="0" advTm="1000">
    <p:push dir="u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2022/1/5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377750"/>
      </p:ext>
    </p:extLst>
  </p:cSld>
  <p:clrMapOvr>
    <a:masterClrMapping/>
  </p:clrMapOvr>
  <p:transition spd="slow" advClick="0" advTm="1000">
    <p:push dir="u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2022/1/5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792899"/>
      </p:ext>
    </p:extLst>
  </p:cSld>
  <p:clrMapOvr>
    <a:masterClrMapping/>
  </p:clrMapOvr>
  <p:transition spd="slow" advClick="0" advTm="1000">
    <p:push dir="u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4274020"/>
      </p:ext>
    </p:extLst>
  </p:cSld>
  <p:clrMapOvr>
    <a:masterClrMapping/>
  </p:clrMapOvr>
  <p:transition spd="slow" advClick="0" advTm="1000">
    <p:push dir="u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8227648"/>
      </p:ext>
    </p:extLst>
  </p:cSld>
  <p:clrMapOvr>
    <a:masterClrMapping/>
  </p:clrMapOvr>
  <p:transition spd="slow" advClick="0" advTm="1000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5187610"/>
      </p:ext>
    </p:extLst>
  </p:cSld>
  <p:clrMapOvr>
    <a:masterClrMapping/>
  </p:clrMapOvr>
  <p:transition spd="slow" advClick="0" advTm="1000">
    <p:push dir="u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9261458"/>
      </p:ext>
    </p:extLst>
  </p:cSld>
  <p:clrMapOvr>
    <a:masterClrMapping/>
  </p:clrMapOvr>
  <p:transition spd="slow" advClick="0" advTm="1000">
    <p:push dir="u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03953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34089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79394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39079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97282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96597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04856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3094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14786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3554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6172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image" Target="../media/image32.jpg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6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image" Target="../media/image34.jpg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image" Target="../media/image35.png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image" Target="../media/image3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61" r:id="rId10"/>
    <p:sldLayoutId id="2147483660" r:id="rId11"/>
    <p:sldLayoutId id="2147483658" r:id="rId12"/>
    <p:sldLayoutId id="2147483663" r:id="rId13"/>
    <p:sldLayoutId id="2147483662" r:id="rId14"/>
    <p:sldLayoutId id="2147483655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FE38F8A-74BC-44D9-BA3C-D822B02A0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CC5787-2417-4D67-BC60-9A7D2AA56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16E505F-C9FE-466B-BA8A-3AD1E9B967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E081F-4352-4F18-BEDA-C66D1965C30F}" type="datetimeFigureOut">
              <a:rPr lang="zh-CN" altLang="en-US" smtClean="0"/>
              <a:t>2022/1/5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AAA7661-D508-4955-A925-D418035FA1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B67076-C3C8-425C-81B3-923C0BE32E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ED127C-1AB9-49D4-AC10-B9A902CDDD42}"/>
              </a:ext>
            </a:extLst>
          </p:cNvPr>
          <p:cNvSpPr txBox="1"/>
          <p:nvPr userDrawn="1"/>
        </p:nvSpPr>
        <p:spPr>
          <a:xfrm>
            <a:off x="9625379" y="36047"/>
            <a:ext cx="272781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Hương</a:t>
            </a:r>
            <a:r>
              <a:rPr lang="en-US" sz="1000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10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Thảo</a:t>
            </a:r>
            <a:r>
              <a:rPr lang="en-US" sz="1000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- tranthao121004@gmail.com</a:t>
            </a:r>
            <a:endParaRPr lang="en-US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2317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1589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2022/1/5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3857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9763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2022/1/5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5666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</p:sldLayoutIdLst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2022/1/5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2565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:a16="http://schemas.microsoft.com/office/drawing/2014/main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806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.xml"/><Relationship Id="rId5" Type="http://schemas.openxmlformats.org/officeDocument/2006/relationships/image" Target="../media/image62.jpe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6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5" Type="http://schemas.openxmlformats.org/officeDocument/2006/relationships/image" Target="../media/image5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Relationship Id="rId1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05" y="2986567"/>
            <a:ext cx="4606289" cy="3871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479C6D-4457-4FD6-8712-08CDB240C306}"/>
              </a:ext>
            </a:extLst>
          </p:cNvPr>
          <p:cNvSpPr txBox="1"/>
          <p:nvPr/>
        </p:nvSpPr>
        <p:spPr>
          <a:xfrm>
            <a:off x="1283045" y="1204034"/>
            <a:ext cx="99212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Khởi</a:t>
            </a:r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động</a:t>
            </a:r>
            <a:endParaRPr lang="en-US" sz="7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4912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F63BE1A-504A-46AF-A154-A0C8548F4C78}"/>
              </a:ext>
            </a:extLst>
          </p:cNvPr>
          <p:cNvSpPr txBox="1"/>
          <p:nvPr/>
        </p:nvSpPr>
        <p:spPr>
          <a:xfrm>
            <a:off x="2339459" y="573905"/>
            <a:ext cx="98948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4.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Đọc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lời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của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chim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hải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âu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và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trả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lời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câu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hỏi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C34FA0-B565-4971-A2D6-65C8D09617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67655" y="1334900"/>
            <a:ext cx="9638669" cy="2567612"/>
          </a:xfrm>
          <a:prstGeom prst="rect">
            <a:avLst/>
          </a:prstGeom>
        </p:spPr>
      </p:pic>
      <p:pic>
        <p:nvPicPr>
          <p:cNvPr id="5" name="Picture 2" descr="Question icons - 42 Free Question icons | Download PNG &amp; SVG">
            <a:extLst>
              <a:ext uri="{FF2B5EF4-FFF2-40B4-BE49-F238E27FC236}">
                <a16:creationId xmlns:a16="http://schemas.microsoft.com/office/drawing/2014/main" id="{56268E51-35D8-4BDF-8AE7-408904FA1F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6966">
            <a:off x="302614" y="3727100"/>
            <a:ext cx="1403905" cy="1181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18AF367-7D79-4E1A-BF31-93DD4FA1CFDF}"/>
              </a:ext>
            </a:extLst>
          </p:cNvPr>
          <p:cNvSpPr txBox="1"/>
          <p:nvPr/>
        </p:nvSpPr>
        <p:spPr>
          <a:xfrm>
            <a:off x="1511329" y="3902512"/>
            <a:ext cx="94335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1. </a:t>
            </a:r>
            <a:r>
              <a:rPr lang="en-US" sz="3200" dirty="0">
                <a:latin typeface="+mj-lt"/>
              </a:rPr>
              <a:t>Theo </a:t>
            </a:r>
            <a:r>
              <a:rPr lang="en-US" sz="3200" dirty="0" err="1">
                <a:latin typeface="+mj-lt"/>
              </a:rPr>
              <a:t>em</a:t>
            </a:r>
            <a:r>
              <a:rPr lang="en-US" sz="3200" dirty="0">
                <a:latin typeface="+mj-lt"/>
              </a:rPr>
              <a:t>, </a:t>
            </a:r>
            <a:r>
              <a:rPr lang="en-US" sz="3200" dirty="0" err="1">
                <a:latin typeface="+mj-lt"/>
              </a:rPr>
              <a:t>chim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hải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âu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nói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những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câu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trên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với</a:t>
            </a:r>
            <a:r>
              <a:rPr lang="en-US" sz="3200" dirty="0">
                <a:latin typeface="+mj-lt"/>
              </a:rPr>
              <a:t> ai, </a:t>
            </a:r>
            <a:r>
              <a:rPr lang="en-US" sz="3200" dirty="0" err="1">
                <a:latin typeface="+mj-lt"/>
              </a:rPr>
              <a:t>trong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tình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huống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nào</a:t>
            </a:r>
            <a:r>
              <a:rPr lang="en-US" sz="3200" dirty="0">
                <a:latin typeface="+mj-lt"/>
              </a:rPr>
              <a:t>?</a:t>
            </a:r>
            <a:endParaRPr lang="vi-VN" sz="3200" dirty="0"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F9D557-4ED7-438C-AC17-F6295FE184E8}"/>
              </a:ext>
            </a:extLst>
          </p:cNvPr>
          <p:cNvSpPr txBox="1"/>
          <p:nvPr/>
        </p:nvSpPr>
        <p:spPr>
          <a:xfrm>
            <a:off x="1167655" y="4984491"/>
            <a:ext cx="100222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Chim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hải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âu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nói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lời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chào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và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tự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giới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thiệu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với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những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người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bạn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mới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, …</a:t>
            </a:r>
            <a:endParaRPr lang="vi-VN" sz="32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32152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0A599D0-8688-41D6-9023-F8E12A095772}"/>
              </a:ext>
            </a:extLst>
          </p:cNvPr>
          <p:cNvSpPr/>
          <p:nvPr/>
        </p:nvSpPr>
        <p:spPr>
          <a:xfrm>
            <a:off x="2615610" y="808074"/>
            <a:ext cx="7474688" cy="284952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</a:rPr>
              <a:t>Đóng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vai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một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loài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chim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khác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và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đáp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lại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chim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hải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âu</a:t>
            </a:r>
            <a:endParaRPr lang="en-US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553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2DD62A0-C582-46B8-BC0D-84ACDF6EDE70}"/>
              </a:ext>
            </a:extLst>
          </p:cNvPr>
          <p:cNvSpPr txBox="1"/>
          <p:nvPr/>
        </p:nvSpPr>
        <p:spPr>
          <a:xfrm>
            <a:off x="749728" y="573905"/>
            <a:ext cx="10525835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>
                <a:solidFill>
                  <a:schemeClr val="accent4">
                    <a:lumMod val="50000"/>
                  </a:schemeClr>
                </a:solidFill>
                <a:latin typeface="+mj-lt"/>
              </a:rPr>
              <a:t>5. Thực hành luyện nói theo tình huống.</a:t>
            </a:r>
            <a:endParaRPr lang="en-US" sz="2800" b="1" dirty="0">
              <a:solidFill>
                <a:schemeClr val="accent4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0C4343E-12FA-4C58-A489-A0EC155778EA}"/>
              </a:ext>
            </a:extLst>
          </p:cNvPr>
          <p:cNvSpPr txBox="1"/>
          <p:nvPr/>
        </p:nvSpPr>
        <p:spPr>
          <a:xfrm>
            <a:off x="776177" y="1158986"/>
            <a:ext cx="9952073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>
                <a:solidFill>
                  <a:schemeClr val="accent6">
                    <a:lumMod val="75000"/>
                  </a:schemeClr>
                </a:solidFill>
                <a:latin typeface="+mj-lt"/>
              </a:rPr>
              <a:t>a. Tình huống 1: </a:t>
            </a:r>
            <a:r>
              <a:rPr lang="en-US" sz="2800">
                <a:latin typeface="+mj-lt"/>
              </a:rPr>
              <a:t>Nếu em chuyển lớp hoặc chuyển trường, em sẽ giới thiệu về mình như thế nào với các bạn trong lớp mới?</a:t>
            </a:r>
            <a:endParaRPr lang="vi-VN" sz="2800" dirty="0"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910B1D0-2360-4EB3-877D-85DCA33CD6ED}"/>
              </a:ext>
            </a:extLst>
          </p:cNvPr>
          <p:cNvSpPr txBox="1"/>
          <p:nvPr/>
        </p:nvSpPr>
        <p:spPr>
          <a:xfrm>
            <a:off x="776177" y="2455816"/>
            <a:ext cx="9952073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b.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Tình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huống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2: </a:t>
            </a:r>
            <a:r>
              <a:rPr lang="en-US" sz="2800" dirty="0" err="1">
                <a:latin typeface="+mj-lt"/>
              </a:rPr>
              <a:t>Lớp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em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có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một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bạn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từ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trường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khác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chuyển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đến</a:t>
            </a:r>
            <a:r>
              <a:rPr lang="en-US" sz="2800" dirty="0"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Em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sẽ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nói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gì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với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bạn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để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thể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hiện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sự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thân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thiện</a:t>
            </a:r>
            <a:r>
              <a:rPr lang="en-US" sz="2800" dirty="0">
                <a:latin typeface="+mj-lt"/>
              </a:rPr>
              <a:t>?</a:t>
            </a:r>
            <a:endParaRPr lang="vi-VN" sz="2800" dirty="0">
              <a:latin typeface="+mj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E7732BC-B19F-4B09-A5EB-B52260CB40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35866" y="3882384"/>
            <a:ext cx="7832694" cy="240171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65796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1E1209E2-8C14-4B07-814E-CF8E75092F6B}"/>
              </a:ext>
            </a:extLst>
          </p:cNvPr>
          <p:cNvSpPr/>
          <p:nvPr/>
        </p:nvSpPr>
        <p:spPr>
          <a:xfrm>
            <a:off x="2716818" y="2055196"/>
            <a:ext cx="7294865" cy="2400657"/>
          </a:xfrm>
          <a:prstGeom prst="rect">
            <a:avLst/>
          </a:prstGeom>
          <a:solidFill>
            <a:srgbClr val="37A5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115950-FD37-4867-8703-E812D149D380}"/>
              </a:ext>
            </a:extLst>
          </p:cNvPr>
          <p:cNvSpPr txBox="1"/>
          <p:nvPr/>
        </p:nvSpPr>
        <p:spPr>
          <a:xfrm>
            <a:off x="2831977" y="2254928"/>
            <a:ext cx="68180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Nhóm trưởng điều hành các bạn thực hiện yêu cầu lần lượt từng tình huống</a:t>
            </a:r>
          </a:p>
        </p:txBody>
      </p:sp>
    </p:spTree>
    <p:extLst>
      <p:ext uri="{BB962C8B-B14F-4D97-AF65-F5344CB8AC3E}">
        <p14:creationId xmlns:p14="http://schemas.microsoft.com/office/powerpoint/2010/main" val="11677264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1E1209E2-8C14-4B07-814E-CF8E75092F6B}"/>
              </a:ext>
            </a:extLst>
          </p:cNvPr>
          <p:cNvSpPr/>
          <p:nvPr/>
        </p:nvSpPr>
        <p:spPr>
          <a:xfrm>
            <a:off x="2396972" y="2055196"/>
            <a:ext cx="7614712" cy="2400657"/>
          </a:xfrm>
          <a:prstGeom prst="rect">
            <a:avLst/>
          </a:prstGeom>
          <a:solidFill>
            <a:srgbClr val="37A5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115950-FD37-4867-8703-E812D149D380}"/>
              </a:ext>
            </a:extLst>
          </p:cNvPr>
          <p:cNvSpPr txBox="1"/>
          <p:nvPr/>
        </p:nvSpPr>
        <p:spPr>
          <a:xfrm>
            <a:off x="2338103" y="2219417"/>
            <a:ext cx="77324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VD: - Chào các bạn! Tôi tên là... Tôi mới từ trường.../ lớp... chuyển đến. Rất mong được các bạn giúp đỡ. </a:t>
            </a:r>
          </a:p>
        </p:txBody>
      </p:sp>
    </p:spTree>
    <p:extLst>
      <p:ext uri="{BB962C8B-B14F-4D97-AF65-F5344CB8AC3E}">
        <p14:creationId xmlns:p14="http://schemas.microsoft.com/office/powerpoint/2010/main" val="25976834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52062" y="-2681938"/>
            <a:ext cx="6858000" cy="1222187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9" name="18">
            <a:extLst>
              <a:ext uri="{FF2B5EF4-FFF2-40B4-BE49-F238E27FC236}">
                <a16:creationId xmlns:a16="http://schemas.microsoft.com/office/drawing/2014/main" id="{EC8D8931-2480-4EF2-87B8-07DBE99D56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9714797" y="3632886"/>
            <a:ext cx="2263295" cy="36240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427ADA6-213D-424A-8265-DDE2F08EB70B}"/>
              </a:ext>
            </a:extLst>
          </p:cNvPr>
          <p:cNvSpPr txBox="1"/>
          <p:nvPr/>
        </p:nvSpPr>
        <p:spPr>
          <a:xfrm>
            <a:off x="4129051" y="2382318"/>
            <a:ext cx="5492476" cy="156961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Mời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từng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bạn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phát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biểu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ý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kiến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73195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803C98F4-E583-C54C-BD96-A5430FD15A5C}"/>
              </a:ext>
            </a:extLst>
          </p:cNvPr>
          <p:cNvSpPr/>
          <p:nvPr/>
        </p:nvSpPr>
        <p:spPr>
          <a:xfrm>
            <a:off x="-166626" y="4119623"/>
            <a:ext cx="11516139" cy="6238238"/>
          </a:xfrm>
          <a:prstGeom prst="rect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8" name="图片 16">
            <a:extLst>
              <a:ext uri="{FF2B5EF4-FFF2-40B4-BE49-F238E27FC236}">
                <a16:creationId xmlns:a16="http://schemas.microsoft.com/office/drawing/2014/main" id="{71BF42F8-AA6E-4E13-8559-168DF656C8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39" y="-40238"/>
            <a:ext cx="12295157" cy="689823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1365" y="125506"/>
            <a:ext cx="11780437" cy="65083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14" name="图片 6">
            <a:extLst>
              <a:ext uri="{FF2B5EF4-FFF2-40B4-BE49-F238E27FC236}">
                <a16:creationId xmlns:a16="http://schemas.microsoft.com/office/drawing/2014/main" id="{6C4775E0-1419-AD4D-B83C-DF6318BE184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1949" y="264751"/>
            <a:ext cx="4536956" cy="4536956"/>
          </a:xfrm>
          <a:prstGeom prst="rect">
            <a:avLst/>
          </a:prstGeom>
        </p:spPr>
      </p:pic>
      <p:pic>
        <p:nvPicPr>
          <p:cNvPr id="15" name="图片 10">
            <a:extLst>
              <a:ext uri="{FF2B5EF4-FFF2-40B4-BE49-F238E27FC236}">
                <a16:creationId xmlns:a16="http://schemas.microsoft.com/office/drawing/2014/main" id="{F0B60438-6AF9-8942-9D54-9E4E3D93AF1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4566"/>
          <a:stretch/>
        </p:blipFill>
        <p:spPr>
          <a:xfrm>
            <a:off x="-488542" y="3764308"/>
            <a:ext cx="3815164" cy="3259436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310558" y="1544459"/>
            <a:ext cx="7551391" cy="3117516"/>
          </a:xfrm>
          <a:prstGeom prst="roundRect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oạt động theo nhóm. Mỗi nhóm ghi đáp án của mình vào bảng con. Nhóm nào hoàn thành trước và làm đúng nhiều câu nhất sẽ thắng.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B9AB76B-12E8-43B3-B65E-84E71A2867EC}"/>
              </a:ext>
            </a:extLst>
          </p:cNvPr>
          <p:cNvSpPr txBox="1"/>
          <p:nvPr/>
        </p:nvSpPr>
        <p:spPr>
          <a:xfrm>
            <a:off x="3206289" y="264447"/>
            <a:ext cx="56905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3209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307A807-6F82-41E0-9557-1BD4AED79C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6454" y="850962"/>
            <a:ext cx="8424909" cy="469870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B254DA6-F94B-4B6A-83B8-DBE12373C52A}"/>
              </a:ext>
            </a:extLst>
          </p:cNvPr>
          <p:cNvSpPr/>
          <p:nvPr/>
        </p:nvSpPr>
        <p:spPr>
          <a:xfrm>
            <a:off x="399495" y="970977"/>
            <a:ext cx="1713390" cy="67470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9678497-9489-432F-A5E7-4EB95AFC5305}"/>
              </a:ext>
            </a:extLst>
          </p:cNvPr>
          <p:cNvSpPr/>
          <p:nvPr/>
        </p:nvSpPr>
        <p:spPr>
          <a:xfrm>
            <a:off x="253014" y="2160585"/>
            <a:ext cx="1713390" cy="67470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Chổi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9593748-6FE4-458D-AEB0-D826D73377F5}"/>
              </a:ext>
            </a:extLst>
          </p:cNvPr>
          <p:cNvSpPr/>
          <p:nvPr/>
        </p:nvSpPr>
        <p:spPr>
          <a:xfrm>
            <a:off x="306280" y="3429000"/>
            <a:ext cx="1713390" cy="67470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4550510-5161-498A-BE8A-7C5F3CBD3D0E}"/>
              </a:ext>
            </a:extLst>
          </p:cNvPr>
          <p:cNvSpPr/>
          <p:nvPr/>
        </p:nvSpPr>
        <p:spPr>
          <a:xfrm>
            <a:off x="259672" y="4618608"/>
            <a:ext cx="1713390" cy="67470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26552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"/>
            <a:ext cx="12192000" cy="6903157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487488" y="1312498"/>
            <a:ext cx="9603157" cy="1521408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0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ea"/>
              <a:sym typeface="+mn-lt"/>
            </a:endParaRPr>
          </a:p>
        </p:txBody>
      </p:sp>
      <p:sp>
        <p:nvSpPr>
          <p:cNvPr id="6" name="文本框 8"/>
          <p:cNvSpPr txBox="1"/>
          <p:nvPr/>
        </p:nvSpPr>
        <p:spPr>
          <a:xfrm>
            <a:off x="1248528" y="1568084"/>
            <a:ext cx="10009112" cy="10610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1">
            <a:noAutofit/>
          </a:bodyPr>
          <a:lstStyle/>
          <a:p>
            <a:pPr marL="0" marR="0" lvl="0" indent="0" algn="ctr" defTabSz="9142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37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lt"/>
              </a:rPr>
              <a:t>Củng</a:t>
            </a:r>
            <a:r>
              <a:rPr kumimoji="0" lang="en-US" altLang="zh-CN" sz="6637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6637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lt"/>
              </a:rPr>
              <a:t>cố</a:t>
            </a:r>
            <a:r>
              <a:rPr kumimoji="0" lang="en-US" altLang="zh-CN" sz="6637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6637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lt"/>
              </a:rPr>
              <a:t>bài</a:t>
            </a:r>
            <a:r>
              <a:rPr kumimoji="0" lang="en-US" altLang="zh-CN" sz="6637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6637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lt"/>
              </a:rPr>
              <a:t>học</a:t>
            </a:r>
            <a:endParaRPr kumimoji="0" lang="zh-CN" altLang="en-US" sz="6637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00067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r 2">
            <a:extLst>
              <a:ext uri="{FF2B5EF4-FFF2-40B4-BE49-F238E27FC236}">
                <a16:creationId xmlns:a16="http://schemas.microsoft.com/office/drawing/2014/main" id="{A6891109-3BEE-4379-BBA4-773EFE69BA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2CFB906B-C86E-4F7B-8561-CCFA1F145B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737705"/>
            <a:ext cx="12191999" cy="3967171"/>
          </a:xfrm>
          <a:prstGeom prst="rect">
            <a:avLst/>
          </a:prstGeom>
        </p:spPr>
      </p:pic>
      <p:pic>
        <p:nvPicPr>
          <p:cNvPr id="23" name="Mây 3">
            <a:extLst>
              <a:ext uri="{FF2B5EF4-FFF2-40B4-BE49-F238E27FC236}">
                <a16:creationId xmlns:a16="http://schemas.microsoft.com/office/drawing/2014/main" id="{AE93FE02-DB59-4C79-9595-BDB21391818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27" name="Mặt trời">
            <a:extLst>
              <a:ext uri="{FF2B5EF4-FFF2-40B4-BE49-F238E27FC236}">
                <a16:creationId xmlns:a16="http://schemas.microsoft.com/office/drawing/2014/main" id="{6636E5CD-B3A7-4E53-948D-E3AEF61E335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8" name="Bảng">
            <a:extLst>
              <a:ext uri="{FF2B5EF4-FFF2-40B4-BE49-F238E27FC236}">
                <a16:creationId xmlns:a16="http://schemas.microsoft.com/office/drawing/2014/main" id="{B01E563B-2B5B-42EE-8427-356BDB4C79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2" y="1308292"/>
            <a:ext cx="7924136" cy="4570649"/>
          </a:xfrm>
          <a:prstGeom prst="rect">
            <a:avLst/>
          </a:prstGeom>
        </p:spPr>
      </p:pic>
      <p:pic>
        <p:nvPicPr>
          <p:cNvPr id="5" name="bkgr 1">
            <a:extLst>
              <a:ext uri="{FF2B5EF4-FFF2-40B4-BE49-F238E27FC236}">
                <a16:creationId xmlns:a16="http://schemas.microsoft.com/office/drawing/2014/main" id="{EE608529-74D9-400B-8DBC-8AA55BF44F4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1" name="bóng bay 1">
            <a:extLst>
              <a:ext uri="{FF2B5EF4-FFF2-40B4-BE49-F238E27FC236}">
                <a16:creationId xmlns:a16="http://schemas.microsoft.com/office/drawing/2014/main" id="{7A93F8E8-0282-4159-B1C7-00A9F2E978C7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3" name="bóng bay 2">
            <a:extLst>
              <a:ext uri="{FF2B5EF4-FFF2-40B4-BE49-F238E27FC236}">
                <a16:creationId xmlns:a16="http://schemas.microsoft.com/office/drawing/2014/main" id="{22C5EFB3-49C0-4658-A0CA-CD0E4F346789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5" name="bóng bay 3">
            <a:extLst>
              <a:ext uri="{FF2B5EF4-FFF2-40B4-BE49-F238E27FC236}">
                <a16:creationId xmlns:a16="http://schemas.microsoft.com/office/drawing/2014/main" id="{BBB5CE74-F31D-4B7D-BF2E-90F5B2E105D1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D89CA989-BC85-4D67-8058-6CFC5AEDBA43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21" name="Mây 1">
            <a:extLst>
              <a:ext uri="{FF2B5EF4-FFF2-40B4-BE49-F238E27FC236}">
                <a16:creationId xmlns:a16="http://schemas.microsoft.com/office/drawing/2014/main" id="{7D6F8ED2-3AEC-4783-9D72-751F57811146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52AF4C38-29F5-4402-B531-270D2EBA04A4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5" name="Mây 4">
            <a:extLst>
              <a:ext uri="{FF2B5EF4-FFF2-40B4-BE49-F238E27FC236}">
                <a16:creationId xmlns:a16="http://schemas.microsoft.com/office/drawing/2014/main" id="{440933B4-60B6-471D-9839-79BAFAC76CB0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8" name="Luyện đọc từ khó">
            <a:extLst>
              <a:ext uri="{FF2B5EF4-FFF2-40B4-BE49-F238E27FC236}">
                <a16:creationId xmlns:a16="http://schemas.microsoft.com/office/drawing/2014/main" id="{E14D4A15-BAA0-4C95-832F-EBC1362431C4}"/>
              </a:ext>
            </a:extLst>
          </p:cNvPr>
          <p:cNvSpPr txBox="1"/>
          <p:nvPr/>
        </p:nvSpPr>
        <p:spPr>
          <a:xfrm>
            <a:off x="2670672" y="2098283"/>
            <a:ext cx="6740948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Đuổi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bắt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5059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497EF7D-C8EB-4AF5-8301-22C5129B3D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225" y="1291353"/>
            <a:ext cx="10210800" cy="374454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02F018F-0502-402A-AE30-C9BBFB51FAFF}"/>
              </a:ext>
            </a:extLst>
          </p:cNvPr>
          <p:cNvSpPr txBox="1"/>
          <p:nvPr/>
        </p:nvSpPr>
        <p:spPr>
          <a:xfrm>
            <a:off x="3724275" y="133350"/>
            <a:ext cx="46291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15B5AFA-86D7-4AED-A216-621FCE45FC67}"/>
              </a:ext>
            </a:extLst>
          </p:cNvPr>
          <p:cNvSpPr/>
          <p:nvPr/>
        </p:nvSpPr>
        <p:spPr>
          <a:xfrm>
            <a:off x="4305300" y="5181600"/>
            <a:ext cx="3552825" cy="8667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kéo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192359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347378D-D828-4F10-A6AF-588B37BF7E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162" y="757237"/>
            <a:ext cx="9877425" cy="4467225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7144F05-79FB-44C9-89EE-EDF341B5EACE}"/>
              </a:ext>
            </a:extLst>
          </p:cNvPr>
          <p:cNvSpPr/>
          <p:nvPr/>
        </p:nvSpPr>
        <p:spPr>
          <a:xfrm>
            <a:off x="4319587" y="5534025"/>
            <a:ext cx="3552825" cy="8667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Bú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044940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EC10F1F-8674-47FE-994C-43C27B6570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712" y="938212"/>
            <a:ext cx="9858375" cy="4410075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C6A8255-176C-46A7-8730-74EAD7E898CF}"/>
              </a:ext>
            </a:extLst>
          </p:cNvPr>
          <p:cNvSpPr/>
          <p:nvPr/>
        </p:nvSpPr>
        <p:spPr>
          <a:xfrm>
            <a:off x="4319587" y="5534025"/>
            <a:ext cx="3552825" cy="8667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Đáp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Hộp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bút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01034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1B6D60D-50FE-4F5E-8227-F7C5D42C54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587" y="681037"/>
            <a:ext cx="9458325" cy="4505325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55D2444-247E-480A-9E0C-A4923FCC824D}"/>
              </a:ext>
            </a:extLst>
          </p:cNvPr>
          <p:cNvSpPr/>
          <p:nvPr/>
        </p:nvSpPr>
        <p:spPr>
          <a:xfrm>
            <a:off x="4319587" y="5534025"/>
            <a:ext cx="3552825" cy="8667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Đèn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708962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61CCFFA-28D9-455E-BC11-17D2C7D18F19}"/>
              </a:ext>
            </a:extLst>
          </p:cNvPr>
          <p:cNvSpPr txBox="1"/>
          <p:nvPr/>
        </p:nvSpPr>
        <p:spPr>
          <a:xfrm>
            <a:off x="3481294" y="2327699"/>
            <a:ext cx="5656541" cy="1487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33" dirty="0">
                <a:solidFill>
                  <a:schemeClr val="accent2"/>
                </a:solidFill>
                <a:latin typeface="UTM Cookies" panose="02040603050506020204" pitchFamily="18" charset="0"/>
              </a:rPr>
              <a:t>ÔN TẬP VÀ ĐÁNH GIÁ</a:t>
            </a:r>
          </a:p>
          <a:p>
            <a:pPr algn="ctr"/>
            <a:r>
              <a:rPr lang="en-US" sz="4533" dirty="0">
                <a:solidFill>
                  <a:schemeClr val="accent2"/>
                </a:solidFill>
                <a:latin typeface="UTM Cookies" panose="02040603050506020204" pitchFamily="18" charset="0"/>
              </a:rPr>
              <a:t>CUỐI HỌC KÌ I</a:t>
            </a:r>
          </a:p>
        </p:txBody>
      </p:sp>
    </p:spTree>
    <p:extLst>
      <p:ext uri="{BB962C8B-B14F-4D97-AF65-F5344CB8AC3E}">
        <p14:creationId xmlns:p14="http://schemas.microsoft.com/office/powerpoint/2010/main" val="3679027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5">
            <a:extLst>
              <a:ext uri="{FF2B5EF4-FFF2-40B4-BE49-F238E27FC236}">
                <a16:creationId xmlns:a16="http://schemas.microsoft.com/office/drawing/2014/main" id="{79E211EE-A62B-4D25-8775-0D260B769A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45612" r="46939" b="16614"/>
          <a:stretch/>
        </p:blipFill>
        <p:spPr>
          <a:xfrm>
            <a:off x="404759" y="772054"/>
            <a:ext cx="11709691" cy="5426981"/>
          </a:xfrm>
          <a:prstGeom prst="rect">
            <a:avLst/>
          </a:prstGeom>
          <a:effectLst>
            <a:outerShdw blurRad="50800" dist="63500" dir="5400000" sx="102000" sy="10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4364527-9BA4-4EF3-BD6B-216A4DB2F54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71" r="26743"/>
          <a:stretch/>
        </p:blipFill>
        <p:spPr>
          <a:xfrm>
            <a:off x="6814991" y="3472661"/>
            <a:ext cx="4612351" cy="338533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763C397-0C8D-4D4F-80DF-05F146F6253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71" r="26743"/>
          <a:stretch/>
        </p:blipFill>
        <p:spPr>
          <a:xfrm flipH="1">
            <a:off x="8925388" y="4535459"/>
            <a:ext cx="3189062" cy="234068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FBE018C-B768-45ED-AB07-13AC4723ED0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64" r="71083" b="46860"/>
          <a:stretch/>
        </p:blipFill>
        <p:spPr>
          <a:xfrm>
            <a:off x="481487" y="658251"/>
            <a:ext cx="3406282" cy="3495660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16AB0A7D-D719-4E7F-AFEB-80B3966410C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 rot="20680750">
            <a:off x="7110228" y="1645907"/>
            <a:ext cx="1935225" cy="287396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E7854D3-9C9C-4370-ABE5-4B27E2737DD0}"/>
              </a:ext>
            </a:extLst>
          </p:cNvPr>
          <p:cNvSpPr/>
          <p:nvPr/>
        </p:nvSpPr>
        <p:spPr>
          <a:xfrm>
            <a:off x="2152049" y="3082888"/>
            <a:ext cx="5334758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Tiết</a:t>
            </a: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88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3+ 4</a:t>
            </a:r>
            <a:endParaRPr kumimoji="0" lang="en-US" sz="88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4580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" y="448"/>
            <a:ext cx="12190413" cy="685710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8675" y="831616"/>
            <a:ext cx="11677859" cy="2810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8000"/>
              </a:lnSpc>
            </a:pPr>
            <a:r>
              <a:rPr lang="en-US" sz="3200" b="1" dirty="0">
                <a:solidFill>
                  <a:schemeClr val="bg1"/>
                </a:solidFill>
                <a:latin typeface="HP001 4 hàng" panose="020B0603050302020204" pitchFamily="34" charset="0"/>
              </a:rPr>
              <a:t>    </a:t>
            </a:r>
            <a:r>
              <a:rPr lang="en-US" sz="3200" b="1">
                <a:solidFill>
                  <a:schemeClr val="bg1"/>
                </a:solidFill>
                <a:latin typeface="HP001 4 hàng" panose="020B0603050302020204" pitchFamily="34" charset="0"/>
              </a:rPr>
              <a:t>Thứ </a:t>
            </a:r>
            <a:r>
              <a:rPr lang="en-US" sz="32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tư </a:t>
            </a:r>
            <a:r>
              <a:rPr lang="en-US" sz="3200" b="1">
                <a:solidFill>
                  <a:schemeClr val="bg1"/>
                </a:solidFill>
                <a:latin typeface="HP001 4 hàng" panose="020B0603050302020204" pitchFamily="34" charset="0"/>
              </a:rPr>
              <a:t>ngày </a:t>
            </a:r>
            <a:r>
              <a:rPr lang="en-US" sz="32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5 </a:t>
            </a:r>
            <a:r>
              <a:rPr lang="en-US" sz="3200" b="1">
                <a:solidFill>
                  <a:schemeClr val="bg1"/>
                </a:solidFill>
                <a:latin typeface="HP001 4 hàng" panose="020B0603050302020204" pitchFamily="34" charset="0"/>
              </a:rPr>
              <a:t>tháng 1 năm 2022</a:t>
            </a:r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  <a:p>
            <a:pPr>
              <a:lnSpc>
                <a:spcPct val="138000"/>
              </a:lnSpc>
            </a:pPr>
            <a:r>
              <a:rPr lang="en-US" sz="3200" b="1">
                <a:solidFill>
                  <a:schemeClr val="bg1"/>
                </a:solidFill>
                <a:latin typeface="HP001 4 hàng" panose="020B0603050302020204" pitchFamily="34" charset="0"/>
              </a:rPr>
              <a:t>                </a:t>
            </a:r>
            <a:r>
              <a:rPr lang="en-US" sz="32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Tiếng Việt</a:t>
            </a:r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  <a:p>
            <a:pPr>
              <a:lnSpc>
                <a:spcPct val="138000"/>
              </a:lnSpc>
            </a:pPr>
            <a:r>
              <a:rPr lang="en-US" sz="3200" b="1">
                <a:solidFill>
                  <a:srgbClr val="FFFF00"/>
                </a:solidFill>
                <a:latin typeface="HP001 4 hàng" panose="020B0603050302020204" pitchFamily="34" charset="0"/>
              </a:rPr>
              <a:t>            Ôn </a:t>
            </a:r>
            <a:r>
              <a:rPr lang="en-US" sz="3200" b="1" smtClean="0">
                <a:solidFill>
                  <a:srgbClr val="FFFF00"/>
                </a:solidFill>
                <a:latin typeface="HP001 4 hàng" panose="020B0603050302020204" pitchFamily="34" charset="0"/>
              </a:rPr>
              <a:t>tập: Tiết 3, 4, 5, 6</a:t>
            </a:r>
            <a:endParaRPr lang="en-US" sz="3200" b="1">
              <a:solidFill>
                <a:srgbClr val="FFFF00"/>
              </a:solidFill>
              <a:latin typeface="HP001 4 hàng" panose="020B0603050302020204" pitchFamily="34" charset="0"/>
            </a:endParaRPr>
          </a:p>
          <a:p>
            <a:pPr>
              <a:lnSpc>
                <a:spcPct val="138000"/>
              </a:lnSpc>
            </a:pPr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478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299</TotalTime>
  <Words>346</Words>
  <Application>Microsoft Office PowerPoint</Application>
  <PresentationFormat>Widescreen</PresentationFormat>
  <Paragraphs>41</Paragraphs>
  <Slides>18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18</vt:i4>
      </vt:variant>
    </vt:vector>
  </HeadingPairs>
  <TitlesOfParts>
    <vt:vector size="44" baseType="lpstr">
      <vt:lpstr>微软雅黑</vt:lpstr>
      <vt:lpstr>宋体</vt:lpstr>
      <vt:lpstr>Arial</vt:lpstr>
      <vt:lpstr>Arial-Rounded</vt:lpstr>
      <vt:lpstr>Arial-SGK-TV</vt:lpstr>
      <vt:lpstr>Averta Std CY Bold</vt:lpstr>
      <vt:lpstr>Calibri</vt:lpstr>
      <vt:lpstr>Calibri Light</vt:lpstr>
      <vt:lpstr>DengXian</vt:lpstr>
      <vt:lpstr>DengXian</vt:lpstr>
      <vt:lpstr>等线 Light</vt:lpstr>
      <vt:lpstr>HP001 4 hàng</vt:lpstr>
      <vt:lpstr>Quicksand Medium</vt:lpstr>
      <vt:lpstr>Times New Roman</vt:lpstr>
      <vt:lpstr>UTM Cookies</vt:lpstr>
      <vt:lpstr>Wingdings</vt:lpstr>
      <vt:lpstr>华康少女文字W5(P)</vt:lpstr>
      <vt:lpstr>思源黑体 CN Regular</vt:lpstr>
      <vt:lpstr>Office Theme</vt:lpstr>
      <vt:lpstr>1_Office 主题​​</vt:lpstr>
      <vt:lpstr>Hoạt động</vt:lpstr>
      <vt:lpstr>千图网拥有20W+精美PPT模板 更多PPT模板下载至：www.58pic.com/office/ppt​​</vt:lpstr>
      <vt:lpstr>Office 主题</vt:lpstr>
      <vt:lpstr>自定义设计方案</vt:lpstr>
      <vt:lpstr>1_千图网拥有20W+精美PPT模板 更多PPT模板下载至：www.58pic.com/office/ppt​​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18</cp:revision>
  <dcterms:created xsi:type="dcterms:W3CDTF">2021-07-20T01:55:21Z</dcterms:created>
  <dcterms:modified xsi:type="dcterms:W3CDTF">2022-01-05T01:31:28Z</dcterms:modified>
</cp:coreProperties>
</file>